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84" r:id="rId10"/>
    <p:sldId id="264" r:id="rId11"/>
    <p:sldId id="263" r:id="rId12"/>
    <p:sldId id="266" r:id="rId13"/>
    <p:sldId id="267" r:id="rId14"/>
    <p:sldId id="268" r:id="rId15"/>
    <p:sldId id="271" r:id="rId16"/>
    <p:sldId id="269" r:id="rId17"/>
    <p:sldId id="274" r:id="rId18"/>
    <p:sldId id="270" r:id="rId19"/>
    <p:sldId id="273" r:id="rId20"/>
    <p:sldId id="277" r:id="rId21"/>
    <p:sldId id="276" r:id="rId22"/>
    <p:sldId id="275" r:id="rId23"/>
    <p:sldId id="280" r:id="rId24"/>
    <p:sldId id="272" r:id="rId25"/>
    <p:sldId id="278" r:id="rId26"/>
    <p:sldId id="283" r:id="rId27"/>
    <p:sldId id="279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 snapToObjects="1"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03E6-D71C-466C-B00C-F6C2E584BF5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F3EBC-80E7-4A64-8BF8-4A17B895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F3EBC-80E7-4A64-8BF8-4A17B8950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ED35-59A2-3A44-8681-6B59E9A0F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29BD-802D-3941-9157-BB77C75B1E7F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1166E-AE35-E546-A65D-894A8B7B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jpg"/><Relationship Id="rId26" Type="http://schemas.openxmlformats.org/officeDocument/2006/relationships/image" Target="../media/image29.jpg"/><Relationship Id="rId3" Type="http://schemas.openxmlformats.org/officeDocument/2006/relationships/image" Target="../media/image6.jpg"/><Relationship Id="rId21" Type="http://schemas.openxmlformats.org/officeDocument/2006/relationships/image" Target="../media/image24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5" Type="http://schemas.openxmlformats.org/officeDocument/2006/relationships/image" Target="../media/image28.jpg"/><Relationship Id="rId2" Type="http://schemas.openxmlformats.org/officeDocument/2006/relationships/image" Target="../media/image3.jpg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24" Type="http://schemas.openxmlformats.org/officeDocument/2006/relationships/image" Target="../media/image27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23" Type="http://schemas.openxmlformats.org/officeDocument/2006/relationships/image" Target="../media/image26.jpg"/><Relationship Id="rId10" Type="http://schemas.openxmlformats.org/officeDocument/2006/relationships/image" Target="../media/image13.jpg"/><Relationship Id="rId19" Type="http://schemas.openxmlformats.org/officeDocument/2006/relationships/image" Target="../media/image22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Relationship Id="rId22" Type="http://schemas.openxmlformats.org/officeDocument/2006/relationships/image" Target="../media/image25.jpg"/><Relationship Id="rId27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ubtitle 4"/>
          <p:cNvSpPr txBox="1">
            <a:spLocks/>
          </p:cNvSpPr>
          <p:nvPr/>
        </p:nvSpPr>
        <p:spPr bwMode="auto">
          <a:xfrm>
            <a:off x="1600200" y="381000"/>
            <a:ext cx="662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here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>
                <a:alphaModFix amt="22000"/>
              </a:blip>
              <a:stretch>
                <a:fillRect/>
              </a:stretch>
            </p:blipFill>
          </mc:Choice>
          <mc:Fallback>
            <p:blipFill>
              <a:blip r:embed="rId4">
                <a:alphaModFix amt="22000"/>
              </a:blip>
              <a:stretch>
                <a:fillRect/>
              </a:stretch>
            </p:blipFill>
          </mc:Fallback>
        </mc:AlternateContent>
        <p:spPr>
          <a:xfrm>
            <a:off x="8030350" y="4800600"/>
            <a:ext cx="855700" cy="620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199" y="381000"/>
            <a:ext cx="66294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Social </a:t>
            </a:r>
            <a:r>
              <a:rPr lang="en-US" sz="4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Media and your Documentation:</a:t>
            </a:r>
            <a:br>
              <a:rPr lang="en-US" sz="4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Should 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Care?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230091"/>
            <a:ext cx="430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PRESENTED BY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Jennifer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Evangelist</a:t>
            </a:r>
          </a:p>
          <a:p>
            <a:r>
              <a:rPr lang="en-US" sz="2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MadCap Software</a:t>
            </a: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jwhite\Desktop\Social Media Session\bad-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2400"/>
            <a:ext cx="6172200" cy="575273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" y="304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Hosting </a:t>
            </a:r>
            <a:r>
              <a:rPr lang="en-US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Your Own Community is better than letting somebody else do it</a:t>
            </a:r>
          </a:p>
          <a:p>
            <a:endParaRPr lang="en-US" sz="32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jwhite\Desktop\Social Media Session\ant-f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95400"/>
            <a:ext cx="5715000" cy="48028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40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EVERYONE is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watching</a:t>
            </a:r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jwhite\Desktop\Social Media Session\we_see_what_you_did_there_troll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95400"/>
            <a:ext cx="6337300" cy="403860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jwhite\Desktop\Social Media Session\23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7" y="152400"/>
            <a:ext cx="8029665" cy="2735262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white\Desktop\Social Media Session\6a015431fc4e55970c017ee4c13933970d-800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3657600"/>
            <a:ext cx="3962400" cy="237744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2971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Engage with the satisfied AND dissatisfied</a:t>
            </a:r>
          </a:p>
        </p:txBody>
      </p:sp>
    </p:spTree>
    <p:extLst>
      <p:ext uri="{BB962C8B-B14F-4D97-AF65-F5344CB8AC3E}">
        <p14:creationId xmlns:p14="http://schemas.microsoft.com/office/powerpoint/2010/main" val="18515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ubtitle 4"/>
          <p:cNvSpPr txBox="1">
            <a:spLocks/>
          </p:cNvSpPr>
          <p:nvPr/>
        </p:nvSpPr>
        <p:spPr bwMode="auto">
          <a:xfrm>
            <a:off x="685800" y="12192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5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People do business with people they have a relationship </a:t>
            </a:r>
            <a:r>
              <a:rPr lang="en-US" sz="5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en-US" sz="2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40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Don’t delete!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9764" y="1447800"/>
            <a:ext cx="527143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C:\Users\jwhite\Desktop\Social Media Session\42012-16x9-340x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45" y="1450759"/>
            <a:ext cx="6510911" cy="365760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fnovak.MADCAP\Desktop\oneperc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48" y="228601"/>
            <a:ext cx="66017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81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1%  Heavy Contributors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304800"/>
            <a:ext cx="77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Addressing customer issues: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48% of respondents: resource allocation is a problem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2012 edition of the Social Customer Engagement Index,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Social Media Today</a:t>
            </a:r>
          </a:p>
        </p:txBody>
      </p:sp>
    </p:spTree>
    <p:extLst>
      <p:ext uri="{BB962C8B-B14F-4D97-AF65-F5344CB8AC3E}">
        <p14:creationId xmlns:p14="http://schemas.microsoft.com/office/powerpoint/2010/main" val="9131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jwhite\Desktop\Social Media Session\a.aaa-Dog-and-Cat-working-toge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6" y="404782"/>
            <a:ext cx="4183744" cy="5462618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3383" y="5334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41% of respondents: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kern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collaboration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solves problems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5243709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2012 edition of the Social Customer Engagement Index,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Social Media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9195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jwhite\Desktop\Social Media Session\372513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791200" cy="57912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jwhite\Desktop\Social Media Session\love social m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9" y="304801"/>
            <a:ext cx="7913703" cy="5378846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40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MadCap Pulse Reports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083707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which browsers are being used to view your online output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people are searching for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people are searching for and not finding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number of users who have posted to the system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most active users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most liked people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most commented people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individual user activity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…and so much more</a:t>
            </a:r>
          </a:p>
        </p:txBody>
      </p:sp>
    </p:spTree>
    <p:extLst>
      <p:ext uri="{BB962C8B-B14F-4D97-AF65-F5344CB8AC3E}">
        <p14:creationId xmlns:p14="http://schemas.microsoft.com/office/powerpoint/2010/main" val="21335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jwhite\Desktop\Social Media Session\36691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62000"/>
            <a:ext cx="8128000" cy="457200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8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8700" y="304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You want Chad the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</a:t>
            </a:r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jwhite\Desktop\Social Media Session\marketing_int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89000"/>
            <a:ext cx="6985000" cy="429260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" y="51448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be the face of your company?!?</a:t>
            </a:r>
          </a:p>
        </p:txBody>
      </p:sp>
    </p:spTree>
    <p:extLst>
      <p:ext uri="{BB962C8B-B14F-4D97-AF65-F5344CB8AC3E}">
        <p14:creationId xmlns:p14="http://schemas.microsoft.com/office/powerpoint/2010/main" val="18952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40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Know Your Role(s)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676400"/>
            <a:ext cx="4267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Content Creator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Advocate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Referee</a:t>
            </a:r>
          </a:p>
          <a:p>
            <a:pPr>
              <a:defRPr/>
            </a:pPr>
            <a:r>
              <a:rPr lang="en-US" sz="360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Janitor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88145" y="1956046"/>
            <a:ext cx="40386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Expert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Cheerleader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Troublemaker</a:t>
            </a:r>
          </a:p>
          <a:p>
            <a:pPr>
              <a:defRPr/>
            </a:pPr>
            <a:r>
              <a:rPr lang="en-US" sz="360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Customer Service Rep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jwhite\Desktop\Social Media Session\37308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867400" cy="58674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24000" y="304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Why should you care?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668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Your readers care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Your community already exists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Social interaction IS documentation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Hosting your own community is better than letting someone else do 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EVERYONE is watching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Social collaboration solves problems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stalk your users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" y="228600"/>
            <a:ext cx="8305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By 2014, refusing to communicate with customers via social channels will be as harmful as ignoring emails or phone calls is today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Carol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Rozwell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et al. Gartner Report "Business Gets Social: Examples Highlight Adoption Trends and Key Performance Indicators” March 2012</a:t>
            </a:r>
          </a:p>
        </p:txBody>
      </p:sp>
    </p:spTree>
    <p:extLst>
      <p:ext uri="{BB962C8B-B14F-4D97-AF65-F5344CB8AC3E}">
        <p14:creationId xmlns:p14="http://schemas.microsoft.com/office/powerpoint/2010/main" val="41351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jwhite\Desktop\Social Media Session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048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9600" y="304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185208"/>
            <a:ext cx="3886200" cy="193899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Jennifer White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Evangelist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MadCap Software</a:t>
            </a:r>
          </a:p>
          <a:p>
            <a:pPr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 @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MadCapJennifer</a:t>
            </a:r>
            <a:endParaRPr lang="en-US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Verdan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3931384"/>
            <a:ext cx="224580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+mn-lt"/>
              </a:rPr>
              <a:t>Also: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+mn-lt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MadCapSoftware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+mn-lt"/>
              </a:rPr>
              <a:t>@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MadCapJose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+mn-lt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MadCapDocTeam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4662" y="3937969"/>
            <a:ext cx="42497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charset="0"/>
                <a:ea typeface="+mn-ea"/>
                <a:cs typeface="Arial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Contact sales with questions or to schedule a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demonstration: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300" dirty="0" smtClean="0">
                <a:solidFill>
                  <a:schemeClr val="bg1"/>
                </a:solidFill>
                <a:latin typeface="+mn-lt"/>
              </a:rPr>
              <a:t>Sales@MadCapSoftware.com</a:t>
            </a:r>
            <a:endParaRPr lang="en-US" sz="23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C:\Users\jwhite\Desktop\photos\me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1938992" cy="19389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jwhite\Desktop\pbjx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638800" cy="563880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95800"/>
            <a:ext cx="1905000" cy="65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47335"/>
            <a:ext cx="4829175" cy="942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12" y="1621707"/>
            <a:ext cx="3371850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48" y="3663872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62" y="157162"/>
            <a:ext cx="4629150" cy="990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6" y="3309034"/>
            <a:ext cx="4705350" cy="971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84" y="2938162"/>
            <a:ext cx="1981200" cy="2305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474444"/>
            <a:ext cx="2619375" cy="174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62" y="1142999"/>
            <a:ext cx="2143125" cy="21431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87" y="1145406"/>
            <a:ext cx="2143125" cy="2143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5812"/>
            <a:ext cx="2886075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86" y="3669487"/>
            <a:ext cx="2143125" cy="2143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12" y="3217049"/>
            <a:ext cx="5067300" cy="904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37" y="157162"/>
            <a:ext cx="2143125" cy="2133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49" y="145481"/>
            <a:ext cx="21336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50" y="4112173"/>
            <a:ext cx="24765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02024"/>
            <a:ext cx="21431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86" y="2897924"/>
            <a:ext cx="2257425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2" y="3581400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37" y="3423334"/>
            <a:ext cx="2667000" cy="171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46" y="1332504"/>
            <a:ext cx="2038350" cy="2247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58" y="800451"/>
            <a:ext cx="2076450" cy="2200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52" y="3787196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23" y="125334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jwhite\Desktop\Social Media Session\social-media-n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114800" cy="5486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2971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Your readers care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ubtitle 4"/>
          <p:cNvSpPr txBox="1">
            <a:spLocks/>
          </p:cNvSpPr>
          <p:nvPr/>
        </p:nvSpPr>
        <p:spPr bwMode="auto">
          <a:xfrm>
            <a:off x="685800" y="304800"/>
            <a:ext cx="777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endParaRPr lang="en-US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“Engagement</a:t>
            </a:r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not data: </a:t>
            </a:r>
            <a: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customers ask a question and we throw a canned web page at them, or a data sheet or a banner ad. </a:t>
            </a:r>
          </a:p>
          <a:p>
            <a:pPr lvl="0" algn="ctr">
              <a:spcBef>
                <a:spcPct val="20000"/>
              </a:spcBef>
              <a:defRPr/>
            </a:pP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What they want is a meaningful conversation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Sameer Patel, General Manager/Global VP - Enterprise Social &amp; Collaborative Software,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SAP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1500" y="304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Your community already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exists</a:t>
            </a:r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jwhite\Desktop\Social Media Session\Ste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7" y="867266"/>
            <a:ext cx="7439526" cy="495259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500" y="304800"/>
            <a:ext cx="895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Social interaction </a:t>
            </a:r>
            <a:r>
              <a:rPr lang="en-US" sz="36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documentation</a:t>
            </a:r>
            <a:endParaRPr lang="en-US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685800" y="1447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“Regardless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their background, education, or training, more people are becoming providers of technical information on the web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 Gentle, Conversation and Community</a:t>
            </a:r>
          </a:p>
          <a:p>
            <a:pPr lvl="0">
              <a:spcBef>
                <a:spcPct val="20000"/>
              </a:spcBef>
              <a:defRPr/>
            </a:pP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2" name="Picture 4" descr="http://1.bp.blogspot.com/-2a2aLGao4WI/TiqALquKtnI/AAAAAAAAAdI/7af-Jsc7np4/s1600/Menara-Eiffel-dan-Sungai-Se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0343"/>
            <a:ext cx="4791075" cy="6388100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f/fe/Cooked_snai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4100" y="875807"/>
            <a:ext cx="5994400" cy="4495800"/>
          </a:xfrm>
          <a:prstGeom prst="rect">
            <a:avLst/>
          </a:prstGeom>
          <a:noFill/>
          <a:effectLst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338</Words>
  <Application>Microsoft Office PowerPoint</Application>
  <PresentationFormat>On-screen Show (4:3)</PresentationFormat>
  <Paragraphs>107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tarsadia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Morris</dc:creator>
  <cp:lastModifiedBy>Jennifer White</cp:lastModifiedBy>
  <cp:revision>124</cp:revision>
  <dcterms:created xsi:type="dcterms:W3CDTF">2009-03-17T23:19:08Z</dcterms:created>
  <dcterms:modified xsi:type="dcterms:W3CDTF">2013-11-08T13:54:08Z</dcterms:modified>
</cp:coreProperties>
</file>