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tags/tag1.xml" ContentType="application/vnd.openxmlformats-officedocument.presentationml.tags+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46"/>
  </p:notesMasterIdLst>
  <p:handoutMasterIdLst>
    <p:handoutMasterId r:id="rId47"/>
  </p:handoutMasterIdLst>
  <p:sldIdLst>
    <p:sldId id="256" r:id="rId2"/>
    <p:sldId id="336" r:id="rId3"/>
    <p:sldId id="274" r:id="rId4"/>
    <p:sldId id="278" r:id="rId5"/>
    <p:sldId id="276" r:id="rId6"/>
    <p:sldId id="277" r:id="rId7"/>
    <p:sldId id="257" r:id="rId8"/>
    <p:sldId id="281" r:id="rId9"/>
    <p:sldId id="279" r:id="rId10"/>
    <p:sldId id="280" r:id="rId11"/>
    <p:sldId id="292" r:id="rId12"/>
    <p:sldId id="258" r:id="rId13"/>
    <p:sldId id="259" r:id="rId14"/>
    <p:sldId id="260" r:id="rId15"/>
    <p:sldId id="283" r:id="rId16"/>
    <p:sldId id="293" r:id="rId17"/>
    <p:sldId id="285" r:id="rId18"/>
    <p:sldId id="282" r:id="rId19"/>
    <p:sldId id="284" r:id="rId20"/>
    <p:sldId id="319" r:id="rId21"/>
    <p:sldId id="320" r:id="rId22"/>
    <p:sldId id="321" r:id="rId23"/>
    <p:sldId id="334" r:id="rId24"/>
    <p:sldId id="335" r:id="rId25"/>
    <p:sldId id="326" r:id="rId26"/>
    <p:sldId id="327" r:id="rId27"/>
    <p:sldId id="328" r:id="rId28"/>
    <p:sldId id="329" r:id="rId29"/>
    <p:sldId id="330" r:id="rId30"/>
    <p:sldId id="331" r:id="rId31"/>
    <p:sldId id="290" r:id="rId32"/>
    <p:sldId id="297" r:id="rId33"/>
    <p:sldId id="296" r:id="rId34"/>
    <p:sldId id="299" r:id="rId35"/>
    <p:sldId id="300" r:id="rId36"/>
    <p:sldId id="322" r:id="rId37"/>
    <p:sldId id="324" r:id="rId38"/>
    <p:sldId id="323" r:id="rId39"/>
    <p:sldId id="325" r:id="rId40"/>
    <p:sldId id="337" r:id="rId41"/>
    <p:sldId id="318" r:id="rId42"/>
    <p:sldId id="273" r:id="rId43"/>
    <p:sldId id="298" r:id="rId44"/>
    <p:sldId id="291" r:id="rId45"/>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037" autoAdjust="0"/>
  </p:normalViewPr>
  <p:slideViewPr>
    <p:cSldViewPr snapToGrid="0">
      <p:cViewPr>
        <p:scale>
          <a:sx n="89" d="100"/>
          <a:sy n="89" d="100"/>
        </p:scale>
        <p:origin x="-546" y="4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810" cy="479733"/>
          </a:xfrm>
          <a:prstGeom prst="rect">
            <a:avLst/>
          </a:prstGeom>
        </p:spPr>
        <p:txBody>
          <a:bodyPr vert="horz" lIns="94696" tIns="47348" rIns="94696" bIns="47348" rtlCol="0"/>
          <a:lstStyle>
            <a:lvl1pPr algn="l">
              <a:defRPr sz="1200"/>
            </a:lvl1pPr>
          </a:lstStyle>
          <a:p>
            <a:endParaRPr lang="en-US" dirty="0"/>
          </a:p>
        </p:txBody>
      </p:sp>
      <p:sp>
        <p:nvSpPr>
          <p:cNvPr id="3" name="Date Placeholder 2"/>
          <p:cNvSpPr>
            <a:spLocks noGrp="1"/>
          </p:cNvSpPr>
          <p:nvPr>
            <p:ph type="dt" sz="quarter" idx="1"/>
          </p:nvPr>
        </p:nvSpPr>
        <p:spPr>
          <a:xfrm>
            <a:off x="4143737" y="1"/>
            <a:ext cx="3169810" cy="479733"/>
          </a:xfrm>
          <a:prstGeom prst="rect">
            <a:avLst/>
          </a:prstGeom>
        </p:spPr>
        <p:txBody>
          <a:bodyPr vert="horz" lIns="94696" tIns="47348" rIns="94696" bIns="47348" rtlCol="0"/>
          <a:lstStyle>
            <a:lvl1pPr algn="r">
              <a:defRPr sz="1200"/>
            </a:lvl1pPr>
          </a:lstStyle>
          <a:p>
            <a:fld id="{E39525AB-4FDA-487F-82AE-DC409335C4C0}" type="datetimeFigureOut">
              <a:rPr lang="en-US" smtClean="0"/>
              <a:pPr/>
              <a:t>2/23/2012</a:t>
            </a:fld>
            <a:endParaRPr lang="en-US" dirty="0"/>
          </a:p>
        </p:txBody>
      </p:sp>
      <p:sp>
        <p:nvSpPr>
          <p:cNvPr id="4" name="Footer Placeholder 3"/>
          <p:cNvSpPr>
            <a:spLocks noGrp="1"/>
          </p:cNvSpPr>
          <p:nvPr>
            <p:ph type="ftr" sz="quarter" idx="2"/>
          </p:nvPr>
        </p:nvSpPr>
        <p:spPr>
          <a:xfrm>
            <a:off x="0" y="9119831"/>
            <a:ext cx="3169810" cy="479733"/>
          </a:xfrm>
          <a:prstGeom prst="rect">
            <a:avLst/>
          </a:prstGeom>
        </p:spPr>
        <p:txBody>
          <a:bodyPr vert="horz" lIns="94696" tIns="47348" rIns="94696" bIns="4734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737" y="9119831"/>
            <a:ext cx="3169810" cy="479733"/>
          </a:xfrm>
          <a:prstGeom prst="rect">
            <a:avLst/>
          </a:prstGeom>
        </p:spPr>
        <p:txBody>
          <a:bodyPr vert="horz" lIns="94696" tIns="47348" rIns="94696" bIns="47348" rtlCol="0" anchor="b"/>
          <a:lstStyle>
            <a:lvl1pPr algn="r">
              <a:defRPr sz="1200"/>
            </a:lvl1pPr>
          </a:lstStyle>
          <a:p>
            <a:fld id="{899EB5DC-8F55-4FEB-94D0-FA12B16EED7E}"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169920" cy="480060"/>
          </a:xfrm>
          <a:prstGeom prst="rect">
            <a:avLst/>
          </a:prstGeom>
        </p:spPr>
        <p:txBody>
          <a:bodyPr vert="horz" lIns="96647" tIns="48323" rIns="96647" bIns="48323" rtlCol="0"/>
          <a:lstStyle>
            <a:lvl1pPr algn="l">
              <a:defRPr sz="1200"/>
            </a:lvl1pPr>
          </a:lstStyle>
          <a:p>
            <a:endParaRPr lang="en-US" dirty="0"/>
          </a:p>
        </p:txBody>
      </p:sp>
      <p:sp>
        <p:nvSpPr>
          <p:cNvPr id="3" name="Date Placeholder 2"/>
          <p:cNvSpPr>
            <a:spLocks noGrp="1"/>
          </p:cNvSpPr>
          <p:nvPr>
            <p:ph type="dt" idx="1"/>
          </p:nvPr>
        </p:nvSpPr>
        <p:spPr>
          <a:xfrm>
            <a:off x="4143589" y="2"/>
            <a:ext cx="3169920" cy="480060"/>
          </a:xfrm>
          <a:prstGeom prst="rect">
            <a:avLst/>
          </a:prstGeom>
        </p:spPr>
        <p:txBody>
          <a:bodyPr vert="horz" lIns="96647" tIns="48323" rIns="96647" bIns="48323" rtlCol="0"/>
          <a:lstStyle>
            <a:lvl1pPr algn="r">
              <a:defRPr sz="1200"/>
            </a:lvl1pPr>
          </a:lstStyle>
          <a:p>
            <a:fld id="{414925A9-55C8-4768-A2F1-CF3F45CA08FB}" type="datetimeFigureOut">
              <a:rPr lang="en-US" smtClean="0"/>
              <a:pPr/>
              <a:t>2/23/2012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3" rIns="96647" bIns="48323" rtlCol="0" anchor="ctr"/>
          <a:lstStyle/>
          <a:p>
            <a:endParaRPr lang="en-US" dirty="0"/>
          </a:p>
        </p:txBody>
      </p:sp>
      <p:sp>
        <p:nvSpPr>
          <p:cNvPr id="5" name="Notes Placeholder 4"/>
          <p:cNvSpPr>
            <a:spLocks noGrp="1"/>
          </p:cNvSpPr>
          <p:nvPr>
            <p:ph type="body" sz="quarter" idx="3"/>
          </p:nvPr>
        </p:nvSpPr>
        <p:spPr>
          <a:xfrm>
            <a:off x="731520" y="4560572"/>
            <a:ext cx="5852160" cy="4320540"/>
          </a:xfrm>
          <a:prstGeom prst="rect">
            <a:avLst/>
          </a:prstGeom>
        </p:spPr>
        <p:txBody>
          <a:bodyPr vert="horz" lIns="96647" tIns="48323" rIns="96647" bIns="483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3" rIns="96647" bIns="483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9" y="9119474"/>
            <a:ext cx="3169920" cy="480060"/>
          </a:xfrm>
          <a:prstGeom prst="rect">
            <a:avLst/>
          </a:prstGeom>
        </p:spPr>
        <p:txBody>
          <a:bodyPr vert="horz" lIns="96647" tIns="48323" rIns="96647" bIns="48323" rtlCol="0" anchor="b"/>
          <a:lstStyle>
            <a:lvl1pPr algn="r">
              <a:defRPr sz="1200"/>
            </a:lvl1pPr>
          </a:lstStyle>
          <a:p>
            <a:fld id="{901449CF-FE31-499F-8806-65326A463116}"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1449CF-FE31-499F-8806-65326A463116}"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let’s look at Mobile web sites, which can be designed to look just like native apps but are really</a:t>
            </a:r>
            <a:r>
              <a:rPr lang="en-US" baseline="0" dirty="0" smtClean="0"/>
              <a:t> web sites.</a:t>
            </a:r>
          </a:p>
          <a:p>
            <a:endParaRPr lang="en-US" baseline="0" dirty="0" smtClean="0"/>
          </a:p>
          <a:p>
            <a:pPr marL="1186988" lvl="3" indent="-356754">
              <a:spcBef>
                <a:spcPts val="1036"/>
              </a:spcBef>
              <a:spcAft>
                <a:spcPts val="518"/>
              </a:spcAft>
            </a:pPr>
            <a:r>
              <a:rPr lang="en-US" dirty="0" smtClean="0"/>
              <a:t>Run inside the smartphone’s browser </a:t>
            </a:r>
            <a:br>
              <a:rPr lang="en-US" dirty="0" smtClean="0"/>
            </a:br>
            <a:r>
              <a:rPr lang="en-US" dirty="0" smtClean="0"/>
              <a:t>(even though you often cannot see the </a:t>
            </a:r>
            <a:br>
              <a:rPr lang="en-US" dirty="0" smtClean="0"/>
            </a:br>
            <a:r>
              <a:rPr lang="en-US" dirty="0" smtClean="0"/>
              <a:t>browser buttons)</a:t>
            </a:r>
          </a:p>
          <a:p>
            <a:pPr marL="1186988" lvl="3" indent="-356754">
              <a:spcBef>
                <a:spcPts val="1036"/>
              </a:spcBef>
              <a:spcAft>
                <a:spcPts val="518"/>
              </a:spcAft>
            </a:pPr>
            <a:endParaRPr lang="en-US" dirty="0" smtClean="0"/>
          </a:p>
          <a:p>
            <a:pPr marL="1186988" lvl="3" indent="-356754">
              <a:spcBef>
                <a:spcPts val="1036"/>
              </a:spcBef>
              <a:spcAft>
                <a:spcPts val="518"/>
              </a:spcAft>
            </a:pPr>
            <a:r>
              <a:rPr lang="en-US" dirty="0" smtClean="0"/>
              <a:t>Written in HTML or javascript</a:t>
            </a:r>
          </a:p>
          <a:p>
            <a:pPr marL="1186988" lvl="3" indent="-356754">
              <a:spcBef>
                <a:spcPts val="1036"/>
              </a:spcBef>
              <a:spcAft>
                <a:spcPts val="518"/>
              </a:spcAft>
            </a:pPr>
            <a:endParaRPr lang="en-US" dirty="0" smtClean="0"/>
          </a:p>
          <a:p>
            <a:pPr marL="1186988" lvl="3" indent="-356754">
              <a:spcBef>
                <a:spcPts val="1036"/>
              </a:spcBef>
              <a:spcAft>
                <a:spcPts val="518"/>
              </a:spcAft>
            </a:pPr>
            <a:r>
              <a:rPr lang="en-US" dirty="0" smtClean="0"/>
              <a:t>Requires connectivity to work</a:t>
            </a:r>
          </a:p>
          <a:p>
            <a:pPr marL="1186988" lvl="3" indent="-356754">
              <a:spcBef>
                <a:spcPts val="1036"/>
              </a:spcBef>
              <a:spcAft>
                <a:spcPts val="518"/>
              </a:spcAft>
            </a:pPr>
            <a:endParaRPr lang="en-US" dirty="0" smtClean="0"/>
          </a:p>
          <a:p>
            <a:pPr marL="1186988" lvl="3" indent="-356754">
              <a:spcBef>
                <a:spcPts val="1036"/>
              </a:spcBef>
              <a:spcAft>
                <a:spcPts val="518"/>
              </a:spcAft>
            </a:pPr>
            <a:r>
              <a:rPr lang="en-US" dirty="0" smtClean="0"/>
              <a:t>Generally cannot use smartphone’s </a:t>
            </a:r>
            <a:br>
              <a:rPr lang="en-US" dirty="0" smtClean="0"/>
            </a:br>
            <a:r>
              <a:rPr lang="en-US" dirty="0" smtClean="0"/>
              <a:t>resources (contacts, calendars, photos) </a:t>
            </a:r>
            <a:br>
              <a:rPr lang="en-US" dirty="0" smtClean="0"/>
            </a:br>
            <a:r>
              <a:rPr lang="en-US" dirty="0" smtClean="0"/>
              <a:t>or features (accelerometer, camera, </a:t>
            </a:r>
            <a:br>
              <a:rPr lang="en-US" dirty="0" smtClean="0"/>
            </a:br>
            <a:r>
              <a:rPr lang="en-US" dirty="0" smtClean="0"/>
              <a:t>compass)</a:t>
            </a:r>
            <a:endParaRPr lang="en-US" dirty="0"/>
          </a:p>
        </p:txBody>
      </p:sp>
      <p:sp>
        <p:nvSpPr>
          <p:cNvPr id="4" name="Slide Number Placeholder 3"/>
          <p:cNvSpPr>
            <a:spLocks noGrp="1"/>
          </p:cNvSpPr>
          <p:nvPr>
            <p:ph type="sldNum" sz="quarter" idx="10"/>
          </p:nvPr>
        </p:nvSpPr>
        <p:spPr/>
        <p:txBody>
          <a:bodyPr/>
          <a:lstStyle/>
          <a:p>
            <a:fld id="{901449CF-FE31-499F-8806-65326A463116}"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a:t>
            </a:r>
          </a:p>
          <a:p>
            <a:endParaRPr lang="en-US" dirty="0" smtClean="0"/>
          </a:p>
          <a:p>
            <a:pPr marL="1186988" lvl="3" indent="-356754">
              <a:spcBef>
                <a:spcPts val="1036"/>
              </a:spcBef>
              <a:spcAft>
                <a:spcPts val="518"/>
              </a:spcAft>
            </a:pPr>
            <a:r>
              <a:rPr lang="en-US" dirty="0" smtClean="0"/>
              <a:t>Can run on other phones</a:t>
            </a:r>
          </a:p>
          <a:p>
            <a:pPr marL="1186988" lvl="3" indent="-356754">
              <a:spcBef>
                <a:spcPts val="1036"/>
              </a:spcBef>
              <a:spcAft>
                <a:spcPts val="518"/>
              </a:spcAft>
            </a:pPr>
            <a:endParaRPr lang="en-US" dirty="0" smtClean="0"/>
          </a:p>
          <a:p>
            <a:pPr marL="1186988" lvl="3" indent="-356754">
              <a:spcBef>
                <a:spcPts val="1036"/>
              </a:spcBef>
              <a:spcAft>
                <a:spcPts val="518"/>
              </a:spcAft>
            </a:pPr>
            <a:r>
              <a:rPr lang="en-US" dirty="0" smtClean="0"/>
              <a:t>BUT Slower (3G, 4G or Wifi)</a:t>
            </a:r>
            <a:endParaRPr lang="en-US" dirty="0"/>
          </a:p>
        </p:txBody>
      </p:sp>
      <p:sp>
        <p:nvSpPr>
          <p:cNvPr id="4" name="Slide Number Placeholder 3"/>
          <p:cNvSpPr>
            <a:spLocks noGrp="1"/>
          </p:cNvSpPr>
          <p:nvPr>
            <p:ph type="sldNum" sz="quarter" idx="10"/>
          </p:nvPr>
        </p:nvSpPr>
        <p:spPr/>
        <p:txBody>
          <a:bodyPr/>
          <a:lstStyle/>
          <a:p>
            <a:fld id="{901449CF-FE31-499F-8806-65326A463116}"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mobile is one arena where size does matter. In fact the size of mobile devices is a blessing for users and a curse</a:t>
            </a:r>
            <a:r>
              <a:rPr lang="en-US" baseline="0" dirty="0" smtClean="0"/>
              <a:t> for designers.</a:t>
            </a:r>
          </a:p>
          <a:p>
            <a:endParaRPr lang="en-US" baseline="0" dirty="0" smtClean="0"/>
          </a:p>
          <a:p>
            <a:r>
              <a:rPr lang="en-US" baseline="0" dirty="0" smtClean="0"/>
              <a:t>As you can see, there’s considerable difference in size and resolution.</a:t>
            </a:r>
            <a:endParaRPr lang="en-US" dirty="0"/>
          </a:p>
        </p:txBody>
      </p:sp>
      <p:sp>
        <p:nvSpPr>
          <p:cNvPr id="4" name="Slide Number Placeholder 3"/>
          <p:cNvSpPr>
            <a:spLocks noGrp="1"/>
          </p:cNvSpPr>
          <p:nvPr>
            <p:ph type="sldNum" sz="quarter" idx="10"/>
          </p:nvPr>
        </p:nvSpPr>
        <p:spPr/>
        <p:txBody>
          <a:bodyPr/>
          <a:lstStyle/>
          <a:p>
            <a:fld id="{901449CF-FE31-499F-8806-65326A463116}"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a:t>
            </a:r>
            <a:r>
              <a:rPr lang="en-US" baseline="0" dirty="0" smtClean="0"/>
              <a:t> if size weren’t a big enough problem, you have a variety of other design issues that you have to consider.</a:t>
            </a:r>
          </a:p>
          <a:p>
            <a:endParaRPr lang="en-US" baseline="0" dirty="0" smtClean="0"/>
          </a:p>
          <a:p>
            <a:r>
              <a:rPr lang="en-US" dirty="0" smtClean="0"/>
              <a:t>Remember</a:t>
            </a:r>
            <a:r>
              <a:rPr lang="en-US" baseline="0" dirty="0" smtClean="0"/>
              <a:t> that a mobile device is not your mother’s PC.  Thinking you can simply shrink your existing web site is not the way to go.</a:t>
            </a:r>
          </a:p>
          <a:p>
            <a:endParaRPr lang="en-US" baseline="0" dirty="0" smtClean="0"/>
          </a:p>
          <a:p>
            <a:r>
              <a:rPr lang="en-US" baseline="0" dirty="0" smtClean="0"/>
              <a:t>In terms of intended use and ergonomics, mobile devices and PCs are two different animals. So it’s important not to slam your 10 lb PC web site into a 5 lb bag and call it mobile.</a:t>
            </a:r>
          </a:p>
          <a:p>
            <a:endParaRPr lang="en-US" baseline="0" dirty="0" smtClean="0"/>
          </a:p>
          <a:p>
            <a:r>
              <a:rPr lang="en-US" baseline="0" dirty="0" smtClean="0"/>
              <a:t>Some of the design issues you need to be particularly aware of are:</a:t>
            </a:r>
          </a:p>
          <a:p>
            <a:endParaRPr lang="en-US" baseline="0" dirty="0" smtClean="0"/>
          </a:p>
          <a:p>
            <a:r>
              <a:rPr lang="en-US" baseline="0" dirty="0" smtClean="0"/>
              <a:t>Touch</a:t>
            </a:r>
          </a:p>
          <a:p>
            <a:r>
              <a:rPr lang="en-US" baseline="0" dirty="0" smtClean="0"/>
              <a:t>Scrolling</a:t>
            </a:r>
          </a:p>
          <a:p>
            <a:r>
              <a:rPr lang="en-US" baseline="0" dirty="0" smtClean="0"/>
              <a:t>Loading speed and</a:t>
            </a:r>
          </a:p>
          <a:p>
            <a:r>
              <a:rPr lang="en-US" baseline="0" dirty="0" smtClean="0"/>
              <a:t>On-the-go usage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01449CF-FE31-499F-8806-65326A463116}"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So let’s look at the touch issue first.</a:t>
            </a:r>
          </a:p>
          <a:p>
            <a:endParaRPr lang="en-US" sz="1400" dirty="0" smtClean="0"/>
          </a:p>
          <a:p>
            <a:r>
              <a:rPr lang="en-US" sz="1400" dirty="0" smtClean="0"/>
              <a:t>Many mobile devices are touch oriented… or at the very least, they’re NOT mouse-driven. </a:t>
            </a:r>
          </a:p>
          <a:p>
            <a:endParaRPr lang="en-US" sz="1400" dirty="0" smtClean="0"/>
          </a:p>
          <a:p>
            <a:r>
              <a:rPr lang="en-US" sz="1400" dirty="0" smtClean="0"/>
              <a:t>Essentially, these devices are “gesture oriented” and there’s a whole vocabulary of gestures, which as technical communicators we should be aware of</a:t>
            </a:r>
          </a:p>
          <a:p>
            <a:pPr marL="414294" lvl="1">
              <a:lnSpc>
                <a:spcPts val="2693"/>
              </a:lnSpc>
              <a:spcBef>
                <a:spcPts val="2071"/>
              </a:spcBef>
              <a:buClr>
                <a:schemeClr val="accent2"/>
              </a:buClr>
              <a:buFont typeface="Wingdings" pitchFamily="2" charset="2"/>
              <a:buChar char="§"/>
            </a:pPr>
            <a:r>
              <a:rPr lang="en-US" sz="2100" dirty="0" smtClean="0"/>
              <a:t>Tap -  To press or select a control or item (analogous to a single mouse click).</a:t>
            </a:r>
          </a:p>
          <a:p>
            <a:pPr marL="414294" lvl="1">
              <a:lnSpc>
                <a:spcPts val="2693"/>
              </a:lnSpc>
              <a:spcBef>
                <a:spcPts val="2071"/>
              </a:spcBef>
              <a:buClr>
                <a:schemeClr val="accent2"/>
              </a:buClr>
              <a:buFont typeface="Wingdings" pitchFamily="2" charset="2"/>
              <a:buChar char="§"/>
            </a:pPr>
            <a:r>
              <a:rPr lang="en-US" sz="2100" dirty="0" smtClean="0"/>
              <a:t> Flick – To scroll or pan quickly.</a:t>
            </a:r>
          </a:p>
          <a:p>
            <a:pPr marL="414294" lvl="1">
              <a:lnSpc>
                <a:spcPts val="2693"/>
              </a:lnSpc>
              <a:spcBef>
                <a:spcPts val="2071"/>
              </a:spcBef>
              <a:buClr>
                <a:schemeClr val="accent2"/>
              </a:buClr>
              <a:buFont typeface="Wingdings" pitchFamily="2" charset="2"/>
              <a:buChar char="§"/>
            </a:pPr>
            <a:r>
              <a:rPr lang="en-US" sz="2100" dirty="0" smtClean="0"/>
              <a:t>Double-tap – To zoom in and center an image. Double-tap to zoom out.</a:t>
            </a:r>
          </a:p>
          <a:p>
            <a:pPr marL="414294" lvl="1">
              <a:lnSpc>
                <a:spcPts val="2693"/>
              </a:lnSpc>
              <a:spcBef>
                <a:spcPts val="2071"/>
              </a:spcBef>
              <a:buClr>
                <a:schemeClr val="accent2"/>
              </a:buClr>
            </a:pPr>
            <a:endParaRPr lang="en-US" sz="2100" dirty="0" smtClean="0"/>
          </a:p>
        </p:txBody>
      </p:sp>
      <p:sp>
        <p:nvSpPr>
          <p:cNvPr id="4" name="Slide Number Placeholder 3"/>
          <p:cNvSpPr>
            <a:spLocks noGrp="1"/>
          </p:cNvSpPr>
          <p:nvPr>
            <p:ph type="sldNum" sz="quarter" idx="10"/>
          </p:nvPr>
        </p:nvSpPr>
        <p:spPr/>
        <p:txBody>
          <a:bodyPr/>
          <a:lstStyle/>
          <a:p>
            <a:fld id="{901449CF-FE31-499F-8806-65326A463116}"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414294" lvl="1">
              <a:lnSpc>
                <a:spcPts val="2693"/>
              </a:lnSpc>
              <a:spcBef>
                <a:spcPts val="2071"/>
              </a:spcBef>
              <a:buClr>
                <a:schemeClr val="accent2"/>
              </a:buClr>
              <a:buFont typeface="Wingdings" pitchFamily="2" charset="2"/>
              <a:buChar char="§"/>
            </a:pPr>
            <a:endParaRPr lang="en-US" sz="2100" dirty="0" smtClean="0"/>
          </a:p>
          <a:p>
            <a:pPr marL="414294" lvl="1">
              <a:lnSpc>
                <a:spcPts val="2693"/>
              </a:lnSpc>
              <a:spcBef>
                <a:spcPts val="2071"/>
              </a:spcBef>
              <a:buClr>
                <a:schemeClr val="accent2"/>
              </a:buClr>
              <a:buFont typeface="Wingdings" pitchFamily="2" charset="2"/>
              <a:buChar char="§"/>
            </a:pPr>
            <a:r>
              <a:rPr lang="en-US" sz="2100" dirty="0" smtClean="0"/>
              <a:t>Pinch open/close – To zoom in/out.</a:t>
            </a:r>
          </a:p>
          <a:p>
            <a:pPr marL="414294" lvl="1">
              <a:lnSpc>
                <a:spcPts val="2693"/>
              </a:lnSpc>
              <a:spcBef>
                <a:spcPts val="2071"/>
              </a:spcBef>
              <a:buClr>
                <a:schemeClr val="accent2"/>
              </a:buClr>
              <a:buFont typeface="Wingdings" pitchFamily="2" charset="2"/>
              <a:buChar char="§"/>
            </a:pPr>
            <a:endParaRPr lang="en-US" sz="2100" dirty="0" smtClean="0"/>
          </a:p>
          <a:p>
            <a:pPr marL="414294" lvl="1">
              <a:lnSpc>
                <a:spcPts val="2693"/>
              </a:lnSpc>
              <a:spcBef>
                <a:spcPts val="2071"/>
              </a:spcBef>
              <a:buClr>
                <a:schemeClr val="accent2"/>
              </a:buClr>
              <a:buFont typeface="Wingdings" pitchFamily="2" charset="2"/>
              <a:buChar char="§"/>
            </a:pPr>
            <a:r>
              <a:rPr lang="en-US" sz="2100" dirty="0" smtClean="0"/>
              <a:t>Shake – To initate or undo an action.</a:t>
            </a:r>
          </a:p>
          <a:p>
            <a:pPr marL="414294" lvl="1">
              <a:lnSpc>
                <a:spcPts val="2693"/>
              </a:lnSpc>
              <a:spcBef>
                <a:spcPts val="2071"/>
              </a:spcBef>
              <a:buClr>
                <a:schemeClr val="accent2"/>
              </a:buClr>
              <a:buFont typeface="Wingdings" pitchFamily="2" charset="2"/>
              <a:buChar char="§"/>
            </a:pPr>
            <a:endParaRPr lang="en-US" sz="2100" dirty="0" smtClean="0"/>
          </a:p>
          <a:p>
            <a:pPr marL="414294" lvl="1">
              <a:lnSpc>
                <a:spcPts val="2693"/>
              </a:lnSpc>
              <a:spcBef>
                <a:spcPts val="2071"/>
              </a:spcBef>
              <a:buClr>
                <a:schemeClr val="accent2"/>
              </a:buClr>
              <a:buFont typeface="Wingdings" pitchFamily="2" charset="2"/>
              <a:buChar char="§"/>
            </a:pPr>
            <a:r>
              <a:rPr lang="en-US" sz="2100" dirty="0" smtClean="0"/>
              <a:t>Use the acceloromater – A built-in electronic component that measures tilt and motion (portrait/landscape flip). This is what allows your 12-year old to tilt your iPhone when she plays Plants and Zombies.</a:t>
            </a:r>
          </a:p>
          <a:p>
            <a:r>
              <a:rPr lang="en-US" dirty="0" smtClean="0"/>
              <a:t> </a:t>
            </a:r>
            <a:endParaRPr lang="en-US" dirty="0"/>
          </a:p>
        </p:txBody>
      </p:sp>
      <p:sp>
        <p:nvSpPr>
          <p:cNvPr id="4" name="Slide Number Placeholder 3"/>
          <p:cNvSpPr>
            <a:spLocks noGrp="1"/>
          </p:cNvSpPr>
          <p:nvPr>
            <p:ph type="sldNum" sz="quarter" idx="10"/>
          </p:nvPr>
        </p:nvSpPr>
        <p:spPr/>
        <p:txBody>
          <a:bodyPr/>
          <a:lstStyle/>
          <a:p>
            <a:fld id="{901449CF-FE31-499F-8806-65326A463116}"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Touch</a:t>
            </a:r>
            <a:r>
              <a:rPr lang="en-US" baseline="0" dirty="0" smtClean="0"/>
              <a:t> functionality has many ramifications for designers.</a:t>
            </a:r>
            <a:endParaRPr lang="en-US" dirty="0" smtClean="0"/>
          </a:p>
          <a:p>
            <a:endParaRPr lang="en-US" dirty="0" smtClean="0"/>
          </a:p>
          <a:p>
            <a:r>
              <a:rPr lang="en-US" dirty="0" smtClean="0"/>
              <a:t>First of all, icons</a:t>
            </a:r>
            <a:r>
              <a:rPr lang="en-US" baseline="0" dirty="0" smtClean="0"/>
              <a:t> need to be large enough to accommodate a finger tap. According to Apple, that means  44 points by 44 points.  Some of you may be saying to yourselves, where do the “points” come in…I thought the screen sizes were measured in pixels.  </a:t>
            </a:r>
          </a:p>
          <a:p>
            <a:endParaRPr lang="en-US" baseline="0" dirty="0" smtClean="0"/>
          </a:p>
          <a:p>
            <a:r>
              <a:rPr lang="en-US" baseline="0" dirty="0" smtClean="0"/>
              <a:t>Well Steve Jobs and his pals at Apple define  points as areas drawn on a screen.</a:t>
            </a:r>
          </a:p>
          <a:p>
            <a:endParaRPr lang="en-US" baseline="0" dirty="0" smtClean="0"/>
          </a:p>
          <a:p>
            <a:pPr defTabSz="946960">
              <a:defRPr/>
            </a:pPr>
            <a:r>
              <a:rPr lang="en-US" dirty="0" smtClean="0"/>
              <a:t>On a standard-resolution device screen (iPhone 3GS), one point equals one pixel. But other resolutions may have a different relationship. On a Retina display, which is what the iPhone 4 is,  one point equals two pixels. And of course the bad news here is that in some circumstances, you may need two sets of graphcis, one for standard resolution and one for Retina displays.</a:t>
            </a:r>
          </a:p>
          <a:p>
            <a:pPr defTabSz="946960">
              <a:defRPr/>
            </a:pPr>
            <a:endParaRPr lang="en-US" dirty="0" smtClean="0"/>
          </a:p>
          <a:p>
            <a:pPr defTabSz="946960">
              <a:defRPr/>
            </a:pPr>
            <a:r>
              <a:rPr lang="en-US" dirty="0" smtClean="0"/>
              <a:t>Along these same lines, when it comes to links, you have to make sure they’re not too close together…otherwise that giant fingertip might tap the wrong link. For this reason alone, you can see why standard web sites should not be ported directly to mobile.</a:t>
            </a:r>
          </a:p>
          <a:p>
            <a:pPr defTabSz="946960">
              <a:defRPr/>
            </a:pPr>
            <a:endParaRPr lang="en-US" dirty="0" smtClean="0"/>
          </a:p>
          <a:p>
            <a:pPr defTabSz="946960">
              <a:defRPr/>
            </a:pPr>
            <a:endParaRPr lang="en-US" dirty="0" smtClean="0"/>
          </a:p>
          <a:p>
            <a:pPr defTabSz="946960">
              <a:defRPr/>
            </a:pPr>
            <a:r>
              <a:rPr lang="en-US" dirty="0" smtClean="0"/>
              <a:t>At the end of this presentation, I’ll give you a list of some site with examples of other ways to navigate.</a:t>
            </a:r>
          </a:p>
          <a:p>
            <a:pPr defTabSz="946960">
              <a:defRPr/>
            </a:pPr>
            <a:endParaRPr lang="en-US" dirty="0" smtClean="0"/>
          </a:p>
          <a:p>
            <a:pPr defTabSz="946960">
              <a:defRPr/>
            </a:pPr>
            <a:endParaRPr lang="en-US" dirty="0" smtClean="0"/>
          </a:p>
          <a:p>
            <a:pPr defTabSz="946960">
              <a:defRPr/>
            </a:pPr>
            <a:endParaRPr lang="en-US" dirty="0" smtClean="0"/>
          </a:p>
          <a:p>
            <a:pPr defTabSz="946960">
              <a:defRPr/>
            </a:pPr>
            <a:r>
              <a:rPr lang="en-US" dirty="0" smtClean="0"/>
              <a:t> </a:t>
            </a:r>
          </a:p>
          <a:p>
            <a:pPr defTabSz="946960">
              <a:defRPr/>
            </a:pPr>
            <a:endParaRPr lang="en-US" dirty="0" smtClean="0"/>
          </a:p>
          <a:p>
            <a:pPr defTabSz="946960">
              <a:defRPr/>
            </a:pPr>
            <a:endParaRPr lang="en-US"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01449CF-FE31-499F-8806-65326A463116}"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Here’s another issue you need to be</a:t>
            </a:r>
            <a:r>
              <a:rPr lang="en-US" baseline="0" dirty="0" smtClean="0"/>
              <a:t> aware of – loading speed.</a:t>
            </a:r>
          </a:p>
          <a:p>
            <a:endParaRPr lang="en-US" baseline="0" dirty="0" smtClean="0"/>
          </a:p>
          <a:p>
            <a:r>
              <a:rPr lang="en-US" baseline="0" dirty="0" smtClean="0"/>
              <a:t>Unless you’re designing for a completely native mobile app, such as a game, your mobile device will probably need to download at least some information from the internet.</a:t>
            </a:r>
          </a:p>
          <a:p>
            <a:endParaRPr lang="en-US" baseline="0" dirty="0" smtClean="0"/>
          </a:p>
          <a:p>
            <a:r>
              <a:rPr lang="en-US" baseline="0" dirty="0" smtClean="0"/>
              <a:t>As most of you probably know, mobile download speed will depend on many factors, but one thing you can count on is that it probably will not be as fast as on your PC. </a:t>
            </a:r>
          </a:p>
          <a:p>
            <a:endParaRPr lang="en-US" baseline="0" dirty="0" smtClean="0"/>
          </a:p>
          <a:p>
            <a:r>
              <a:rPr lang="en-US" baseline="0" dirty="0" smtClean="0"/>
              <a:t>This translates into a design issue, specifically the need to reduce the amount, size and complexity of graphics.</a:t>
            </a:r>
          </a:p>
          <a:p>
            <a:endParaRPr lang="en-US" baseline="0" dirty="0" smtClean="0"/>
          </a:p>
          <a:p>
            <a:r>
              <a:rPr lang="en-US" baseline="0" dirty="0" smtClean="0"/>
              <a:t>Additionally, you’ll want to reduce the need to circle through a lot of links to get to the point.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01449CF-FE31-499F-8806-65326A463116}"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6960">
              <a:defRPr/>
            </a:pPr>
            <a:r>
              <a:rPr lang="en-US" dirty="0" smtClean="0"/>
              <a:t>Navigation on mobile devices</a:t>
            </a:r>
            <a:r>
              <a:rPr lang="en-US" baseline="0" dirty="0" smtClean="0"/>
              <a:t> is a whole other ballgame than on PCs or MACs. Because of the issues of physical space and graphics downloading, the typical graphical tabs at the top of the page are not suited for mobile sites.</a:t>
            </a:r>
            <a:r>
              <a:rPr lang="en-US" dirty="0" smtClean="0"/>
              <a:t>. As we saw earlier, in portrait mode, the mode that most people start using their smart phones in, you just don’t have the real estate to build a long row of tabs. You have to find some other ways to navigate.</a:t>
            </a:r>
          </a:p>
          <a:p>
            <a:r>
              <a:rPr lang="en-US" baseline="0" dirty="0" smtClean="0"/>
              <a:t>Other solutions need to be found. At the end of this presentation, I will give a list of sites where you can see some interesting ideas for different types of navigation.</a:t>
            </a:r>
            <a:endParaRPr lang="en-US" dirty="0" smtClean="0"/>
          </a:p>
          <a:p>
            <a:endParaRPr lang="en-US" dirty="0" smtClean="0"/>
          </a:p>
          <a:p>
            <a:r>
              <a:rPr lang="en-US" dirty="0" smtClean="0"/>
              <a:t>Another design</a:t>
            </a:r>
            <a:r>
              <a:rPr lang="en-US" baseline="0" dirty="0" smtClean="0"/>
              <a:t> issue that differs on mobile is scrolling.</a:t>
            </a:r>
          </a:p>
          <a:p>
            <a:endParaRPr lang="en-US" dirty="0" smtClean="0"/>
          </a:p>
          <a:p>
            <a:r>
              <a:rPr lang="en-US" dirty="0" smtClean="0"/>
              <a:t>On “regular” websites, designers often take pains to limit the need to scroll vertically. This same model does not hold for mobile devices. In the mobile world, people are used to scrolling (albeit using the Flick gesture). That’s because in the mobile environment, to try to fit significant information on one mobile screen might require making the font so small the information is illegible. So don’t jump through hoops to avoid the need to scroll.</a:t>
            </a:r>
          </a:p>
          <a:p>
            <a:endParaRPr lang="en-US" dirty="0" smtClean="0"/>
          </a:p>
          <a:p>
            <a:r>
              <a:rPr lang="en-US" dirty="0" smtClean="0"/>
              <a:t>And whatever you do, be</a:t>
            </a:r>
            <a:r>
              <a:rPr lang="en-US" baseline="0" dirty="0" smtClean="0"/>
              <a:t> sure to test, test, test on all types of smartphones and tablets.</a:t>
            </a:r>
            <a:endParaRPr lang="en-US" dirty="0" smtClean="0"/>
          </a:p>
          <a:p>
            <a:endParaRPr lang="en-US" dirty="0" smtClean="0"/>
          </a:p>
          <a:p>
            <a:r>
              <a:rPr lang="en-US" dirty="0" smtClean="0"/>
              <a:t>Another mobile feature to keep in mind is that users can only see one window at a time. This changes the dynamic somewhat when designing for navigattion</a:t>
            </a:r>
          </a:p>
          <a:p>
            <a:pPr defTabSz="946960">
              <a:defRPr/>
            </a:pPr>
            <a:endParaRPr lang="en-US" dirty="0" smtClean="0"/>
          </a:p>
        </p:txBody>
      </p:sp>
      <p:sp>
        <p:nvSpPr>
          <p:cNvPr id="4" name="Slide Number Placeholder 3"/>
          <p:cNvSpPr>
            <a:spLocks noGrp="1"/>
          </p:cNvSpPr>
          <p:nvPr>
            <p:ph type="sldNum" sz="quarter" idx="10"/>
          </p:nvPr>
        </p:nvSpPr>
        <p:spPr/>
        <p:txBody>
          <a:bodyPr/>
          <a:lstStyle/>
          <a:p>
            <a:fld id="{901449CF-FE31-499F-8806-65326A463116}"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And finally, remember when and where people are pulling out their smart phones… it’s because they’re on-the-go and want to get some piece of information quickly. </a:t>
            </a:r>
          </a:p>
          <a:p>
            <a:endParaRPr lang="en-US" baseline="0" dirty="0" smtClean="0"/>
          </a:p>
          <a:p>
            <a:r>
              <a:rPr lang="en-US" baseline="0" dirty="0" smtClean="0"/>
              <a:t>Because people interact with mobile devices differently, you may need to look at the architecture of your old PC/Mac web site and restructure it significantly so that information is chunked for mobile. </a:t>
            </a:r>
          </a:p>
          <a:p>
            <a:endParaRPr lang="en-US" baseline="0" dirty="0" smtClean="0"/>
          </a:p>
          <a:p>
            <a:r>
              <a:rPr lang="en-US" baseline="0" dirty="0" smtClean="0"/>
              <a:t>Nobody want to read a long article on a mobile, in fact company’s are making money from this trend. One of them is a company that’s called Read it Later (http://readitlaterlist.com/) that lets you save articles to read when you have the time and are in a different venue.</a:t>
            </a:r>
          </a:p>
          <a:p>
            <a:endParaRPr lang="en-US" baseline="0" dirty="0" smtClean="0"/>
          </a:p>
          <a:p>
            <a:r>
              <a:rPr lang="en-US" baseline="0" dirty="0" smtClean="0"/>
              <a:t>Additionally, no one wants to do complicated searches on their smartphones. It’s difficult to enter text on a mobile, so you’ll want to reduce the need for text entry. – so </a:t>
            </a:r>
          </a:p>
          <a:p>
            <a:endParaRPr lang="en-US" baseline="0" dirty="0" smtClean="0"/>
          </a:p>
          <a:p>
            <a:r>
              <a:rPr lang="en-US" baseline="0" dirty="0" smtClean="0"/>
              <a:t>Keep in mind that people may be holding something else in the other hand while using their mobile phones. People want shortcuts to get them what they need quickly. The bottom line is KISS – Keep It Simple Stupid. The simpler the mobile site or page, the better.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01449CF-FE31-499F-8806-65326A463116}"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1449CF-FE31-499F-8806-65326A463116}"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dirty="0" smtClean="0"/>
              <a:t> Let’s now move on to the next type of content platform that’s accessible via mobile</a:t>
            </a:r>
            <a:r>
              <a:rPr lang="en-US" baseline="0" dirty="0" smtClean="0"/>
              <a:t> devices – PDF.</a:t>
            </a:r>
          </a:p>
          <a:p>
            <a:endParaRPr lang="en-US" sz="2100" dirty="0" smtClean="0"/>
          </a:p>
          <a:p>
            <a:r>
              <a:rPr lang="en-US" sz="2100" dirty="0" smtClean="0"/>
              <a:t>Basicallly most of the problems of PDF are exacerbated on smart phones, in particular. </a:t>
            </a:r>
          </a:p>
          <a:p>
            <a:endParaRPr lang="en-US" sz="2100" dirty="0" smtClean="0"/>
          </a:p>
          <a:p>
            <a:r>
              <a:rPr lang="en-US" sz="2100" dirty="0" smtClean="0"/>
              <a:t>Many smartphones come with Readers but if they don’t you have to install the app. On some phones, even when the Reader app is installed, you may have to wait for it to load.</a:t>
            </a:r>
          </a:p>
          <a:p>
            <a:endParaRPr lang="en-US" sz="2100" dirty="0" smtClean="0"/>
          </a:p>
          <a:p>
            <a:r>
              <a:rPr lang="en-US" sz="2100" dirty="0" smtClean="0"/>
              <a:t>As all of us, who create PDFs on a daily basis know, the genesis of most PDFs is a Word document, which is designed for the printed page. When you access a pdf on a smartphone, typically the type is too small. </a:t>
            </a:r>
          </a:p>
          <a:p>
            <a:endParaRPr lang="en-US" sz="2100" dirty="0" smtClean="0"/>
          </a:p>
          <a:p>
            <a:r>
              <a:rPr lang="en-US" sz="2100" dirty="0" smtClean="0"/>
              <a:t>In most cases, you have to manually enlarge it and then you have to scroll horizontally to read it.</a:t>
            </a:r>
          </a:p>
          <a:p>
            <a:endParaRPr lang="en-US" sz="2100" dirty="0" smtClean="0"/>
          </a:p>
          <a:p>
            <a:r>
              <a:rPr lang="en-US" sz="2100" dirty="0" smtClean="0"/>
              <a:t>Additionally, there is no page flow – the top and bottom margins get in the way.  So the bottom line here is that PDFs are not well-suited to the smartphone environment.</a:t>
            </a:r>
          </a:p>
          <a:p>
            <a:endParaRPr lang="en-US" sz="2100" dirty="0" smtClean="0"/>
          </a:p>
          <a:p>
            <a:r>
              <a:rPr lang="en-US" sz="2100" dirty="0" smtClean="0"/>
              <a:t>However, PDFs are easily legible on the iPad, primarily because of the iPad’s larger size and aspect ratio are more similar to the printed page.</a:t>
            </a:r>
          </a:p>
          <a:p>
            <a:endParaRPr lang="en-US" sz="2100" dirty="0" smtClean="0"/>
          </a:p>
          <a:p>
            <a:endParaRPr lang="en-US" sz="2100" dirty="0" smtClean="0"/>
          </a:p>
          <a:p>
            <a:endParaRPr lang="en-US" sz="2100" dirty="0" smtClean="0"/>
          </a:p>
          <a:p>
            <a:endParaRPr lang="en-US" sz="2100"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901449CF-FE31-499F-8806-65326A463116}"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dirty="0" smtClean="0"/>
              <a:t> Let’s now move on to the next type of content platform that’s accessible via mobile</a:t>
            </a:r>
            <a:r>
              <a:rPr lang="en-US" baseline="0" dirty="0" smtClean="0"/>
              <a:t> devices – PDF.</a:t>
            </a:r>
          </a:p>
          <a:p>
            <a:endParaRPr lang="en-US" sz="2100" dirty="0" smtClean="0"/>
          </a:p>
          <a:p>
            <a:r>
              <a:rPr lang="en-US" sz="2100" dirty="0" smtClean="0"/>
              <a:t>Basicallly most of the problems of PDF are exacerbated on smart phones, in particular. </a:t>
            </a:r>
          </a:p>
          <a:p>
            <a:endParaRPr lang="en-US" sz="2100" dirty="0" smtClean="0"/>
          </a:p>
          <a:p>
            <a:r>
              <a:rPr lang="en-US" sz="2100" dirty="0" smtClean="0"/>
              <a:t>Many smartphones come with Readers but if they don’t you have to install the app. On some phones, even when the Reader app is installed, you may have to wait for it to load.</a:t>
            </a:r>
          </a:p>
          <a:p>
            <a:endParaRPr lang="en-US" sz="2100" dirty="0" smtClean="0"/>
          </a:p>
          <a:p>
            <a:r>
              <a:rPr lang="en-US" sz="2100" dirty="0" smtClean="0"/>
              <a:t>As all of us, who create PDFs on a daily basis know, the genesis of most PDFs is a Word document, which is designed for the printed page. When you access a pdf on a smartphone, typically the type is too small. </a:t>
            </a:r>
          </a:p>
          <a:p>
            <a:endParaRPr lang="en-US" sz="2100" dirty="0" smtClean="0"/>
          </a:p>
          <a:p>
            <a:r>
              <a:rPr lang="en-US" sz="2100" dirty="0" smtClean="0"/>
              <a:t>In most cases, you have to manually enlarge it and then you have to scroll horizontally to read it.</a:t>
            </a:r>
          </a:p>
          <a:p>
            <a:endParaRPr lang="en-US" sz="2100" dirty="0" smtClean="0"/>
          </a:p>
          <a:p>
            <a:r>
              <a:rPr lang="en-US" sz="2100" dirty="0" smtClean="0"/>
              <a:t>Additionally, there is no page flow – the top and bottom margins get in the way.  So the bottom line here is that PDFs are not well-suited to the smartphone environment.</a:t>
            </a:r>
          </a:p>
          <a:p>
            <a:endParaRPr lang="en-US" sz="2100" dirty="0" smtClean="0"/>
          </a:p>
          <a:p>
            <a:r>
              <a:rPr lang="en-US" sz="2100" dirty="0" smtClean="0"/>
              <a:t>However, PDFs are easily legible on the iPad, primarily because of the iPad’s larger size and aspect ratio are more similar to the printed page.</a:t>
            </a:r>
          </a:p>
          <a:p>
            <a:endParaRPr lang="en-US" sz="2100" dirty="0" smtClean="0"/>
          </a:p>
          <a:p>
            <a:endParaRPr lang="en-US" sz="2100" dirty="0" smtClean="0"/>
          </a:p>
          <a:p>
            <a:endParaRPr lang="en-US" sz="2100" dirty="0" smtClean="0"/>
          </a:p>
          <a:p>
            <a:endParaRPr lang="en-US" sz="2100"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901449CF-FE31-499F-8806-65326A463116}"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dirty="0" smtClean="0"/>
              <a:t> Let’s now move on to the next type of content platform that’s accessible via mobile</a:t>
            </a:r>
            <a:r>
              <a:rPr lang="en-US" baseline="0" dirty="0" smtClean="0"/>
              <a:t> devices – PDF.</a:t>
            </a:r>
          </a:p>
          <a:p>
            <a:endParaRPr lang="en-US" sz="2100" dirty="0" smtClean="0"/>
          </a:p>
          <a:p>
            <a:r>
              <a:rPr lang="en-US" sz="2100" dirty="0" smtClean="0"/>
              <a:t>Basicallly most of the problems of PDF are exacerbated on smart phones, in particular. </a:t>
            </a:r>
          </a:p>
          <a:p>
            <a:endParaRPr lang="en-US" sz="2100" dirty="0" smtClean="0"/>
          </a:p>
          <a:p>
            <a:r>
              <a:rPr lang="en-US" sz="2100" dirty="0" smtClean="0"/>
              <a:t>Many smartphones come with Readers but if they don’t you have to install the app. On some phones, even when the Reader app is installed, you may have to wait for it to load.</a:t>
            </a:r>
          </a:p>
          <a:p>
            <a:endParaRPr lang="en-US" sz="2100" dirty="0" smtClean="0"/>
          </a:p>
          <a:p>
            <a:r>
              <a:rPr lang="en-US" sz="2100" dirty="0" smtClean="0"/>
              <a:t>As all of us, who create PDFs on a daily basis know, the genesis of most PDFs is a Word document, which is designed for the printed page. When you access a pdf on a smartphone, typically the type is too small. </a:t>
            </a:r>
          </a:p>
          <a:p>
            <a:endParaRPr lang="en-US" sz="2100" dirty="0" smtClean="0"/>
          </a:p>
          <a:p>
            <a:r>
              <a:rPr lang="en-US" sz="2100" dirty="0" smtClean="0"/>
              <a:t>In most cases, you have to manually enlarge it and then you have to scroll horizontally to read it.</a:t>
            </a:r>
          </a:p>
          <a:p>
            <a:endParaRPr lang="en-US" sz="2100" dirty="0" smtClean="0"/>
          </a:p>
          <a:p>
            <a:r>
              <a:rPr lang="en-US" sz="2100" dirty="0" smtClean="0"/>
              <a:t>Additionally, there is no page flow – the top and bottom margins get in the way.  So the bottom line here is that PDFs are not well-suited to the smartphone environment.</a:t>
            </a:r>
          </a:p>
          <a:p>
            <a:endParaRPr lang="en-US" sz="2100" dirty="0" smtClean="0"/>
          </a:p>
          <a:p>
            <a:r>
              <a:rPr lang="en-US" sz="2100" dirty="0" smtClean="0"/>
              <a:t>However, PDFs are easily legible on the iPad, primarily because of the iPad’s larger size and aspect ratio are more similar to the printed page.</a:t>
            </a:r>
          </a:p>
          <a:p>
            <a:endParaRPr lang="en-US" sz="2100" dirty="0" smtClean="0"/>
          </a:p>
          <a:p>
            <a:endParaRPr lang="en-US" sz="2100" dirty="0" smtClean="0"/>
          </a:p>
          <a:p>
            <a:endParaRPr lang="en-US" sz="2100" dirty="0" smtClean="0"/>
          </a:p>
          <a:p>
            <a:endParaRPr lang="en-US" sz="2100"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901449CF-FE31-499F-8806-65326A463116}"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dirty="0" smtClean="0"/>
              <a:t> Let’s now move on to the next type of content platform that’s accessible via mobile</a:t>
            </a:r>
            <a:r>
              <a:rPr lang="en-US" baseline="0" dirty="0" smtClean="0"/>
              <a:t> devices – PDF.</a:t>
            </a:r>
          </a:p>
          <a:p>
            <a:endParaRPr lang="en-US" sz="2100" dirty="0" smtClean="0"/>
          </a:p>
          <a:p>
            <a:r>
              <a:rPr lang="en-US" sz="2100" dirty="0" smtClean="0"/>
              <a:t>Basicallly most of the problems of PDF are exacerbated on smart phones, in particular. </a:t>
            </a:r>
          </a:p>
          <a:p>
            <a:endParaRPr lang="en-US" sz="2100" dirty="0" smtClean="0"/>
          </a:p>
          <a:p>
            <a:r>
              <a:rPr lang="en-US" sz="2100" dirty="0" smtClean="0"/>
              <a:t>Many smartphones come with Readers but if they don’t you have to install the app. On some phones, even when the Reader app is installed, you may have to wait for it to load.</a:t>
            </a:r>
          </a:p>
          <a:p>
            <a:endParaRPr lang="en-US" sz="2100" dirty="0" smtClean="0"/>
          </a:p>
          <a:p>
            <a:r>
              <a:rPr lang="en-US" sz="2100" dirty="0" smtClean="0"/>
              <a:t>As all of us, who create PDFs on a daily basis know, the genesis of most PDFs is a Word document, which is designed for the printed page. When you access a pdf on a smartphone, typically the type is too small. </a:t>
            </a:r>
          </a:p>
          <a:p>
            <a:endParaRPr lang="en-US" sz="2100" dirty="0" smtClean="0"/>
          </a:p>
          <a:p>
            <a:r>
              <a:rPr lang="en-US" sz="2100" dirty="0" smtClean="0"/>
              <a:t>In most cases, you have to manually enlarge it and then you have to scroll horizontally to read it.</a:t>
            </a:r>
          </a:p>
          <a:p>
            <a:endParaRPr lang="en-US" sz="2100" dirty="0" smtClean="0"/>
          </a:p>
          <a:p>
            <a:r>
              <a:rPr lang="en-US" sz="2100" dirty="0" smtClean="0"/>
              <a:t>Additionally, there is no page flow – the top and bottom margins get in the way.  So the bottom line here is that PDFs are not well-suited to the smartphone environment.</a:t>
            </a:r>
          </a:p>
          <a:p>
            <a:endParaRPr lang="en-US" sz="2100" dirty="0" smtClean="0"/>
          </a:p>
          <a:p>
            <a:r>
              <a:rPr lang="en-US" sz="2100" dirty="0" smtClean="0"/>
              <a:t>However, PDFs are easily legible on the iPad, primarily because of the iPad’s larger size and aspect ratio are more similar to the printed page.</a:t>
            </a:r>
          </a:p>
          <a:p>
            <a:endParaRPr lang="en-US" sz="2100" dirty="0" smtClean="0"/>
          </a:p>
          <a:p>
            <a:endParaRPr lang="en-US" sz="2100" dirty="0" smtClean="0"/>
          </a:p>
          <a:p>
            <a:endParaRPr lang="en-US" sz="2100" dirty="0" smtClean="0"/>
          </a:p>
          <a:p>
            <a:endParaRPr lang="en-US" sz="2100"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901449CF-FE31-499F-8806-65326A463116}"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dirty="0" smtClean="0"/>
              <a:t> Let’s now move on to the next type of content platform that’s accessible via mobile</a:t>
            </a:r>
            <a:r>
              <a:rPr lang="en-US" baseline="0" dirty="0" smtClean="0"/>
              <a:t> devices – PDF.</a:t>
            </a:r>
          </a:p>
          <a:p>
            <a:endParaRPr lang="en-US" sz="2100" dirty="0" smtClean="0"/>
          </a:p>
          <a:p>
            <a:r>
              <a:rPr lang="en-US" sz="2100" dirty="0" smtClean="0"/>
              <a:t>Basicallly most of the problems of PDF are exacerbated on smart phones, in particular. </a:t>
            </a:r>
          </a:p>
          <a:p>
            <a:endParaRPr lang="en-US" sz="2100" dirty="0" smtClean="0"/>
          </a:p>
          <a:p>
            <a:r>
              <a:rPr lang="en-US" sz="2100" dirty="0" smtClean="0"/>
              <a:t>Many smartphones come with Readers but if they don’t you have to install the app. On some phones, even when the Reader app is installed, you may have to wait for it to load.</a:t>
            </a:r>
          </a:p>
          <a:p>
            <a:endParaRPr lang="en-US" sz="2100" dirty="0" smtClean="0"/>
          </a:p>
          <a:p>
            <a:r>
              <a:rPr lang="en-US" sz="2100" dirty="0" smtClean="0"/>
              <a:t>As all of us, who create PDFs on a daily basis know, the genesis of most PDFs is a Word document, which is designed for the printed page. When you access a pdf on a smartphone, typically the type is too small. </a:t>
            </a:r>
          </a:p>
          <a:p>
            <a:endParaRPr lang="en-US" sz="2100" dirty="0" smtClean="0"/>
          </a:p>
          <a:p>
            <a:r>
              <a:rPr lang="en-US" sz="2100" dirty="0" smtClean="0"/>
              <a:t>In most cases, you have to manually enlarge it and then you have to scroll horizontally to read it.</a:t>
            </a:r>
          </a:p>
          <a:p>
            <a:endParaRPr lang="en-US" sz="2100" dirty="0" smtClean="0"/>
          </a:p>
          <a:p>
            <a:r>
              <a:rPr lang="en-US" sz="2100" dirty="0" smtClean="0"/>
              <a:t>Additionally, there is no page flow – the top and bottom margins get in the way.  So the bottom line here is that PDFs are not well-suited to the smartphone environment.</a:t>
            </a:r>
          </a:p>
          <a:p>
            <a:endParaRPr lang="en-US" sz="2100" dirty="0" smtClean="0"/>
          </a:p>
          <a:p>
            <a:r>
              <a:rPr lang="en-US" sz="2100" dirty="0" smtClean="0"/>
              <a:t>However, PDFs are easily legible on the iPad, primarily because of the iPad’s larger size and aspect ratio are more similar to the printed page.</a:t>
            </a:r>
          </a:p>
          <a:p>
            <a:endParaRPr lang="en-US" sz="2100" dirty="0" smtClean="0"/>
          </a:p>
          <a:p>
            <a:endParaRPr lang="en-US" sz="2100" dirty="0" smtClean="0"/>
          </a:p>
          <a:p>
            <a:endParaRPr lang="en-US" sz="2100" dirty="0" smtClean="0"/>
          </a:p>
          <a:p>
            <a:endParaRPr lang="en-US" sz="2100"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901449CF-FE31-499F-8806-65326A463116}"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 Another content platform that’s growing exponentially in the mobile world are e-Books. This content platform is growing so rapidly that the venerable New York Times Best Seller List now has a separate list for e-books. The Kindle, the Nook, the Sony Readers…these are among the many hardware devices being sold to accommodate e-books. </a:t>
            </a:r>
          </a:p>
          <a:p>
            <a:endParaRPr lang="en-US" dirty="0" smtClean="0"/>
          </a:p>
          <a:p>
            <a:r>
              <a:rPr lang="en-US" dirty="0" smtClean="0"/>
              <a:t>Well the reality is that you don’t need any of these devices to read most e-books…they can all be accessed via  smartphones or a tablets. And what’s more, you can “roll your own.” And by that I mean, you can create your own e-books, using the open-source e-pub file format.</a:t>
            </a:r>
          </a:p>
          <a:p>
            <a:endParaRPr lang="en-US" dirty="0" smtClean="0"/>
          </a:p>
          <a:p>
            <a:r>
              <a:rPr lang="en-US" sz="2100" dirty="0" smtClean="0"/>
              <a:t>Readers will need an e-Reader app on their mobile devices to read an their e-pubs but not to worry, there are many free e-Readers on the available. Some of these include Kobo, Stanza, iBooks et.c</a:t>
            </a:r>
          </a:p>
          <a:p>
            <a:endParaRPr lang="en-US" sz="2100" dirty="0" smtClean="0"/>
          </a:p>
          <a:p>
            <a:r>
              <a:rPr lang="en-US" sz="2100" dirty="0" smtClean="0"/>
              <a:t>The big advantage of e-pubs over pdf is that the text is reflowable. This means the text automatically adjusts itself for legible reading according to the size of the display. It also means that the reader can adjust the size of the text to his or her liking and the entire book readjusts to fit appropriately on the screen. So if the text is a little too small, you can bump it up a bit and all the text in the book will adjust perfectly.</a:t>
            </a:r>
          </a:p>
          <a:p>
            <a:endParaRPr lang="en-US" sz="2100" dirty="0" smtClean="0"/>
          </a:p>
          <a:p>
            <a:r>
              <a:rPr lang="en-US" sz="2100" dirty="0" smtClean="0"/>
              <a:t>There are no gaps between pages as with PDF and readers typically swipe or tap to move to the next page.</a:t>
            </a:r>
          </a:p>
          <a:p>
            <a:endParaRPr lang="en-US" sz="2100" dirty="0" smtClean="0"/>
          </a:p>
          <a:p>
            <a:r>
              <a:rPr lang="en-US" sz="2100" dirty="0" smtClean="0"/>
              <a:t>It’s not too hard to create your on e-Pub with this major caveat – as long as its straight running text. If you have a lot of tables or graphics, you’re in for a rough ride…but it can be done. So if you don’t have too much fancy formatting it may be the way to go.</a:t>
            </a:r>
          </a:p>
          <a:p>
            <a:endParaRPr lang="en-US" sz="2100" dirty="0" smtClean="0"/>
          </a:p>
        </p:txBody>
      </p:sp>
      <p:sp>
        <p:nvSpPr>
          <p:cNvPr id="4" name="Slide Number Placeholder 3"/>
          <p:cNvSpPr>
            <a:spLocks noGrp="1"/>
          </p:cNvSpPr>
          <p:nvPr>
            <p:ph type="sldNum" sz="quarter" idx="10"/>
          </p:nvPr>
        </p:nvSpPr>
        <p:spPr/>
        <p:txBody>
          <a:bodyPr/>
          <a:lstStyle/>
          <a:p>
            <a:fld id="{901449CF-FE31-499F-8806-65326A463116}"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 Another content platform that’s growing exponentially in the mobile world are e-Books. This content platform is growing so rapidly that the venerable New York Times Best Seller List now has a separate list for e-books. The Kindle, the Nook, the Sony Readers…these are among the many hardware devices being sold to accommodate e-books. </a:t>
            </a:r>
          </a:p>
          <a:p>
            <a:endParaRPr lang="en-US" dirty="0" smtClean="0"/>
          </a:p>
          <a:p>
            <a:r>
              <a:rPr lang="en-US" dirty="0" smtClean="0"/>
              <a:t>Well the reality is that you don’t need any of these devices to read most e-books…they can all be accessed via  smartphones or a tablets. And what’s more, you can “roll your own.” And by that I mean, you can create your own e-books, using the open-source e-pub file format.</a:t>
            </a:r>
          </a:p>
          <a:p>
            <a:endParaRPr lang="en-US" dirty="0" smtClean="0"/>
          </a:p>
          <a:p>
            <a:r>
              <a:rPr lang="en-US" sz="2100" dirty="0" smtClean="0"/>
              <a:t>Readers will need an e-Reader app on their mobile devices to read an their e-pubs but not to worry, there are many free e-Readers on the available. Some of these include Kobo, Stanza, iBooks et.c</a:t>
            </a:r>
          </a:p>
          <a:p>
            <a:endParaRPr lang="en-US" sz="2100" dirty="0" smtClean="0"/>
          </a:p>
          <a:p>
            <a:r>
              <a:rPr lang="en-US" sz="2100" dirty="0" smtClean="0"/>
              <a:t>The big advantage of e-pubs over pdf is that the text is reflowable. This means the text automatically adjusts itself for legible reading according to the size of the display. It also means that the reader can adjust the size of the text to his or her liking and the entire book readjusts to fit appropriately on the screen. So if the text is a little too small, you can bump it up a bit and all the text in the book will adjust perfectly.</a:t>
            </a:r>
          </a:p>
          <a:p>
            <a:endParaRPr lang="en-US" sz="2100" dirty="0" smtClean="0"/>
          </a:p>
          <a:p>
            <a:r>
              <a:rPr lang="en-US" sz="2100" dirty="0" smtClean="0"/>
              <a:t>There are no gaps between pages as with PDF and readers typically swipe or tap to move to the next page.</a:t>
            </a:r>
          </a:p>
          <a:p>
            <a:endParaRPr lang="en-US" sz="2100" dirty="0" smtClean="0"/>
          </a:p>
          <a:p>
            <a:r>
              <a:rPr lang="en-US" sz="2100" dirty="0" smtClean="0"/>
              <a:t>It’s not too hard to create your on e-Pub with this major caveat – as long as its straight running text. If you have a lot of tables or graphics, you’re in for a rough ride…but it can be done. So if you don’t have too much fancy formatting it may be the way to go.</a:t>
            </a:r>
          </a:p>
          <a:p>
            <a:endParaRPr lang="en-US" sz="2100" dirty="0" smtClean="0"/>
          </a:p>
        </p:txBody>
      </p:sp>
      <p:sp>
        <p:nvSpPr>
          <p:cNvPr id="4" name="Slide Number Placeholder 3"/>
          <p:cNvSpPr>
            <a:spLocks noGrp="1"/>
          </p:cNvSpPr>
          <p:nvPr>
            <p:ph type="sldNum" sz="quarter" idx="10"/>
          </p:nvPr>
        </p:nvSpPr>
        <p:spPr/>
        <p:txBody>
          <a:bodyPr/>
          <a:lstStyle/>
          <a:p>
            <a:fld id="{901449CF-FE31-499F-8806-65326A463116}"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 Another content platform that’s growing exponentially in the mobile world are e-Books. This content platform is growing so rapidly that the venerable New York Times Best Seller List now has a separate list for e-books. The Kindle, the Nook, the Sony Readers…these are among the many hardware devices being sold to accommodate e-books. </a:t>
            </a:r>
          </a:p>
          <a:p>
            <a:endParaRPr lang="en-US" dirty="0" smtClean="0"/>
          </a:p>
          <a:p>
            <a:r>
              <a:rPr lang="en-US" dirty="0" smtClean="0"/>
              <a:t>Well the reality is that you don’t need any of these devices to read most e-books…they can all be accessed via  smartphones or a tablets. And what’s more, you can “roll your own.” And by that I mean, you can create your own e-books, using the open-source e-pub file format.</a:t>
            </a:r>
          </a:p>
          <a:p>
            <a:endParaRPr lang="en-US" dirty="0" smtClean="0"/>
          </a:p>
          <a:p>
            <a:r>
              <a:rPr lang="en-US" sz="2100" dirty="0" smtClean="0"/>
              <a:t>Readers will need an e-Reader app on their mobile devices to read an their e-pubs but not to worry, there are many free e-Readers on the available. Some of these include Kobo, Stanza, iBooks et.c</a:t>
            </a:r>
          </a:p>
          <a:p>
            <a:endParaRPr lang="en-US" sz="2100" dirty="0" smtClean="0"/>
          </a:p>
          <a:p>
            <a:r>
              <a:rPr lang="en-US" sz="2100" dirty="0" smtClean="0"/>
              <a:t>The big advantage of e-pubs over pdf is that the text is reflowable. This means the text automatically adjusts itself for legible reading according to the size of the display. It also means that the reader can adjust the size of the text to his or her liking and the entire book readjusts to fit appropriately on the screen. So if the text is a little too small, you can bump it up a bit and all the text in the book will adjust perfectly.</a:t>
            </a:r>
          </a:p>
          <a:p>
            <a:endParaRPr lang="en-US" sz="2100" dirty="0" smtClean="0"/>
          </a:p>
          <a:p>
            <a:r>
              <a:rPr lang="en-US" sz="2100" dirty="0" smtClean="0"/>
              <a:t>There are no gaps between pages as with PDF and readers typically swipe or tap to move to the next page.</a:t>
            </a:r>
          </a:p>
          <a:p>
            <a:endParaRPr lang="en-US" sz="2100" dirty="0" smtClean="0"/>
          </a:p>
          <a:p>
            <a:r>
              <a:rPr lang="en-US" sz="2100" dirty="0" smtClean="0"/>
              <a:t>It’s not too hard to create your on e-Pub with this major caveat – as long as its straight running text. If you have a lot of tables or graphics, you’re in for a rough ride…but it can be done. So if you don’t have too much fancy formatting it may be the way to go.</a:t>
            </a:r>
          </a:p>
          <a:p>
            <a:endParaRPr lang="en-US" sz="2100" dirty="0" smtClean="0"/>
          </a:p>
        </p:txBody>
      </p:sp>
      <p:sp>
        <p:nvSpPr>
          <p:cNvPr id="4" name="Slide Number Placeholder 3"/>
          <p:cNvSpPr>
            <a:spLocks noGrp="1"/>
          </p:cNvSpPr>
          <p:nvPr>
            <p:ph type="sldNum" sz="quarter" idx="10"/>
          </p:nvPr>
        </p:nvSpPr>
        <p:spPr/>
        <p:txBody>
          <a:bodyPr/>
          <a:lstStyle/>
          <a:p>
            <a:fld id="{901449CF-FE31-499F-8806-65326A463116}"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2100" dirty="0" smtClean="0"/>
              <a:t> Another possible minus is that there are no “real” page numbers, which is a result of the flowable text feature. This may or may not matter for you but as a side note, it is causing some problems for Amazon’s Kindle and the Barnes and Noble Nook. Amazon has solved the problem by providing  “location numbers.” Barnes and Nobel has solved it by include the page numbers from the printed book.</a:t>
            </a:r>
          </a:p>
          <a:p>
            <a:endParaRPr lang="en-US" sz="2100" dirty="0" smtClean="0"/>
          </a:p>
          <a:p>
            <a:r>
              <a:rPr lang="en-US" sz="2100" dirty="0" smtClean="0"/>
              <a:t>But on the plus side, most of the free e-Reader apps have many nice features such as Night theme, which turns the type white and the background black, so you can read under the covers or on a plane when they turn off the lights.</a:t>
            </a:r>
          </a:p>
          <a:p>
            <a:endParaRPr lang="en-US" sz="2100" dirty="0" smtClean="0"/>
          </a:p>
          <a:p>
            <a:endParaRPr lang="en-US" sz="2100" dirty="0" smtClean="0"/>
          </a:p>
          <a:p>
            <a:endParaRPr lang="en-US" sz="2100" dirty="0" smtClean="0"/>
          </a:p>
          <a:p>
            <a:endParaRPr lang="en-US" sz="2100"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901449CF-FE31-499F-8806-65326A463116}"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2100" dirty="0" smtClean="0"/>
              <a:t>It’s not too hard to create your own e-Pub with this major caveat – as long as its straight running text. If you have a lot of tables or graphics, you’re in for more complexity on the development side…in other words you should have a good understanding of HTML coding because you will need to do a lot of tweaking.  Bottom line:  If you don’t have too much fancy formatting it may be the way to go.</a:t>
            </a:r>
          </a:p>
          <a:p>
            <a:endParaRPr lang="en-US" sz="2100" dirty="0" smtClean="0"/>
          </a:p>
          <a:p>
            <a:r>
              <a:rPr lang="en-US" sz="2100" dirty="0" smtClean="0"/>
              <a:t>The most popular piece of e-book conversion software is called Calibre …. I’ll provide the link on the final slide.</a:t>
            </a:r>
          </a:p>
          <a:p>
            <a:endParaRPr lang="en-US" sz="2100" dirty="0" smtClean="0"/>
          </a:p>
          <a:p>
            <a:r>
              <a:rPr lang="en-US" sz="2100" dirty="0" smtClean="0"/>
              <a:t> Another possible minus is that there are no “real” page numbers, which is a result of the flowable text feature. This may or may not matter for you but as a side note, it is causing some problems for Amazon’s Kindle and the Barnes and Noble Nook. Amazon has solved the problem by providing  “location numbers.” Barnes and Nobel has solved it by include the page numbers from the printed book.</a:t>
            </a:r>
          </a:p>
          <a:p>
            <a:endParaRPr lang="en-US" sz="2100" dirty="0" smtClean="0"/>
          </a:p>
          <a:p>
            <a:r>
              <a:rPr lang="en-US" sz="2100" dirty="0" smtClean="0"/>
              <a:t>One other thing to mention – Most of the free e-Reader apps have many nice features such as night theme</a:t>
            </a:r>
          </a:p>
          <a:p>
            <a:endParaRPr lang="en-US" sz="2100" dirty="0" smtClean="0"/>
          </a:p>
          <a:p>
            <a:endParaRPr lang="en-US" sz="2100" dirty="0" smtClean="0"/>
          </a:p>
          <a:p>
            <a:endParaRPr lang="en-US" sz="2100" dirty="0" smtClean="0"/>
          </a:p>
          <a:p>
            <a:endParaRPr lang="en-US" sz="2100"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901449CF-FE31-499F-8806-65326A463116}"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we begin in earnest, let’s look at some statistics that illustrate the size and growth capacity of the mobile monster</a:t>
            </a:r>
            <a:r>
              <a:rPr lang="en-US" baseline="0" dirty="0" smtClean="0"/>
              <a:t>.</a:t>
            </a:r>
          </a:p>
          <a:p>
            <a:endParaRPr lang="en-US" baseline="0" dirty="0" smtClean="0"/>
          </a:p>
          <a:p>
            <a:r>
              <a:rPr lang="en-US" baseline="0" dirty="0" smtClean="0"/>
              <a:t>This year, </a:t>
            </a:r>
            <a:r>
              <a:rPr lang="en-US" dirty="0" smtClean="0"/>
              <a:t>Smartphone sales will equal PC sales.</a:t>
            </a:r>
          </a:p>
          <a:p>
            <a:endParaRPr lang="en-US" baseline="0" dirty="0" smtClean="0"/>
          </a:p>
          <a:p>
            <a:r>
              <a:rPr lang="en-US" baseline="0" dirty="0" smtClean="0"/>
              <a:t>There are 300,000 Android activations per day.</a:t>
            </a:r>
          </a:p>
          <a:p>
            <a:endParaRPr lang="en-US" dirty="0" smtClean="0"/>
          </a:p>
          <a:p>
            <a:pPr defTabSz="947044">
              <a:defRPr/>
            </a:pPr>
            <a:r>
              <a:rPr lang="en-US" dirty="0" smtClean="0"/>
              <a:t>By 2014, more than 1 billion information workers will be using smartphones</a:t>
            </a:r>
          </a:p>
          <a:p>
            <a:pPr defTabSz="947044">
              <a:defRPr/>
            </a:pPr>
            <a:endParaRPr lang="en-US" baseline="0" dirty="0" smtClean="0"/>
          </a:p>
          <a:p>
            <a:r>
              <a:rPr lang="en-US" dirty="0" smtClean="0"/>
              <a:t>IDC says that by 2020 there will be 35 billion connected mobile devices.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01449CF-FE31-499F-8806-65326A463116}"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2100" dirty="0" smtClean="0"/>
              <a:t>It’s not too hard to create your own e-Pub with this major caveat – as long as its straight running text. If you have a lot of tables or graphics, you’re in for more complexity on the development side…in other words you should have a good understanding of HTML coding because you will need to do a lot of tweaking.  Bottom line:  If you don’t have too much fancy formatting it may be the way to go.</a:t>
            </a:r>
          </a:p>
          <a:p>
            <a:endParaRPr lang="en-US" sz="2100" dirty="0" smtClean="0"/>
          </a:p>
          <a:p>
            <a:r>
              <a:rPr lang="en-US" sz="2100" dirty="0" smtClean="0"/>
              <a:t>The most popular piece of e-book conversion software is called Calibre …. I’ll provide the link on the final slide.</a:t>
            </a:r>
          </a:p>
          <a:p>
            <a:endParaRPr lang="en-US" sz="2100" dirty="0" smtClean="0"/>
          </a:p>
          <a:p>
            <a:r>
              <a:rPr lang="en-US" sz="2100" dirty="0" smtClean="0"/>
              <a:t> Another possible minus is that there are no “real” page numbers, which is a result of the flowable text feature. This may or may not matter for you but as a side note, it is causing some problems for Amazon’s Kindle and the Barnes and Noble Nook. Amazon has solved the problem by providing  “location numbers.” Barnes and Nobel has solved it by include the page numbers from the printed book.</a:t>
            </a:r>
          </a:p>
          <a:p>
            <a:endParaRPr lang="en-US" sz="2100" dirty="0" smtClean="0"/>
          </a:p>
          <a:p>
            <a:r>
              <a:rPr lang="en-US" sz="2100" dirty="0" smtClean="0"/>
              <a:t>One other thing to mention – Most of the free e-Reader apps have many nice features such as night theme</a:t>
            </a:r>
          </a:p>
          <a:p>
            <a:endParaRPr lang="en-US" sz="2100" dirty="0" smtClean="0"/>
          </a:p>
          <a:p>
            <a:endParaRPr lang="en-US" sz="2100" dirty="0" smtClean="0"/>
          </a:p>
          <a:p>
            <a:endParaRPr lang="en-US" sz="2100" dirty="0" smtClean="0"/>
          </a:p>
          <a:p>
            <a:endParaRPr lang="en-US" sz="2100"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901449CF-FE31-499F-8806-65326A463116}"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2100" dirty="0" smtClean="0"/>
              <a:t>The final content area I’m going to discuss today is e-Learning.</a:t>
            </a:r>
          </a:p>
          <a:p>
            <a:endParaRPr lang="en-US" sz="2100" dirty="0" smtClean="0"/>
          </a:p>
          <a:p>
            <a:pPr defTabSz="946960">
              <a:defRPr/>
            </a:pPr>
            <a:r>
              <a:rPr lang="en-US" sz="2100" dirty="0" smtClean="0"/>
              <a:t>Perhaps the first thing to know about creating e-learning tutorials for mobile devices is that Apple has determined that “Thou shall not see any Flash on the iPhone or iPad.”  They say HTML5 is the answer…but HTML5 is still a shifting standard.</a:t>
            </a:r>
          </a:p>
          <a:p>
            <a:pPr defTabSz="946960">
              <a:defRPr/>
            </a:pPr>
            <a:endParaRPr lang="en-US" sz="2100" dirty="0" smtClean="0"/>
          </a:p>
          <a:p>
            <a:pPr defTabSz="946960">
              <a:defRPr/>
            </a:pPr>
            <a:r>
              <a:rPr lang="en-US" sz="2100" dirty="0" smtClean="0"/>
              <a:t>This is a big problem for those of us who spent billions of hours creating e-learning tutorials in Flash. The good news is that Flash works fine on the Android and other devices so we are not totally sunk. And the other good news is that more and more smartphones and tablets are being introduced which do allow Flash – so maybe Apple will have to give in…or maybe not.</a:t>
            </a:r>
          </a:p>
          <a:p>
            <a:pPr defTabSz="946960">
              <a:defRPr/>
            </a:pPr>
            <a:endParaRPr lang="en-US" sz="2100" dirty="0" smtClean="0"/>
          </a:p>
          <a:p>
            <a:pPr defTabSz="946960">
              <a:defRPr/>
            </a:pPr>
            <a:r>
              <a:rPr lang="en-US" sz="2100" dirty="0" smtClean="0"/>
              <a:t>And I recently just read (like yesterday) that Adobe has announced a new technology called Wallaby that will convert Flash into HTML5 so I am very eager to try this.</a:t>
            </a:r>
          </a:p>
          <a:p>
            <a:pPr defTabSz="946960">
              <a:defRPr/>
            </a:pPr>
            <a:endParaRPr lang="en-US" sz="2100" dirty="0" smtClean="0"/>
          </a:p>
          <a:p>
            <a:r>
              <a:rPr lang="en-US" sz="2100" dirty="0" smtClean="0"/>
              <a:t>The other piece of quasi-bad news is that, Just as with web site paradigm, you can’t simply take your e-learning tutorials and shrink them down a little and plunk them onto a mobile device. When I say “you can’t” I really mean is “you shouldn’t.”</a:t>
            </a:r>
          </a:p>
          <a:p>
            <a:endParaRPr lang="en-US" sz="2100" dirty="0" smtClean="0"/>
          </a:p>
          <a:p>
            <a:r>
              <a:rPr lang="en-US" sz="2100" dirty="0" smtClean="0"/>
              <a:t>Basically, you’re going to have to resize your project and that includes such items as graphics, captions </a:t>
            </a:r>
          </a:p>
          <a:p>
            <a:endParaRPr lang="en-US" sz="2100" dirty="0" smtClean="0"/>
          </a:p>
          <a:p>
            <a:endParaRPr lang="en-US" sz="2100" dirty="0" smtClean="0"/>
          </a:p>
        </p:txBody>
      </p:sp>
      <p:sp>
        <p:nvSpPr>
          <p:cNvPr id="4" name="Slide Number Placeholder 3"/>
          <p:cNvSpPr>
            <a:spLocks noGrp="1"/>
          </p:cNvSpPr>
          <p:nvPr>
            <p:ph type="sldNum" sz="quarter" idx="10"/>
          </p:nvPr>
        </p:nvSpPr>
        <p:spPr/>
        <p:txBody>
          <a:bodyPr/>
          <a:lstStyle/>
          <a:p>
            <a:fld id="{901449CF-FE31-499F-8806-65326A463116}"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2100" dirty="0" smtClean="0"/>
              <a:t>The final content area I’m going to discuss today is e-Learning.</a:t>
            </a:r>
          </a:p>
          <a:p>
            <a:endParaRPr lang="en-US" sz="2100" dirty="0" smtClean="0"/>
          </a:p>
          <a:p>
            <a:pPr defTabSz="946960">
              <a:defRPr/>
            </a:pPr>
            <a:r>
              <a:rPr lang="en-US" sz="2100" dirty="0" smtClean="0"/>
              <a:t>Perhaps the first thing to know about creating e-learning tutorials for mobile devices is that Apple has determined that “Thou shall not see any Flash on the iPhone or iPad.”  They say HTML5 is the answer…but HTML5 is still a shifting standard.</a:t>
            </a:r>
          </a:p>
          <a:p>
            <a:pPr defTabSz="946960">
              <a:defRPr/>
            </a:pPr>
            <a:endParaRPr lang="en-US" sz="2100" dirty="0" smtClean="0"/>
          </a:p>
          <a:p>
            <a:pPr defTabSz="946960">
              <a:defRPr/>
            </a:pPr>
            <a:r>
              <a:rPr lang="en-US" sz="2100" dirty="0" smtClean="0"/>
              <a:t>This is a big problem for those of us who spent billions of hours creating e-learning tutorials in Flash. The good news is that Flash works fine on the Android and other devices so we are not totally sunk. And the other good news is that more and more smartphones and tablets are being introduced which do allow Flash – so maybe Apple will have to give in…or maybe not.</a:t>
            </a:r>
          </a:p>
          <a:p>
            <a:pPr defTabSz="946960">
              <a:defRPr/>
            </a:pPr>
            <a:endParaRPr lang="en-US" sz="2100" dirty="0" smtClean="0"/>
          </a:p>
          <a:p>
            <a:pPr defTabSz="946960">
              <a:defRPr/>
            </a:pPr>
            <a:r>
              <a:rPr lang="en-US" sz="2100" dirty="0" smtClean="0"/>
              <a:t>And I recently just read (like yesterday) that Adobe has announced a new technology called Wallaby that will convert Flash into HTML5 so I am very eager to try this.</a:t>
            </a:r>
          </a:p>
          <a:p>
            <a:pPr defTabSz="946960">
              <a:defRPr/>
            </a:pPr>
            <a:endParaRPr lang="en-US" sz="2100" dirty="0" smtClean="0"/>
          </a:p>
          <a:p>
            <a:r>
              <a:rPr lang="en-US" sz="2100" dirty="0" smtClean="0"/>
              <a:t>The other piece of quasi-bad news is that, Just as with web site paradigm, you can’t simply take your e-learning tutorials and shrink them down a little and plunk them onto a mobile device. When I say “you can’t” I really mean is “you shouldn’t.”</a:t>
            </a:r>
          </a:p>
          <a:p>
            <a:endParaRPr lang="en-US" sz="2100" dirty="0" smtClean="0"/>
          </a:p>
          <a:p>
            <a:r>
              <a:rPr lang="en-US" sz="2100" dirty="0" smtClean="0"/>
              <a:t>Basically, you’re going to have to resize your project and that includes such items as graphics, captions </a:t>
            </a:r>
          </a:p>
          <a:p>
            <a:endParaRPr lang="en-US" sz="2100" dirty="0" smtClean="0"/>
          </a:p>
          <a:p>
            <a:endParaRPr lang="en-US" sz="2100" dirty="0" smtClean="0"/>
          </a:p>
        </p:txBody>
      </p:sp>
      <p:sp>
        <p:nvSpPr>
          <p:cNvPr id="4" name="Slide Number Placeholder 3"/>
          <p:cNvSpPr>
            <a:spLocks noGrp="1"/>
          </p:cNvSpPr>
          <p:nvPr>
            <p:ph type="sldNum" sz="quarter" idx="10"/>
          </p:nvPr>
        </p:nvSpPr>
        <p:spPr/>
        <p:txBody>
          <a:bodyPr/>
          <a:lstStyle/>
          <a:p>
            <a:fld id="{901449CF-FE31-499F-8806-65326A463116}"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2100" dirty="0" smtClean="0"/>
              <a:t>The final content area I’m going to discuss today is e-Learning.</a:t>
            </a:r>
          </a:p>
          <a:p>
            <a:endParaRPr lang="en-US" sz="2100" dirty="0" smtClean="0"/>
          </a:p>
          <a:p>
            <a:pPr defTabSz="946960">
              <a:defRPr/>
            </a:pPr>
            <a:r>
              <a:rPr lang="en-US" sz="2100" dirty="0" smtClean="0"/>
              <a:t>Perhaps the first thing to know about creating e-learning tutorials for mobile devices is that Apple has determined that “Thou shall not see any Flash on the iPhone or iPad.”  They say HTML5 is the answer…but HTML5 is still a shifting standard.</a:t>
            </a:r>
          </a:p>
          <a:p>
            <a:pPr defTabSz="946960">
              <a:defRPr/>
            </a:pPr>
            <a:endParaRPr lang="en-US" sz="2100" dirty="0" smtClean="0"/>
          </a:p>
          <a:p>
            <a:pPr defTabSz="946960">
              <a:defRPr/>
            </a:pPr>
            <a:r>
              <a:rPr lang="en-US" sz="2100" dirty="0" smtClean="0"/>
              <a:t>This is a big problem for those of us who spent billions of hours creating e-learning tutorials in Flash. The good news is that Flash works fine on the Android and other devices so we are not totally sunk. And the other good news is that more and more smartphones and tablets are being introduced which do allow Flash – so maybe Apple will have to give in…or maybe not.</a:t>
            </a:r>
          </a:p>
          <a:p>
            <a:pPr defTabSz="946960">
              <a:defRPr/>
            </a:pPr>
            <a:endParaRPr lang="en-US" sz="2100" dirty="0" smtClean="0"/>
          </a:p>
          <a:p>
            <a:pPr defTabSz="946960">
              <a:defRPr/>
            </a:pPr>
            <a:r>
              <a:rPr lang="en-US" sz="2100" dirty="0" smtClean="0"/>
              <a:t>And I recently just read (like yesterday) that Adobe has announced a new technology called Wallaby that will convert Flash into HTML5 so I am very eager to try this.</a:t>
            </a:r>
          </a:p>
          <a:p>
            <a:pPr defTabSz="946960">
              <a:defRPr/>
            </a:pPr>
            <a:endParaRPr lang="en-US" sz="2100" dirty="0" smtClean="0"/>
          </a:p>
          <a:p>
            <a:r>
              <a:rPr lang="en-US" sz="2100" dirty="0" smtClean="0"/>
              <a:t>The other piece of quasi-bad news is that, Just as with web site paradigm, you can’t simply take your e-learning tutorials and shrink them down a little and plunk them onto a mobile device. When I say “you can’t” I really mean is “you shouldn’t.”</a:t>
            </a:r>
          </a:p>
          <a:p>
            <a:endParaRPr lang="en-US" sz="2100" dirty="0" smtClean="0"/>
          </a:p>
          <a:p>
            <a:r>
              <a:rPr lang="en-US" sz="2100" dirty="0" smtClean="0"/>
              <a:t>Basically, you’re going to have to resize your project and that includes such items as graphics, captions </a:t>
            </a:r>
          </a:p>
          <a:p>
            <a:endParaRPr lang="en-US" sz="2100" dirty="0" smtClean="0"/>
          </a:p>
          <a:p>
            <a:endParaRPr lang="en-US" sz="2100" dirty="0" smtClean="0"/>
          </a:p>
        </p:txBody>
      </p:sp>
      <p:sp>
        <p:nvSpPr>
          <p:cNvPr id="4" name="Slide Number Placeholder 3"/>
          <p:cNvSpPr>
            <a:spLocks noGrp="1"/>
          </p:cNvSpPr>
          <p:nvPr>
            <p:ph type="sldNum" sz="quarter" idx="10"/>
          </p:nvPr>
        </p:nvSpPr>
        <p:spPr/>
        <p:txBody>
          <a:bodyPr/>
          <a:lstStyle/>
          <a:p>
            <a:fld id="{901449CF-FE31-499F-8806-65326A463116}"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2100" dirty="0" smtClean="0"/>
              <a:t>and especially controls…because remember people will be tapping on the controls with their fingers.</a:t>
            </a:r>
          </a:p>
          <a:p>
            <a:endParaRPr lang="en-US" sz="2100" dirty="0" smtClean="0"/>
          </a:p>
          <a:p>
            <a:r>
              <a:rPr lang="en-US" sz="2100" dirty="0" smtClean="0"/>
              <a:t> But perhaps the most important difference between creating e-learning tutorials for mobile devices is that you have to make them short and to the point. People typically take tutorials when they are on the go, waiting at the airport, on the train, waiting for a meeting and nobody is going to sit there for an hour slogging through a long tutorial.</a:t>
            </a:r>
          </a:p>
          <a:p>
            <a:endParaRPr lang="en-US" sz="2100" dirty="0" smtClean="0"/>
          </a:p>
          <a:p>
            <a:r>
              <a:rPr lang="en-US" sz="2100" dirty="0" smtClean="0"/>
              <a:t> </a:t>
            </a:r>
          </a:p>
          <a:p>
            <a:endParaRPr lang="en-US" sz="2100" dirty="0" smtClean="0"/>
          </a:p>
          <a:p>
            <a:endParaRPr lang="en-US" sz="2100" dirty="0" smtClean="0"/>
          </a:p>
          <a:p>
            <a:endParaRPr lang="en-US" sz="2100" dirty="0" smtClean="0"/>
          </a:p>
          <a:p>
            <a:endParaRPr lang="en-US" sz="2100"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901449CF-FE31-499F-8806-65326A463116}"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2100" dirty="0" smtClean="0"/>
              <a:t>and especially controls…because remember people will be tapping on the controls with their fingers.</a:t>
            </a:r>
          </a:p>
          <a:p>
            <a:endParaRPr lang="en-US" sz="2100" dirty="0" smtClean="0"/>
          </a:p>
          <a:p>
            <a:r>
              <a:rPr lang="en-US" sz="2100" dirty="0" smtClean="0"/>
              <a:t> But perhaps the most important difference between creating e-learning tutorials for mobile devices is that you have to make them short and to the point. People typically take tutorials when they are on the go, waiting at the airport, on the train, waiting for a meeting and nobody is going to sit there for an hour slogging through a long tutorial.</a:t>
            </a:r>
          </a:p>
          <a:p>
            <a:endParaRPr lang="en-US" sz="2100" dirty="0" smtClean="0"/>
          </a:p>
          <a:p>
            <a:r>
              <a:rPr lang="en-US" sz="2100" dirty="0" smtClean="0"/>
              <a:t> </a:t>
            </a:r>
          </a:p>
          <a:p>
            <a:endParaRPr lang="en-US" sz="2100" dirty="0" smtClean="0"/>
          </a:p>
          <a:p>
            <a:endParaRPr lang="en-US" sz="2100" dirty="0" smtClean="0"/>
          </a:p>
          <a:p>
            <a:endParaRPr lang="en-US" sz="2100" dirty="0" smtClean="0"/>
          </a:p>
          <a:p>
            <a:endParaRPr lang="en-US" sz="2100"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901449CF-FE31-499F-8806-65326A463116}"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dirty="0" smtClean="0"/>
              <a:t> Let’s now move on to the next type of content platform that’s accessible via mobile</a:t>
            </a:r>
            <a:r>
              <a:rPr lang="en-US" baseline="0" dirty="0" smtClean="0"/>
              <a:t> devices – PDF.</a:t>
            </a:r>
          </a:p>
          <a:p>
            <a:endParaRPr lang="en-US" sz="2100" dirty="0" smtClean="0"/>
          </a:p>
          <a:p>
            <a:r>
              <a:rPr lang="en-US" sz="2100" dirty="0" smtClean="0"/>
              <a:t>Basicallly most of the problems of PDF are exacerbated on smart phones, in particular. </a:t>
            </a:r>
          </a:p>
          <a:p>
            <a:endParaRPr lang="en-US" sz="2100" dirty="0" smtClean="0"/>
          </a:p>
          <a:p>
            <a:r>
              <a:rPr lang="en-US" sz="2100" dirty="0" smtClean="0"/>
              <a:t>Many smartphones come with Readers but if they don’t you have to install the app. On some phones, even when the Reader app is installed, you may have to wait for it to load.</a:t>
            </a:r>
          </a:p>
          <a:p>
            <a:endParaRPr lang="en-US" sz="2100" dirty="0" smtClean="0"/>
          </a:p>
          <a:p>
            <a:r>
              <a:rPr lang="en-US" sz="2100" dirty="0" smtClean="0"/>
              <a:t>As all of us, who create PDFs on a daily basis know, the genesis of most PDFs is a Word document, which is designed for the printed page. When you access a pdf on a smartphone, typically the type is too small. </a:t>
            </a:r>
          </a:p>
          <a:p>
            <a:endParaRPr lang="en-US" sz="2100" dirty="0" smtClean="0"/>
          </a:p>
          <a:p>
            <a:r>
              <a:rPr lang="en-US" sz="2100" dirty="0" smtClean="0"/>
              <a:t>In most cases, you have to manually enlarge it and then you have to scroll horizontally to read it.</a:t>
            </a:r>
          </a:p>
          <a:p>
            <a:endParaRPr lang="en-US" sz="2100" dirty="0" smtClean="0"/>
          </a:p>
          <a:p>
            <a:r>
              <a:rPr lang="en-US" sz="2100" dirty="0" smtClean="0"/>
              <a:t>Additionally, there is no page flow – the top and bottom margins get in the way.  So the bottom line here is that PDFs are not well-suited to the smartphone environment.</a:t>
            </a:r>
          </a:p>
          <a:p>
            <a:endParaRPr lang="en-US" sz="2100" dirty="0" smtClean="0"/>
          </a:p>
          <a:p>
            <a:r>
              <a:rPr lang="en-US" sz="2100" dirty="0" smtClean="0"/>
              <a:t>However, PDFs are easily legible on the iPad, primarily because of the iPad’s larger size and aspect ratio are more similar to the printed page.</a:t>
            </a:r>
          </a:p>
          <a:p>
            <a:endParaRPr lang="en-US" sz="2100" dirty="0" smtClean="0"/>
          </a:p>
          <a:p>
            <a:endParaRPr lang="en-US" sz="2100" dirty="0" smtClean="0"/>
          </a:p>
          <a:p>
            <a:endParaRPr lang="en-US" sz="2100" dirty="0" smtClean="0"/>
          </a:p>
          <a:p>
            <a:endParaRPr lang="en-US" sz="2100"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901449CF-FE31-499F-8806-65326A463116}"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dirty="0" smtClean="0"/>
              <a:t> Let’s now move on to the next type of content platform that’s accessible via mobile</a:t>
            </a:r>
            <a:r>
              <a:rPr lang="en-US" baseline="0" dirty="0" smtClean="0"/>
              <a:t> devices – PDF.</a:t>
            </a:r>
          </a:p>
          <a:p>
            <a:endParaRPr lang="en-US" sz="2100" dirty="0" smtClean="0"/>
          </a:p>
          <a:p>
            <a:r>
              <a:rPr lang="en-US" sz="2100" dirty="0" smtClean="0"/>
              <a:t>Basicallly most of the problems of PDF are exacerbated on smart phones, in particular. </a:t>
            </a:r>
          </a:p>
          <a:p>
            <a:endParaRPr lang="en-US" sz="2100" dirty="0" smtClean="0"/>
          </a:p>
          <a:p>
            <a:r>
              <a:rPr lang="en-US" sz="2100" dirty="0" smtClean="0"/>
              <a:t>Many smartphones come with Readers but if they don’t you have to install the app. On some phones, even when the Reader app is installed, you may have to wait for it to load.</a:t>
            </a:r>
          </a:p>
          <a:p>
            <a:endParaRPr lang="en-US" sz="2100" dirty="0" smtClean="0"/>
          </a:p>
          <a:p>
            <a:r>
              <a:rPr lang="en-US" sz="2100" dirty="0" smtClean="0"/>
              <a:t>As all of us, who create PDFs on a daily basis know, the genesis of most PDFs is a Word document, which is designed for the printed page. When you access a pdf on a smartphone, typically the type is too small. </a:t>
            </a:r>
          </a:p>
          <a:p>
            <a:endParaRPr lang="en-US" sz="2100" dirty="0" smtClean="0"/>
          </a:p>
          <a:p>
            <a:r>
              <a:rPr lang="en-US" sz="2100" dirty="0" smtClean="0"/>
              <a:t>In most cases, you have to manually enlarge it and then you have to scroll horizontally to read it.</a:t>
            </a:r>
          </a:p>
          <a:p>
            <a:endParaRPr lang="en-US" sz="2100" dirty="0" smtClean="0"/>
          </a:p>
          <a:p>
            <a:r>
              <a:rPr lang="en-US" sz="2100" dirty="0" smtClean="0"/>
              <a:t>Additionally, there is no page flow – the top and bottom margins get in the way.  So the bottom line here is that PDFs are not well-suited to the smartphone environment.</a:t>
            </a:r>
          </a:p>
          <a:p>
            <a:endParaRPr lang="en-US" sz="2100" dirty="0" smtClean="0"/>
          </a:p>
          <a:p>
            <a:r>
              <a:rPr lang="en-US" sz="2100" dirty="0" smtClean="0"/>
              <a:t>However, PDFs are easily legible on the iPad, primarily because of the iPad’s larger size and aspect ratio are more similar to the printed page.</a:t>
            </a:r>
          </a:p>
          <a:p>
            <a:endParaRPr lang="en-US" sz="2100" dirty="0" smtClean="0"/>
          </a:p>
          <a:p>
            <a:endParaRPr lang="en-US" sz="2100" dirty="0" smtClean="0"/>
          </a:p>
          <a:p>
            <a:endParaRPr lang="en-US" sz="2100" dirty="0" smtClean="0"/>
          </a:p>
          <a:p>
            <a:endParaRPr lang="en-US" sz="2100"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901449CF-FE31-499F-8806-65326A463116}"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dirty="0" smtClean="0"/>
              <a:t> Let’s now move on to the next type of content platform that’s accessible via mobile</a:t>
            </a:r>
            <a:r>
              <a:rPr lang="en-US" baseline="0" dirty="0" smtClean="0"/>
              <a:t> devices – PDF.</a:t>
            </a:r>
          </a:p>
          <a:p>
            <a:endParaRPr lang="en-US" sz="2100" dirty="0" smtClean="0"/>
          </a:p>
          <a:p>
            <a:r>
              <a:rPr lang="en-US" sz="2100" dirty="0" smtClean="0"/>
              <a:t>Basicallly most of the problems of PDF are exacerbated on smart phones, in particular. </a:t>
            </a:r>
          </a:p>
          <a:p>
            <a:endParaRPr lang="en-US" sz="2100" dirty="0" smtClean="0"/>
          </a:p>
          <a:p>
            <a:r>
              <a:rPr lang="en-US" sz="2100" dirty="0" smtClean="0"/>
              <a:t>Many smartphones come with Readers but if they don’t you have to install the app. On some phones, even when the Reader app is installed, you may have to wait for it to load.</a:t>
            </a:r>
          </a:p>
          <a:p>
            <a:endParaRPr lang="en-US" sz="2100" dirty="0" smtClean="0"/>
          </a:p>
          <a:p>
            <a:r>
              <a:rPr lang="en-US" sz="2100" dirty="0" smtClean="0"/>
              <a:t>As all of us, who create PDFs on a daily basis know, the genesis of most PDFs is a Word document, which is designed for the printed page. When you access a pdf on a smartphone, typically the type is too small. </a:t>
            </a:r>
          </a:p>
          <a:p>
            <a:endParaRPr lang="en-US" sz="2100" dirty="0" smtClean="0"/>
          </a:p>
          <a:p>
            <a:r>
              <a:rPr lang="en-US" sz="2100" dirty="0" smtClean="0"/>
              <a:t>In most cases, you have to manually enlarge it and then you have to scroll horizontally to read it.</a:t>
            </a:r>
          </a:p>
          <a:p>
            <a:endParaRPr lang="en-US" sz="2100" dirty="0" smtClean="0"/>
          </a:p>
          <a:p>
            <a:r>
              <a:rPr lang="en-US" sz="2100" dirty="0" smtClean="0"/>
              <a:t>Additionally, there is no page flow – the top and bottom margins get in the way.  So the bottom line here is that PDFs are not well-suited to the smartphone environment.</a:t>
            </a:r>
          </a:p>
          <a:p>
            <a:endParaRPr lang="en-US" sz="2100" dirty="0" smtClean="0"/>
          </a:p>
          <a:p>
            <a:r>
              <a:rPr lang="en-US" sz="2100" dirty="0" smtClean="0"/>
              <a:t>However, PDFs are easily legible on the iPad, primarily because of the iPad’s larger size and aspect ratio are more similar to the printed page.</a:t>
            </a:r>
          </a:p>
          <a:p>
            <a:endParaRPr lang="en-US" sz="2100" dirty="0" smtClean="0"/>
          </a:p>
          <a:p>
            <a:endParaRPr lang="en-US" sz="2100" dirty="0" smtClean="0"/>
          </a:p>
          <a:p>
            <a:endParaRPr lang="en-US" sz="2100" dirty="0" smtClean="0"/>
          </a:p>
          <a:p>
            <a:endParaRPr lang="en-US" sz="2100"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901449CF-FE31-499F-8806-65326A463116}"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dirty="0" smtClean="0"/>
              <a:t> Let’s now move on to the next type of content platform that’s accessible via mobile</a:t>
            </a:r>
            <a:r>
              <a:rPr lang="en-US" baseline="0" dirty="0" smtClean="0"/>
              <a:t> devices – PDF.</a:t>
            </a:r>
          </a:p>
          <a:p>
            <a:endParaRPr lang="en-US" sz="2100" dirty="0" smtClean="0"/>
          </a:p>
          <a:p>
            <a:r>
              <a:rPr lang="en-US" sz="2100" dirty="0" smtClean="0"/>
              <a:t>Basicallly most of the problems of PDF are exacerbated on smart phones, in particular. </a:t>
            </a:r>
          </a:p>
          <a:p>
            <a:endParaRPr lang="en-US" sz="2100" dirty="0" smtClean="0"/>
          </a:p>
          <a:p>
            <a:r>
              <a:rPr lang="en-US" sz="2100" dirty="0" smtClean="0"/>
              <a:t>Many smartphones come with Readers but if they don’t you have to install the app. On some phones, even when the Reader app is installed, you may have to wait for it to load.</a:t>
            </a:r>
          </a:p>
          <a:p>
            <a:endParaRPr lang="en-US" sz="2100" dirty="0" smtClean="0"/>
          </a:p>
          <a:p>
            <a:r>
              <a:rPr lang="en-US" sz="2100" dirty="0" smtClean="0"/>
              <a:t>As all of us, who create PDFs on a daily basis know, the genesis of most PDFs is a Word document, which is designed for the printed page. When you access a pdf on a smartphone, typically the type is too small. </a:t>
            </a:r>
          </a:p>
          <a:p>
            <a:endParaRPr lang="en-US" sz="2100" dirty="0" smtClean="0"/>
          </a:p>
          <a:p>
            <a:r>
              <a:rPr lang="en-US" sz="2100" dirty="0" smtClean="0"/>
              <a:t>In most cases, you have to manually enlarge it and then you have to scroll horizontally to read it.</a:t>
            </a:r>
          </a:p>
          <a:p>
            <a:endParaRPr lang="en-US" sz="2100" dirty="0" smtClean="0"/>
          </a:p>
          <a:p>
            <a:r>
              <a:rPr lang="en-US" sz="2100" dirty="0" smtClean="0"/>
              <a:t>Additionally, there is no page flow – the top and bottom margins get in the way.  So the bottom line here is that PDFs are not well-suited to the smartphone environment.</a:t>
            </a:r>
          </a:p>
          <a:p>
            <a:endParaRPr lang="en-US" sz="2100" dirty="0" smtClean="0"/>
          </a:p>
          <a:p>
            <a:r>
              <a:rPr lang="en-US" sz="2100" dirty="0" smtClean="0"/>
              <a:t>However, PDFs are easily legible on the iPad, primarily because of the iPad’s larger size and aspect ratio are more similar to the printed page.</a:t>
            </a:r>
          </a:p>
          <a:p>
            <a:endParaRPr lang="en-US" sz="2100" dirty="0" smtClean="0"/>
          </a:p>
          <a:p>
            <a:endParaRPr lang="en-US" sz="2100" dirty="0" smtClean="0"/>
          </a:p>
          <a:p>
            <a:endParaRPr lang="en-US" sz="2100" dirty="0" smtClean="0"/>
          </a:p>
          <a:p>
            <a:endParaRPr lang="en-US" sz="2100"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901449CF-FE31-499F-8806-65326A463116}"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terms of how often we use these little things,</a:t>
            </a:r>
            <a:r>
              <a:rPr lang="en-US" baseline="0" dirty="0" smtClean="0"/>
              <a:t> we access them about 30 times a day.</a:t>
            </a:r>
          </a:p>
          <a:p>
            <a:endParaRPr lang="en-US" baseline="0" dirty="0" smtClean="0"/>
          </a:p>
          <a:p>
            <a:r>
              <a:rPr lang="en-US" dirty="0" smtClean="0"/>
              <a:t>And </a:t>
            </a:r>
          </a:p>
          <a:p>
            <a:endParaRPr lang="en-US" dirty="0" smtClean="0"/>
          </a:p>
          <a:p>
            <a:pPr marL="0" lvl="2" defTabSz="946960">
              <a:defRPr/>
            </a:pPr>
            <a:r>
              <a:rPr lang="en-US" dirty="0" smtClean="0"/>
              <a:t>US consumers were found to spend as much time with mobile media than they do with print magazines and newspapers combined</a:t>
            </a:r>
            <a:r>
              <a:rPr lang="en-US" sz="2500" dirty="0" smtClean="0"/>
              <a:t> </a:t>
            </a:r>
            <a:r>
              <a:rPr lang="en-US" dirty="0" smtClean="0"/>
              <a:t> </a:t>
            </a:r>
          </a:p>
          <a:p>
            <a:endParaRPr lang="en-US" dirty="0"/>
          </a:p>
        </p:txBody>
      </p:sp>
      <p:sp>
        <p:nvSpPr>
          <p:cNvPr id="4" name="Slide Number Placeholder 3"/>
          <p:cNvSpPr>
            <a:spLocks noGrp="1"/>
          </p:cNvSpPr>
          <p:nvPr>
            <p:ph type="sldNum" sz="quarter" idx="10"/>
          </p:nvPr>
        </p:nvSpPr>
        <p:spPr/>
        <p:txBody>
          <a:bodyPr/>
          <a:lstStyle/>
          <a:p>
            <a:fld id="{901449CF-FE31-499F-8806-65326A463116}"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dirty="0" smtClean="0"/>
              <a:t> Let’s now move on to the next type of content platform that’s accessible via mobile</a:t>
            </a:r>
            <a:r>
              <a:rPr lang="en-US" baseline="0" dirty="0" smtClean="0"/>
              <a:t> devices – PDF.</a:t>
            </a:r>
          </a:p>
          <a:p>
            <a:endParaRPr lang="en-US" sz="2100" dirty="0" smtClean="0"/>
          </a:p>
          <a:p>
            <a:r>
              <a:rPr lang="en-US" sz="2100" dirty="0" smtClean="0"/>
              <a:t>Basicallly most of the problems of PDF are exacerbated on smart phones, in particular. </a:t>
            </a:r>
          </a:p>
          <a:p>
            <a:endParaRPr lang="en-US" sz="2100" dirty="0" smtClean="0"/>
          </a:p>
          <a:p>
            <a:r>
              <a:rPr lang="en-US" sz="2100" dirty="0" smtClean="0"/>
              <a:t>Many smartphones come with Readers but if they don’t you have to install the app. On some phones, even when the Reader app is installed, you may have to wait for it to load.</a:t>
            </a:r>
          </a:p>
          <a:p>
            <a:endParaRPr lang="en-US" sz="2100" dirty="0" smtClean="0"/>
          </a:p>
          <a:p>
            <a:r>
              <a:rPr lang="en-US" sz="2100" dirty="0" smtClean="0"/>
              <a:t>As all of us, who create PDFs on a daily basis know, the genesis of most PDFs is a Word document, which is designed for the printed page. When you access a pdf on a smartphone, typically the type is too small. </a:t>
            </a:r>
          </a:p>
          <a:p>
            <a:endParaRPr lang="en-US" sz="2100" dirty="0" smtClean="0"/>
          </a:p>
          <a:p>
            <a:r>
              <a:rPr lang="en-US" sz="2100" dirty="0" smtClean="0"/>
              <a:t>In most cases, you have to manually enlarge it and then you have to scroll horizontally to read it.</a:t>
            </a:r>
          </a:p>
          <a:p>
            <a:endParaRPr lang="en-US" sz="2100" dirty="0" smtClean="0"/>
          </a:p>
          <a:p>
            <a:r>
              <a:rPr lang="en-US" sz="2100" dirty="0" smtClean="0"/>
              <a:t>Additionally, there is no page flow – the top and bottom margins get in the way.  So the bottom line here is that PDFs are not well-suited to the smartphone environment.</a:t>
            </a:r>
          </a:p>
          <a:p>
            <a:endParaRPr lang="en-US" sz="2100" dirty="0" smtClean="0"/>
          </a:p>
          <a:p>
            <a:r>
              <a:rPr lang="en-US" sz="2100" dirty="0" smtClean="0"/>
              <a:t>However, PDFs are easily legible on the iPad, primarily because of the iPad’s larger size and aspect ratio are more similar to the printed page.</a:t>
            </a:r>
          </a:p>
          <a:p>
            <a:endParaRPr lang="en-US" sz="2100" dirty="0" smtClean="0"/>
          </a:p>
          <a:p>
            <a:endParaRPr lang="en-US" sz="2100" dirty="0" smtClean="0"/>
          </a:p>
          <a:p>
            <a:endParaRPr lang="en-US" sz="2100" dirty="0" smtClean="0"/>
          </a:p>
          <a:p>
            <a:endParaRPr lang="en-US" sz="2100"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901449CF-FE31-499F-8806-65326A463116}"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terms of how often we use these little things,</a:t>
            </a:r>
            <a:r>
              <a:rPr lang="en-US" baseline="0" dirty="0" smtClean="0"/>
              <a:t> we access them about 30 times a day.</a:t>
            </a:r>
          </a:p>
          <a:p>
            <a:endParaRPr lang="en-US" baseline="0" dirty="0" smtClean="0"/>
          </a:p>
          <a:p>
            <a:r>
              <a:rPr lang="en-US" dirty="0" smtClean="0"/>
              <a:t>And </a:t>
            </a:r>
          </a:p>
          <a:p>
            <a:endParaRPr lang="en-US" dirty="0" smtClean="0"/>
          </a:p>
          <a:p>
            <a:pPr marL="0" lvl="2" defTabSz="946960">
              <a:defRPr/>
            </a:pPr>
            <a:r>
              <a:rPr lang="en-US" dirty="0" smtClean="0"/>
              <a:t>US consumers were found to spend as much time with mobile media than they do with print magazines and newspapers combined</a:t>
            </a:r>
            <a:r>
              <a:rPr lang="en-US" sz="2500" dirty="0" smtClean="0"/>
              <a:t> </a:t>
            </a:r>
            <a:r>
              <a:rPr lang="en-US" dirty="0" smtClean="0"/>
              <a:t> </a:t>
            </a:r>
          </a:p>
          <a:p>
            <a:endParaRPr lang="en-US" dirty="0"/>
          </a:p>
        </p:txBody>
      </p:sp>
      <p:sp>
        <p:nvSpPr>
          <p:cNvPr id="4" name="Slide Number Placeholder 3"/>
          <p:cNvSpPr>
            <a:spLocks noGrp="1"/>
          </p:cNvSpPr>
          <p:nvPr>
            <p:ph type="sldNum" sz="quarter" idx="10"/>
          </p:nvPr>
        </p:nvSpPr>
        <p:spPr/>
        <p:txBody>
          <a:bodyPr/>
          <a:lstStyle/>
          <a:p>
            <a:fld id="{901449CF-FE31-499F-8806-65326A463116}"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1449CF-FE31-499F-8806-65326A463116}"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1449CF-FE31-499F-8806-65326A463116}"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1449CF-FE31-499F-8806-65326A463116}" type="slidenum">
              <a:rPr lang="en-US" smtClean="0"/>
              <a:pPr/>
              <a:t>44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profileration of content on these devices is so great that some people have compared the mobile phenomenon to the invention of the printing press.</a:t>
            </a:r>
          </a:p>
          <a:p>
            <a:endParaRPr lang="en-US" dirty="0" smtClean="0"/>
          </a:p>
          <a:p>
            <a:r>
              <a:rPr lang="en-US" dirty="0" smtClean="0"/>
              <a:t>Here’s an</a:t>
            </a:r>
            <a:r>
              <a:rPr lang="en-US" baseline="0" dirty="0" smtClean="0"/>
              <a:t> interesting quote about this from Matthew Battles, a Harvard historian and librarian:</a:t>
            </a:r>
          </a:p>
          <a:p>
            <a:endParaRPr lang="en-US" baseline="0" dirty="0" smtClean="0"/>
          </a:p>
          <a:p>
            <a:r>
              <a:rPr lang="en-US" dirty="0" smtClean="0"/>
              <a:t>It took writers, authors, publishers a while to figure out how to use the press, how to organize information and tell stories in new ways,” It took awhile for the format to catch up to the new tools and technology.” </a:t>
            </a:r>
          </a:p>
          <a:p>
            <a:endParaRPr lang="en-US" dirty="0" smtClean="0"/>
          </a:p>
          <a:p>
            <a:r>
              <a:rPr lang="en-US" dirty="0" smtClean="0"/>
              <a:t>And I think some of the same things are happening now.</a:t>
            </a:r>
          </a:p>
          <a:p>
            <a:endParaRPr lang="en-US" dirty="0"/>
          </a:p>
        </p:txBody>
      </p:sp>
      <p:sp>
        <p:nvSpPr>
          <p:cNvPr id="4" name="Slide Number Placeholder 3"/>
          <p:cNvSpPr>
            <a:spLocks noGrp="1"/>
          </p:cNvSpPr>
          <p:nvPr>
            <p:ph type="sldNum" sz="quarter" idx="10"/>
          </p:nvPr>
        </p:nvSpPr>
        <p:spPr/>
        <p:txBody>
          <a:bodyPr/>
          <a:lstStyle/>
          <a:p>
            <a:fld id="{901449CF-FE31-499F-8806-65326A463116}"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ddoes this mean for technical communicators?</a:t>
            </a:r>
            <a:endParaRPr lang="en-US" dirty="0"/>
          </a:p>
        </p:txBody>
      </p:sp>
      <p:sp>
        <p:nvSpPr>
          <p:cNvPr id="4" name="Slide Number Placeholder 3"/>
          <p:cNvSpPr>
            <a:spLocks noGrp="1"/>
          </p:cNvSpPr>
          <p:nvPr>
            <p:ph type="sldNum" sz="quarter" idx="10"/>
          </p:nvPr>
        </p:nvSpPr>
        <p:spPr/>
        <p:txBody>
          <a:bodyPr/>
          <a:lstStyle/>
          <a:p>
            <a:fld id="{901449CF-FE31-499F-8806-65326A463116}"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bottom line is that the mobile platform presents a number</a:t>
            </a:r>
            <a:r>
              <a:rPr lang="en-US" baseline="0" dirty="0" smtClean="0"/>
              <a:t> of i. </a:t>
            </a:r>
            <a:r>
              <a:rPr lang="en-US" dirty="0" smtClean="0"/>
              <a:t>In this presentation, I will touch</a:t>
            </a:r>
            <a:r>
              <a:rPr lang="en-US" baseline="0" dirty="0" smtClean="0"/>
              <a:t> on a few of them as they relate to these mobile content platforms:</a:t>
            </a:r>
          </a:p>
          <a:p>
            <a:endParaRPr lang="en-US" baseline="0" dirty="0" smtClean="0"/>
          </a:p>
          <a:p>
            <a:r>
              <a:rPr lang="en-US" baseline="0" dirty="0" smtClean="0"/>
              <a:t>Mobile apps and web sites</a:t>
            </a:r>
          </a:p>
          <a:p>
            <a:r>
              <a:rPr lang="en-US" baseline="0" dirty="0" smtClean="0"/>
              <a:t>PDF</a:t>
            </a:r>
          </a:p>
          <a:p>
            <a:r>
              <a:rPr lang="en-US" baseline="0" dirty="0" smtClean="0"/>
              <a:t>E-Publs and</a:t>
            </a:r>
          </a:p>
          <a:p>
            <a:r>
              <a:rPr lang="en-US" baseline="0" dirty="0" smtClean="0"/>
              <a:t>E-learning</a:t>
            </a:r>
            <a:endParaRPr lang="en-US" dirty="0"/>
          </a:p>
        </p:txBody>
      </p:sp>
      <p:sp>
        <p:nvSpPr>
          <p:cNvPr id="4" name="Slide Number Placeholder 3"/>
          <p:cNvSpPr>
            <a:spLocks noGrp="1"/>
          </p:cNvSpPr>
          <p:nvPr>
            <p:ph type="sldNum" sz="quarter" idx="10"/>
          </p:nvPr>
        </p:nvSpPr>
        <p:spPr/>
        <p:txBody>
          <a:bodyPr/>
          <a:lstStyle/>
          <a:p>
            <a:fld id="{901449CF-FE31-499F-8806-65326A463116}"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Basically there are three types of Apps for mobile devices:</a:t>
            </a:r>
          </a:p>
          <a:p>
            <a:endParaRPr lang="en-US" dirty="0" smtClean="0"/>
          </a:p>
          <a:p>
            <a:r>
              <a:rPr lang="en-US" dirty="0" smtClean="0"/>
              <a:t>Native Apps – which reside on the device</a:t>
            </a:r>
          </a:p>
          <a:p>
            <a:endParaRPr lang="en-US" dirty="0" smtClean="0"/>
          </a:p>
          <a:p>
            <a:r>
              <a:rPr lang="en-US" dirty="0" smtClean="0"/>
              <a:t>Mobile Web Sites </a:t>
            </a:r>
            <a:r>
              <a:rPr lang="en-US" baseline="0" dirty="0" smtClean="0"/>
              <a:t>– which are really internet web sites dressed up in Apps clothing</a:t>
            </a:r>
          </a:p>
          <a:p>
            <a:endParaRPr lang="en-US" baseline="0" dirty="0" smtClean="0"/>
          </a:p>
          <a:p>
            <a:r>
              <a:rPr lang="en-US" baseline="0" dirty="0" smtClean="0"/>
              <a:t>And a Hybrid fo these two</a:t>
            </a:r>
          </a:p>
          <a:p>
            <a:endParaRPr lang="en-US" baseline="0" dirty="0" smtClean="0"/>
          </a:p>
          <a:p>
            <a:r>
              <a:rPr lang="en-US" baseline="0" dirty="0" smtClean="0"/>
              <a:t>For the most part, they can  all have a similar look and feel.</a:t>
            </a:r>
            <a:endParaRPr lang="en-US" dirty="0"/>
          </a:p>
        </p:txBody>
      </p:sp>
      <p:sp>
        <p:nvSpPr>
          <p:cNvPr id="4" name="Slide Number Placeholder 3"/>
          <p:cNvSpPr>
            <a:spLocks noGrp="1"/>
          </p:cNvSpPr>
          <p:nvPr>
            <p:ph type="sldNum" sz="quarter" idx="10"/>
          </p:nvPr>
        </p:nvSpPr>
        <p:spPr/>
        <p:txBody>
          <a:bodyPr/>
          <a:lstStyle/>
          <a:p>
            <a:fld id="{901449CF-FE31-499F-8806-65326A463116}"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Let’s</a:t>
            </a:r>
            <a:r>
              <a:rPr lang="en-US" baseline="0" dirty="0" smtClean="0"/>
              <a:t> take a look at the “native app” first. Many people think of this as the real apps.</a:t>
            </a:r>
          </a:p>
          <a:p>
            <a:endParaRPr lang="en-US" baseline="0" dirty="0" smtClean="0"/>
          </a:p>
          <a:p>
            <a:r>
              <a:rPr lang="en-US" baseline="0" dirty="0" smtClean="0"/>
              <a:t>These apps:</a:t>
            </a:r>
          </a:p>
          <a:p>
            <a:endParaRPr lang="en-US" baseline="0" dirty="0" smtClean="0"/>
          </a:p>
          <a:p>
            <a:pPr marL="1186988" lvl="3" indent="-356754">
              <a:spcBef>
                <a:spcPts val="1036"/>
              </a:spcBef>
              <a:spcAft>
                <a:spcPts val="518"/>
              </a:spcAft>
            </a:pPr>
            <a:r>
              <a:rPr lang="en-US" dirty="0" smtClean="0"/>
              <a:t>Run on the smartphone’s OS</a:t>
            </a:r>
          </a:p>
          <a:p>
            <a:pPr marL="1186988" lvl="3" indent="-356754">
              <a:spcBef>
                <a:spcPts val="1036"/>
              </a:spcBef>
              <a:spcAft>
                <a:spcPts val="518"/>
              </a:spcAft>
            </a:pPr>
            <a:endParaRPr lang="en-US" dirty="0" smtClean="0"/>
          </a:p>
          <a:p>
            <a:pPr marL="1186988" lvl="3" indent="-356754">
              <a:spcBef>
                <a:spcPts val="1036"/>
              </a:spcBef>
              <a:spcAft>
                <a:spcPts val="518"/>
              </a:spcAft>
            </a:pPr>
            <a:r>
              <a:rPr lang="en-US" dirty="0" smtClean="0"/>
              <a:t>Written in C, C++, Java ME, etc.</a:t>
            </a:r>
          </a:p>
          <a:p>
            <a:pPr marL="1186988" lvl="3" indent="-356754">
              <a:spcBef>
                <a:spcPts val="1036"/>
              </a:spcBef>
              <a:spcAft>
                <a:spcPts val="518"/>
              </a:spcAft>
            </a:pPr>
            <a:endParaRPr lang="en-US" dirty="0" smtClean="0"/>
          </a:p>
          <a:p>
            <a:pPr marL="1186988" lvl="3" indent="-356754">
              <a:spcBef>
                <a:spcPts val="1036"/>
              </a:spcBef>
              <a:spcAft>
                <a:spcPts val="518"/>
              </a:spcAft>
            </a:pPr>
            <a:r>
              <a:rPr lang="en-US" dirty="0" smtClean="0"/>
              <a:t>Does not need connectivity to work</a:t>
            </a:r>
          </a:p>
          <a:p>
            <a:pPr marL="1186988" lvl="3" indent="-356754">
              <a:spcBef>
                <a:spcPts val="1036"/>
              </a:spcBef>
              <a:spcAft>
                <a:spcPts val="518"/>
              </a:spcAft>
            </a:pPr>
            <a:endParaRPr lang="en-US" dirty="0" smtClean="0"/>
          </a:p>
          <a:p>
            <a:pPr marL="1186988" lvl="3" indent="-356754">
              <a:spcBef>
                <a:spcPts val="1036"/>
              </a:spcBef>
              <a:spcAft>
                <a:spcPts val="518"/>
              </a:spcAft>
            </a:pPr>
            <a:r>
              <a:rPr lang="en-US" dirty="0" smtClean="0"/>
              <a:t>Can store and retrieve phone data</a:t>
            </a:r>
          </a:p>
          <a:p>
            <a:pPr marL="1186988" lvl="3" indent="-356754">
              <a:spcBef>
                <a:spcPts val="1036"/>
              </a:spcBef>
              <a:spcAft>
                <a:spcPts val="518"/>
              </a:spcAft>
            </a:pPr>
            <a:endParaRPr lang="en-US" dirty="0" smtClean="0"/>
          </a:p>
          <a:p>
            <a:pPr marL="1186988" lvl="3" indent="-356754">
              <a:spcBef>
                <a:spcPts val="1036"/>
              </a:spcBef>
              <a:spcAft>
                <a:spcPts val="518"/>
              </a:spcAft>
            </a:pPr>
            <a:r>
              <a:rPr lang="en-US" dirty="0" smtClean="0"/>
              <a:t>Can use hardware features like </a:t>
            </a:r>
            <a:br>
              <a:rPr lang="en-US" dirty="0" smtClean="0"/>
            </a:br>
            <a:r>
              <a:rPr lang="en-US" dirty="0" smtClean="0"/>
              <a:t>accelerometer, camera, compass</a:t>
            </a:r>
          </a:p>
          <a:p>
            <a:pPr marL="1186988" lvl="3" indent="-356754">
              <a:spcBef>
                <a:spcPts val="1036"/>
              </a:spcBef>
              <a:spcAft>
                <a:spcPts val="518"/>
              </a:spcAft>
            </a:pPr>
            <a:r>
              <a:rPr lang="en-US" dirty="0" smtClean="0"/>
              <a:t>Not portable to other phones</a:t>
            </a:r>
          </a:p>
          <a:p>
            <a:pPr marL="1186988" lvl="3" indent="-356754">
              <a:spcBef>
                <a:spcPts val="1036"/>
              </a:spcBef>
              <a:spcAft>
                <a:spcPts val="518"/>
              </a:spcAft>
            </a:pPr>
            <a:endParaRPr lang="en-US" dirty="0" smtClean="0"/>
          </a:p>
          <a:p>
            <a:pPr marL="1186988" lvl="3" indent="-356754">
              <a:spcBef>
                <a:spcPts val="1036"/>
              </a:spcBef>
              <a:spcAft>
                <a:spcPts val="518"/>
              </a:spcAft>
            </a:pPr>
            <a:r>
              <a:rPr lang="en-US" dirty="0" smtClean="0"/>
              <a:t>Faster</a:t>
            </a:r>
            <a:endParaRPr lang="en-US" dirty="0"/>
          </a:p>
        </p:txBody>
      </p:sp>
      <p:sp>
        <p:nvSpPr>
          <p:cNvPr id="4" name="Slide Number Placeholder 3"/>
          <p:cNvSpPr>
            <a:spLocks noGrp="1"/>
          </p:cNvSpPr>
          <p:nvPr>
            <p:ph type="sldNum" sz="quarter" idx="10"/>
          </p:nvPr>
        </p:nvSpPr>
        <p:spPr/>
        <p:txBody>
          <a:bodyPr/>
          <a:lstStyle/>
          <a:p>
            <a:fld id="{901449CF-FE31-499F-8806-65326A463116}"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47810" name="Group 2"/>
          <p:cNvGrpSpPr>
            <a:grpSpLocks/>
          </p:cNvGrpSpPr>
          <p:nvPr/>
        </p:nvGrpSpPr>
        <p:grpSpPr bwMode="auto">
          <a:xfrm>
            <a:off x="0" y="0"/>
            <a:ext cx="9148763" cy="6851650"/>
            <a:chOff x="1" y="0"/>
            <a:chExt cx="5763" cy="4316"/>
          </a:xfrm>
        </p:grpSpPr>
        <p:sp>
          <p:nvSpPr>
            <p:cNvPr id="24781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dirty="0"/>
            </a:p>
          </p:txBody>
        </p:sp>
        <p:sp>
          <p:nvSpPr>
            <p:cNvPr id="24781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dirty="0"/>
            </a:p>
          </p:txBody>
        </p:sp>
        <p:sp>
          <p:nvSpPr>
            <p:cNvPr id="24781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dirty="0"/>
            </a:p>
          </p:txBody>
        </p:sp>
        <p:grpSp>
          <p:nvGrpSpPr>
            <p:cNvPr id="247814" name="Group 6"/>
            <p:cNvGrpSpPr>
              <a:grpSpLocks/>
            </p:cNvGrpSpPr>
            <p:nvPr/>
          </p:nvGrpSpPr>
          <p:grpSpPr bwMode="auto">
            <a:xfrm>
              <a:off x="288" y="0"/>
              <a:ext cx="5098" cy="4316"/>
              <a:chOff x="288" y="0"/>
              <a:chExt cx="5098" cy="4316"/>
            </a:xfrm>
          </p:grpSpPr>
          <p:sp>
            <p:nvSpPr>
              <p:cNvPr id="24781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dirty="0"/>
              </a:p>
            </p:txBody>
          </p:sp>
          <p:sp>
            <p:nvSpPr>
              <p:cNvPr id="24781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dirty="0"/>
              </a:p>
            </p:txBody>
          </p:sp>
          <p:sp>
            <p:nvSpPr>
              <p:cNvPr id="24781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dirty="0"/>
              </a:p>
            </p:txBody>
          </p:sp>
          <p:sp>
            <p:nvSpPr>
              <p:cNvPr id="24781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dirty="0"/>
              </a:p>
            </p:txBody>
          </p:sp>
          <p:sp>
            <p:nvSpPr>
              <p:cNvPr id="24781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dirty="0"/>
              </a:p>
            </p:txBody>
          </p:sp>
          <p:sp>
            <p:nvSpPr>
              <p:cNvPr id="24782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dirty="0"/>
              </a:p>
            </p:txBody>
          </p:sp>
          <p:sp>
            <p:nvSpPr>
              <p:cNvPr id="24782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dirty="0"/>
              </a:p>
            </p:txBody>
          </p:sp>
          <p:sp>
            <p:nvSpPr>
              <p:cNvPr id="24782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dirty="0"/>
              </a:p>
            </p:txBody>
          </p:sp>
          <p:sp>
            <p:nvSpPr>
              <p:cNvPr id="24782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dirty="0"/>
              </a:p>
            </p:txBody>
          </p:sp>
          <p:sp>
            <p:nvSpPr>
              <p:cNvPr id="24782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dirty="0"/>
              </a:p>
            </p:txBody>
          </p:sp>
          <p:sp>
            <p:nvSpPr>
              <p:cNvPr id="24782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dirty="0"/>
              </a:p>
            </p:txBody>
          </p:sp>
          <p:sp>
            <p:nvSpPr>
              <p:cNvPr id="24782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dirty="0"/>
              </a:p>
            </p:txBody>
          </p:sp>
          <p:sp>
            <p:nvSpPr>
              <p:cNvPr id="24782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dirty="0"/>
              </a:p>
            </p:txBody>
          </p:sp>
        </p:grpSp>
        <p:sp>
          <p:nvSpPr>
            <p:cNvPr id="24782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dirty="0"/>
            </a:p>
          </p:txBody>
        </p:sp>
        <p:sp>
          <p:nvSpPr>
            <p:cNvPr id="24782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dirty="0"/>
            </a:p>
          </p:txBody>
        </p:sp>
        <p:sp>
          <p:nvSpPr>
            <p:cNvPr id="24783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en-US" dirty="0"/>
            </a:p>
          </p:txBody>
        </p:sp>
        <p:sp>
          <p:nvSpPr>
            <p:cNvPr id="24783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endParaRPr lang="en-US" dirty="0"/>
            </a:p>
          </p:txBody>
        </p:sp>
        <p:sp>
          <p:nvSpPr>
            <p:cNvPr id="24783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endParaRPr lang="en-US" dirty="0"/>
            </a:p>
          </p:txBody>
        </p:sp>
        <p:sp>
          <p:nvSpPr>
            <p:cNvPr id="24783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en-US" dirty="0"/>
            </a:p>
          </p:txBody>
        </p:sp>
        <p:sp>
          <p:nvSpPr>
            <p:cNvPr id="24783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endParaRPr lang="en-US" dirty="0"/>
            </a:p>
          </p:txBody>
        </p:sp>
        <p:sp>
          <p:nvSpPr>
            <p:cNvPr id="24783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endParaRPr lang="en-US" dirty="0"/>
            </a:p>
          </p:txBody>
        </p:sp>
        <p:sp>
          <p:nvSpPr>
            <p:cNvPr id="24783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endParaRPr lang="en-US" dirty="0"/>
            </a:p>
          </p:txBody>
        </p:sp>
        <p:sp>
          <p:nvSpPr>
            <p:cNvPr id="24783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endParaRPr lang="en-US" dirty="0"/>
            </a:p>
          </p:txBody>
        </p:sp>
        <p:sp>
          <p:nvSpPr>
            <p:cNvPr id="24783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endParaRPr lang="en-US" dirty="0"/>
            </a:p>
          </p:txBody>
        </p:sp>
        <p:grpSp>
          <p:nvGrpSpPr>
            <p:cNvPr id="247839" name="Group 31"/>
            <p:cNvGrpSpPr>
              <a:grpSpLocks/>
            </p:cNvGrpSpPr>
            <p:nvPr/>
          </p:nvGrpSpPr>
          <p:grpSpPr bwMode="auto">
            <a:xfrm>
              <a:off x="1" y="392"/>
              <a:ext cx="5758" cy="1571"/>
              <a:chOff x="1" y="392"/>
              <a:chExt cx="5758" cy="1571"/>
            </a:xfrm>
          </p:grpSpPr>
          <p:sp>
            <p:nvSpPr>
              <p:cNvPr id="24784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endParaRPr lang="en-US" dirty="0"/>
              </a:p>
            </p:txBody>
          </p:sp>
          <p:sp>
            <p:nvSpPr>
              <p:cNvPr id="24784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endParaRPr lang="en-US" dirty="0"/>
              </a:p>
            </p:txBody>
          </p:sp>
          <p:sp>
            <p:nvSpPr>
              <p:cNvPr id="24784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endParaRPr lang="en-US" dirty="0"/>
              </a:p>
            </p:txBody>
          </p:sp>
          <p:sp>
            <p:nvSpPr>
              <p:cNvPr id="24784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endParaRPr lang="en-US" dirty="0"/>
              </a:p>
            </p:txBody>
          </p:sp>
          <p:sp>
            <p:nvSpPr>
              <p:cNvPr id="24784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endParaRPr lang="en-US" dirty="0"/>
              </a:p>
            </p:txBody>
          </p:sp>
        </p:grpSp>
        <p:sp>
          <p:nvSpPr>
            <p:cNvPr id="24784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endParaRPr lang="en-US" dirty="0"/>
            </a:p>
          </p:txBody>
        </p:sp>
        <p:sp>
          <p:nvSpPr>
            <p:cNvPr id="24784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endParaRPr lang="en-US" dirty="0"/>
            </a:p>
          </p:txBody>
        </p:sp>
      </p:grpSp>
      <p:sp>
        <p:nvSpPr>
          <p:cNvPr id="247847"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smtClean="0"/>
              <a:t>Click to edit Master title style</a:t>
            </a:r>
            <a:endParaRPr lang="en-US"/>
          </a:p>
        </p:txBody>
      </p:sp>
      <p:sp>
        <p:nvSpPr>
          <p:cNvPr id="247848"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dirty="0" smtClean="0"/>
              <a:t>Click to edit Master subtitle style</a:t>
            </a:r>
            <a:endParaRPr lang="en-US" dirty="0"/>
          </a:p>
        </p:txBody>
      </p:sp>
      <p:sp>
        <p:nvSpPr>
          <p:cNvPr id="247849" name="Rectangle 41"/>
          <p:cNvSpPr>
            <a:spLocks noGrp="1" noChangeArrowheads="1"/>
          </p:cNvSpPr>
          <p:nvPr>
            <p:ph type="dt" sz="quarter" idx="2"/>
          </p:nvPr>
        </p:nvSpPr>
        <p:spPr/>
        <p:txBody>
          <a:bodyPr/>
          <a:lstStyle>
            <a:lvl1pPr>
              <a:defRPr/>
            </a:lvl1pPr>
          </a:lstStyle>
          <a:p>
            <a:r>
              <a:rPr lang="en-US" smtClean="0"/>
              <a:t>February 23, </a:t>
            </a:r>
            <a:r>
              <a:rPr lang="en-US" dirty="0" smtClean="0"/>
              <a:t>2012</a:t>
            </a:r>
            <a:endParaRPr lang="en-US" dirty="0"/>
          </a:p>
        </p:txBody>
      </p:sp>
      <p:sp>
        <p:nvSpPr>
          <p:cNvPr id="247850" name="Rectangle 42"/>
          <p:cNvSpPr>
            <a:spLocks noGrp="1" noChangeArrowheads="1"/>
          </p:cNvSpPr>
          <p:nvPr>
            <p:ph type="ftr" sz="quarter" idx="3"/>
          </p:nvPr>
        </p:nvSpPr>
        <p:spPr/>
        <p:txBody>
          <a:bodyPr/>
          <a:lstStyle>
            <a:lvl1pPr>
              <a:defRPr/>
            </a:lvl1pPr>
          </a:lstStyle>
          <a:p>
            <a:r>
              <a:rPr lang="en-US" dirty="0" smtClean="0"/>
              <a:t>© 2012, TechWRITE, Inc.</a:t>
            </a:r>
            <a:endParaRPr lang="en-US" dirty="0"/>
          </a:p>
        </p:txBody>
      </p:sp>
      <p:sp>
        <p:nvSpPr>
          <p:cNvPr id="247851" name="Rectangle 43"/>
          <p:cNvSpPr>
            <a:spLocks noGrp="1" noChangeArrowheads="1"/>
          </p:cNvSpPr>
          <p:nvPr>
            <p:ph type="sldNum" sz="quarter" idx="4"/>
          </p:nvPr>
        </p:nvSpPr>
        <p:spPr/>
        <p:txBody>
          <a:bodyPr/>
          <a:lstStyle>
            <a:lvl1pPr>
              <a:defRPr/>
            </a:lvl1pPr>
          </a:lstStyle>
          <a:p>
            <a:fld id="{1B43A86E-B40D-413D-99D7-820EC1B3B8DE}" type="slidenum">
              <a:rPr lang="en-US"/>
              <a:pPr/>
              <a:t>‹#›</a:t>
            </a:fld>
            <a:endParaRPr lang="en-US" dirty="0"/>
          </a:p>
        </p:txBody>
      </p:sp>
      <p:pic>
        <p:nvPicPr>
          <p:cNvPr id="44" name="Picture 10" descr="header_lg"/>
          <p:cNvPicPr>
            <a:picLocks noChangeAspect="1" noChangeArrowheads="1"/>
          </p:cNvPicPr>
          <p:nvPr userDrawn="1"/>
        </p:nvPicPr>
        <p:blipFill>
          <a:blip r:embed="rId2" cstate="print"/>
          <a:srcRect/>
          <a:stretch>
            <a:fillRect/>
          </a:stretch>
        </p:blipFill>
        <p:spPr bwMode="auto">
          <a:xfrm>
            <a:off x="0" y="0"/>
            <a:ext cx="4724400" cy="38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February 23, </a:t>
            </a:r>
            <a:r>
              <a:rPr lang="en-US" dirty="0" smtClean="0"/>
              <a:t>2012</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 2012, TechWRITE, Inc.</a:t>
            </a:r>
            <a:endParaRPr lang="en-US" dirty="0"/>
          </a:p>
        </p:txBody>
      </p:sp>
      <p:sp>
        <p:nvSpPr>
          <p:cNvPr id="6" name="Slide Number Placeholder 5"/>
          <p:cNvSpPr>
            <a:spLocks noGrp="1"/>
          </p:cNvSpPr>
          <p:nvPr>
            <p:ph type="sldNum" sz="quarter" idx="12"/>
          </p:nvPr>
        </p:nvSpPr>
        <p:spPr/>
        <p:txBody>
          <a:bodyPr/>
          <a:lstStyle>
            <a:lvl1pPr>
              <a:defRPr/>
            </a:lvl1pPr>
          </a:lstStyle>
          <a:p>
            <a:fld id="{4CB9D7F1-FE45-44CE-855B-3FB739684473}"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February 23, </a:t>
            </a:r>
            <a:r>
              <a:rPr lang="en-US" dirty="0" smtClean="0"/>
              <a:t>2012</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 2012, TechWRITE, Inc.</a:t>
            </a:r>
            <a:endParaRPr lang="en-US" dirty="0"/>
          </a:p>
        </p:txBody>
      </p:sp>
      <p:sp>
        <p:nvSpPr>
          <p:cNvPr id="6" name="Slide Number Placeholder 5"/>
          <p:cNvSpPr>
            <a:spLocks noGrp="1"/>
          </p:cNvSpPr>
          <p:nvPr>
            <p:ph type="sldNum" sz="quarter" idx="12"/>
          </p:nvPr>
        </p:nvSpPr>
        <p:spPr/>
        <p:txBody>
          <a:bodyPr/>
          <a:lstStyle>
            <a:lvl1pPr>
              <a:defRPr/>
            </a:lvl1pPr>
          </a:lstStyle>
          <a:p>
            <a:fld id="{EC3D9037-6D98-4DAF-85D9-C41D56972EC4}"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US" smtClean="0"/>
              <a:t>February 23, </a:t>
            </a:r>
            <a:r>
              <a:rPr lang="en-US" dirty="0" smtClean="0"/>
              <a:t>2012</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 2012, TechWRITE, Inc.</a:t>
            </a:r>
            <a:endParaRPr lang="en-US" dirty="0"/>
          </a:p>
        </p:txBody>
      </p:sp>
      <p:sp>
        <p:nvSpPr>
          <p:cNvPr id="6" name="Slide Number Placeholder 5"/>
          <p:cNvSpPr>
            <a:spLocks noGrp="1"/>
          </p:cNvSpPr>
          <p:nvPr>
            <p:ph type="sldNum" sz="quarter" idx="12"/>
          </p:nvPr>
        </p:nvSpPr>
        <p:spPr/>
        <p:txBody>
          <a:bodyPr/>
          <a:lstStyle>
            <a:lvl1pPr>
              <a:defRPr/>
            </a:lvl1pPr>
          </a:lstStyle>
          <a:p>
            <a:fld id="{8A1884DE-982B-4D4F-B879-52E9605395E1}"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February 23, </a:t>
            </a:r>
            <a:r>
              <a:rPr lang="en-US" dirty="0" smtClean="0"/>
              <a:t>2012</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 2012, TechWRITE, Inc.</a:t>
            </a:r>
            <a:endParaRPr lang="en-US" dirty="0"/>
          </a:p>
        </p:txBody>
      </p:sp>
      <p:sp>
        <p:nvSpPr>
          <p:cNvPr id="6" name="Slide Number Placeholder 5"/>
          <p:cNvSpPr>
            <a:spLocks noGrp="1"/>
          </p:cNvSpPr>
          <p:nvPr>
            <p:ph type="sldNum" sz="quarter" idx="12"/>
          </p:nvPr>
        </p:nvSpPr>
        <p:spPr/>
        <p:txBody>
          <a:bodyPr/>
          <a:lstStyle>
            <a:lvl1pPr>
              <a:defRPr/>
            </a:lvl1pPr>
          </a:lstStyle>
          <a:p>
            <a:fld id="{84E24054-1602-43A8-BD0D-5339E996BEF3}"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February 23, </a:t>
            </a:r>
            <a:r>
              <a:rPr lang="en-US" dirty="0" smtClean="0"/>
              <a:t>2012</a:t>
            </a:r>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 2012, TechWRITE, Inc.</a:t>
            </a:r>
            <a:endParaRPr lang="en-US" dirty="0"/>
          </a:p>
        </p:txBody>
      </p:sp>
      <p:sp>
        <p:nvSpPr>
          <p:cNvPr id="7" name="Slide Number Placeholder 6"/>
          <p:cNvSpPr>
            <a:spLocks noGrp="1"/>
          </p:cNvSpPr>
          <p:nvPr>
            <p:ph type="sldNum" sz="quarter" idx="12"/>
          </p:nvPr>
        </p:nvSpPr>
        <p:spPr/>
        <p:txBody>
          <a:bodyPr/>
          <a:lstStyle>
            <a:lvl1pPr>
              <a:defRPr/>
            </a:lvl1pPr>
          </a:lstStyle>
          <a:p>
            <a:fld id="{302CE106-47C5-4C2E-860D-7C28F7654D5B}"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February 23, </a:t>
            </a:r>
            <a:r>
              <a:rPr lang="en-US" dirty="0" smtClean="0"/>
              <a:t>2012</a:t>
            </a:r>
            <a:endParaRPr lang="en-US" dirty="0"/>
          </a:p>
        </p:txBody>
      </p:sp>
      <p:sp>
        <p:nvSpPr>
          <p:cNvPr id="8" name="Footer Placeholder 7"/>
          <p:cNvSpPr>
            <a:spLocks noGrp="1"/>
          </p:cNvSpPr>
          <p:nvPr>
            <p:ph type="ftr" sz="quarter" idx="11"/>
          </p:nvPr>
        </p:nvSpPr>
        <p:spPr/>
        <p:txBody>
          <a:bodyPr/>
          <a:lstStyle>
            <a:lvl1pPr>
              <a:defRPr/>
            </a:lvl1pPr>
          </a:lstStyle>
          <a:p>
            <a:r>
              <a:rPr lang="en-US" dirty="0" smtClean="0"/>
              <a:t>© 2012, TechWRITE, Inc.</a:t>
            </a:r>
            <a:endParaRPr lang="en-US" dirty="0"/>
          </a:p>
        </p:txBody>
      </p:sp>
      <p:sp>
        <p:nvSpPr>
          <p:cNvPr id="9" name="Slide Number Placeholder 8"/>
          <p:cNvSpPr>
            <a:spLocks noGrp="1"/>
          </p:cNvSpPr>
          <p:nvPr>
            <p:ph type="sldNum" sz="quarter" idx="12"/>
          </p:nvPr>
        </p:nvSpPr>
        <p:spPr/>
        <p:txBody>
          <a:bodyPr/>
          <a:lstStyle>
            <a:lvl1pPr>
              <a:defRPr/>
            </a:lvl1pPr>
          </a:lstStyle>
          <a:p>
            <a:fld id="{D59B5264-D18B-47FF-ADD3-6B146916A169}"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February 23, </a:t>
            </a:r>
            <a:r>
              <a:rPr lang="en-US" dirty="0" smtClean="0"/>
              <a:t>2012</a:t>
            </a:r>
            <a:endParaRPr lang="en-US" dirty="0"/>
          </a:p>
        </p:txBody>
      </p:sp>
      <p:sp>
        <p:nvSpPr>
          <p:cNvPr id="4" name="Footer Placeholder 3"/>
          <p:cNvSpPr>
            <a:spLocks noGrp="1"/>
          </p:cNvSpPr>
          <p:nvPr>
            <p:ph type="ftr" sz="quarter" idx="11"/>
          </p:nvPr>
        </p:nvSpPr>
        <p:spPr/>
        <p:txBody>
          <a:bodyPr/>
          <a:lstStyle>
            <a:lvl1pPr>
              <a:defRPr/>
            </a:lvl1pPr>
          </a:lstStyle>
          <a:p>
            <a:r>
              <a:rPr lang="en-US" dirty="0" smtClean="0"/>
              <a:t>© 2012, TechWRITE, Inc.</a:t>
            </a:r>
            <a:endParaRPr lang="en-US" dirty="0"/>
          </a:p>
        </p:txBody>
      </p:sp>
      <p:sp>
        <p:nvSpPr>
          <p:cNvPr id="5" name="Slide Number Placeholder 4"/>
          <p:cNvSpPr>
            <a:spLocks noGrp="1"/>
          </p:cNvSpPr>
          <p:nvPr>
            <p:ph type="sldNum" sz="quarter" idx="12"/>
          </p:nvPr>
        </p:nvSpPr>
        <p:spPr/>
        <p:txBody>
          <a:bodyPr/>
          <a:lstStyle>
            <a:lvl1pPr>
              <a:defRPr/>
            </a:lvl1pPr>
          </a:lstStyle>
          <a:p>
            <a:fld id="{17322F06-7237-4F3C-B55E-05CF052489E6}"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February 23, </a:t>
            </a:r>
            <a:r>
              <a:rPr lang="en-US" dirty="0" smtClean="0"/>
              <a:t>2012</a:t>
            </a:r>
            <a:endParaRPr lang="en-US" dirty="0"/>
          </a:p>
        </p:txBody>
      </p:sp>
      <p:sp>
        <p:nvSpPr>
          <p:cNvPr id="3" name="Footer Placeholder 2"/>
          <p:cNvSpPr>
            <a:spLocks noGrp="1"/>
          </p:cNvSpPr>
          <p:nvPr>
            <p:ph type="ftr" sz="quarter" idx="11"/>
          </p:nvPr>
        </p:nvSpPr>
        <p:spPr/>
        <p:txBody>
          <a:bodyPr/>
          <a:lstStyle>
            <a:lvl1pPr>
              <a:defRPr/>
            </a:lvl1pPr>
          </a:lstStyle>
          <a:p>
            <a:r>
              <a:rPr lang="en-US" dirty="0" smtClean="0"/>
              <a:t>© 2012, TechWRITE, Inc.</a:t>
            </a:r>
            <a:endParaRPr lang="en-US" dirty="0"/>
          </a:p>
        </p:txBody>
      </p:sp>
      <p:sp>
        <p:nvSpPr>
          <p:cNvPr id="4" name="Slide Number Placeholder 3"/>
          <p:cNvSpPr>
            <a:spLocks noGrp="1"/>
          </p:cNvSpPr>
          <p:nvPr>
            <p:ph type="sldNum" sz="quarter" idx="12"/>
          </p:nvPr>
        </p:nvSpPr>
        <p:spPr/>
        <p:txBody>
          <a:bodyPr/>
          <a:lstStyle>
            <a:lvl1pPr>
              <a:defRPr/>
            </a:lvl1pPr>
          </a:lstStyle>
          <a:p>
            <a:fld id="{59D84542-2224-40BE-9A84-703140C615AC}"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February 23, </a:t>
            </a:r>
            <a:r>
              <a:rPr lang="en-US" dirty="0" smtClean="0"/>
              <a:t>2012</a:t>
            </a:r>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 2012, TechWRITE, Inc.</a:t>
            </a:r>
            <a:endParaRPr lang="en-US" dirty="0"/>
          </a:p>
        </p:txBody>
      </p:sp>
      <p:sp>
        <p:nvSpPr>
          <p:cNvPr id="7" name="Slide Number Placeholder 6"/>
          <p:cNvSpPr>
            <a:spLocks noGrp="1"/>
          </p:cNvSpPr>
          <p:nvPr>
            <p:ph type="sldNum" sz="quarter" idx="12"/>
          </p:nvPr>
        </p:nvSpPr>
        <p:spPr/>
        <p:txBody>
          <a:bodyPr/>
          <a:lstStyle>
            <a:lvl1pPr>
              <a:defRPr/>
            </a:lvl1pPr>
          </a:lstStyle>
          <a:p>
            <a:fld id="{B16CBFD7-2FE7-4E03-8DAB-5614FD29A3F2}"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February 23, </a:t>
            </a:r>
            <a:r>
              <a:rPr lang="en-US" dirty="0" smtClean="0"/>
              <a:t>2012</a:t>
            </a:r>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 2012, TechWRITE, Inc.</a:t>
            </a:r>
            <a:endParaRPr lang="en-US" dirty="0"/>
          </a:p>
        </p:txBody>
      </p:sp>
      <p:sp>
        <p:nvSpPr>
          <p:cNvPr id="7" name="Slide Number Placeholder 6"/>
          <p:cNvSpPr>
            <a:spLocks noGrp="1"/>
          </p:cNvSpPr>
          <p:nvPr>
            <p:ph type="sldNum" sz="quarter" idx="12"/>
          </p:nvPr>
        </p:nvSpPr>
        <p:spPr/>
        <p:txBody>
          <a:bodyPr/>
          <a:lstStyle>
            <a:lvl1pPr>
              <a:defRPr/>
            </a:lvl1pPr>
          </a:lstStyle>
          <a:p>
            <a:fld id="{94D54DCE-CA5D-4850-B219-AFBFEBF096A2}"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246786" name="Group 2"/>
          <p:cNvGrpSpPr>
            <a:grpSpLocks/>
          </p:cNvGrpSpPr>
          <p:nvPr/>
        </p:nvGrpSpPr>
        <p:grpSpPr bwMode="auto">
          <a:xfrm>
            <a:off x="1588" y="0"/>
            <a:ext cx="9148762" cy="6851650"/>
            <a:chOff x="1" y="0"/>
            <a:chExt cx="5763" cy="4316"/>
          </a:xfrm>
        </p:grpSpPr>
        <p:sp>
          <p:nvSpPr>
            <p:cNvPr id="246787"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dirty="0"/>
            </a:p>
          </p:txBody>
        </p:sp>
        <p:sp>
          <p:nvSpPr>
            <p:cNvPr id="246788"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dirty="0"/>
            </a:p>
          </p:txBody>
        </p:sp>
        <p:sp>
          <p:nvSpPr>
            <p:cNvPr id="246789"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dirty="0"/>
            </a:p>
          </p:txBody>
        </p:sp>
        <p:grpSp>
          <p:nvGrpSpPr>
            <p:cNvPr id="246790" name="Group 6"/>
            <p:cNvGrpSpPr>
              <a:grpSpLocks/>
            </p:cNvGrpSpPr>
            <p:nvPr/>
          </p:nvGrpSpPr>
          <p:grpSpPr bwMode="auto">
            <a:xfrm>
              <a:off x="288" y="0"/>
              <a:ext cx="5098" cy="4316"/>
              <a:chOff x="288" y="0"/>
              <a:chExt cx="5098" cy="4316"/>
            </a:xfrm>
          </p:grpSpPr>
          <p:sp>
            <p:nvSpPr>
              <p:cNvPr id="246791"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dirty="0"/>
              </a:p>
            </p:txBody>
          </p:sp>
          <p:sp>
            <p:nvSpPr>
              <p:cNvPr id="246792"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dirty="0"/>
              </a:p>
            </p:txBody>
          </p:sp>
          <p:sp>
            <p:nvSpPr>
              <p:cNvPr id="246793"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dirty="0"/>
              </a:p>
            </p:txBody>
          </p:sp>
          <p:sp>
            <p:nvSpPr>
              <p:cNvPr id="246794"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dirty="0"/>
              </a:p>
            </p:txBody>
          </p:sp>
          <p:sp>
            <p:nvSpPr>
              <p:cNvPr id="246795"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dirty="0"/>
              </a:p>
            </p:txBody>
          </p:sp>
          <p:sp>
            <p:nvSpPr>
              <p:cNvPr id="246796"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dirty="0"/>
              </a:p>
            </p:txBody>
          </p:sp>
          <p:sp>
            <p:nvSpPr>
              <p:cNvPr id="246797"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dirty="0"/>
              </a:p>
            </p:txBody>
          </p:sp>
          <p:sp>
            <p:nvSpPr>
              <p:cNvPr id="246798"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dirty="0"/>
              </a:p>
            </p:txBody>
          </p:sp>
          <p:sp>
            <p:nvSpPr>
              <p:cNvPr id="246799"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dirty="0"/>
              </a:p>
            </p:txBody>
          </p:sp>
          <p:sp>
            <p:nvSpPr>
              <p:cNvPr id="246800"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dirty="0"/>
              </a:p>
            </p:txBody>
          </p:sp>
          <p:sp>
            <p:nvSpPr>
              <p:cNvPr id="246801"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dirty="0"/>
              </a:p>
            </p:txBody>
          </p:sp>
          <p:sp>
            <p:nvSpPr>
              <p:cNvPr id="246802"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dirty="0"/>
              </a:p>
            </p:txBody>
          </p:sp>
          <p:sp>
            <p:nvSpPr>
              <p:cNvPr id="246803"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dirty="0"/>
              </a:p>
            </p:txBody>
          </p:sp>
        </p:grpSp>
        <p:sp>
          <p:nvSpPr>
            <p:cNvPr id="246804"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dirty="0"/>
            </a:p>
          </p:txBody>
        </p:sp>
        <p:sp>
          <p:nvSpPr>
            <p:cNvPr id="246805"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dirty="0"/>
            </a:p>
          </p:txBody>
        </p:sp>
        <p:sp>
          <p:nvSpPr>
            <p:cNvPr id="246806"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en-US" dirty="0"/>
            </a:p>
          </p:txBody>
        </p:sp>
        <p:sp>
          <p:nvSpPr>
            <p:cNvPr id="246807"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endParaRPr lang="en-US" dirty="0"/>
            </a:p>
          </p:txBody>
        </p:sp>
        <p:sp>
          <p:nvSpPr>
            <p:cNvPr id="246808"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endParaRPr lang="en-US" dirty="0"/>
            </a:p>
          </p:txBody>
        </p:sp>
        <p:sp>
          <p:nvSpPr>
            <p:cNvPr id="246809"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en-US" dirty="0"/>
            </a:p>
          </p:txBody>
        </p:sp>
        <p:sp>
          <p:nvSpPr>
            <p:cNvPr id="246810"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endParaRPr lang="en-US" dirty="0"/>
            </a:p>
          </p:txBody>
        </p:sp>
        <p:sp>
          <p:nvSpPr>
            <p:cNvPr id="246811"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endParaRPr lang="en-US" dirty="0"/>
            </a:p>
          </p:txBody>
        </p:sp>
        <p:sp>
          <p:nvSpPr>
            <p:cNvPr id="246812"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endParaRPr lang="en-US" dirty="0"/>
            </a:p>
          </p:txBody>
        </p:sp>
        <p:sp>
          <p:nvSpPr>
            <p:cNvPr id="246813"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endParaRPr lang="en-US" dirty="0"/>
            </a:p>
          </p:txBody>
        </p:sp>
        <p:sp>
          <p:nvSpPr>
            <p:cNvPr id="246814"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endParaRPr lang="en-US" dirty="0"/>
            </a:p>
          </p:txBody>
        </p:sp>
        <p:grpSp>
          <p:nvGrpSpPr>
            <p:cNvPr id="246815" name="Group 31"/>
            <p:cNvGrpSpPr>
              <a:grpSpLocks/>
            </p:cNvGrpSpPr>
            <p:nvPr/>
          </p:nvGrpSpPr>
          <p:grpSpPr bwMode="auto">
            <a:xfrm>
              <a:off x="1" y="392"/>
              <a:ext cx="5758" cy="1571"/>
              <a:chOff x="1" y="392"/>
              <a:chExt cx="5758" cy="1571"/>
            </a:xfrm>
          </p:grpSpPr>
          <p:sp>
            <p:nvSpPr>
              <p:cNvPr id="246816"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endParaRPr lang="en-US" dirty="0"/>
              </a:p>
            </p:txBody>
          </p:sp>
          <p:sp>
            <p:nvSpPr>
              <p:cNvPr id="246817"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endParaRPr lang="en-US" dirty="0"/>
              </a:p>
            </p:txBody>
          </p:sp>
          <p:sp>
            <p:nvSpPr>
              <p:cNvPr id="246818"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endParaRPr lang="en-US" dirty="0"/>
              </a:p>
            </p:txBody>
          </p:sp>
          <p:sp>
            <p:nvSpPr>
              <p:cNvPr id="246819"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endParaRPr lang="en-US" dirty="0"/>
              </a:p>
            </p:txBody>
          </p:sp>
          <p:sp>
            <p:nvSpPr>
              <p:cNvPr id="246820"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endParaRPr lang="en-US" dirty="0"/>
              </a:p>
            </p:txBody>
          </p:sp>
        </p:grpSp>
        <p:sp>
          <p:nvSpPr>
            <p:cNvPr id="2468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endParaRPr lang="en-US" dirty="0"/>
            </a:p>
          </p:txBody>
        </p:sp>
        <p:sp>
          <p:nvSpPr>
            <p:cNvPr id="2468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endParaRPr lang="en-US" dirty="0"/>
            </a:p>
          </p:txBody>
        </p:sp>
      </p:grpSp>
      <p:sp>
        <p:nvSpPr>
          <p:cNvPr id="246823"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dirty="0" smtClean="0"/>
              <a:t>Click to edit Master title style</a:t>
            </a:r>
          </a:p>
        </p:txBody>
      </p:sp>
      <p:sp>
        <p:nvSpPr>
          <p:cNvPr id="246824"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r>
              <a:rPr lang="en-US" smtClean="0"/>
              <a:t>February 23, </a:t>
            </a:r>
            <a:r>
              <a:rPr lang="en-US" dirty="0" smtClean="0"/>
              <a:t>2012</a:t>
            </a:r>
            <a:endParaRPr lang="en-US" dirty="0"/>
          </a:p>
        </p:txBody>
      </p:sp>
      <p:sp>
        <p:nvSpPr>
          <p:cNvPr id="246825"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r>
              <a:rPr lang="en-US" dirty="0" smtClean="0"/>
              <a:t>© 2012, TechWRITE, Inc.</a:t>
            </a:r>
            <a:endParaRPr lang="en-US" dirty="0"/>
          </a:p>
        </p:txBody>
      </p:sp>
      <p:sp>
        <p:nvSpPr>
          <p:cNvPr id="246826"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C6F3B679-B2D8-4B34-82FA-E51096641B10}" type="slidenum">
              <a:rPr lang="en-US"/>
              <a:pPr/>
              <a:t>‹#›</a:t>
            </a:fld>
            <a:endParaRPr lang="en-US" dirty="0"/>
          </a:p>
        </p:txBody>
      </p:sp>
      <p:sp>
        <p:nvSpPr>
          <p:cNvPr id="24682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2"/>
            <a:r>
              <a:rPr lang="en-US" dirty="0" smtClean="0"/>
              <a:t>Third level</a:t>
            </a:r>
          </a:p>
          <a:p>
            <a:pPr lvl="3"/>
            <a:r>
              <a:rPr lang="en-US" dirty="0" smtClean="0"/>
              <a:t>Fourth level</a:t>
            </a:r>
          </a:p>
          <a:p>
            <a:pPr lvl="4"/>
            <a:r>
              <a:rPr lang="en-US" dirty="0" smtClean="0"/>
              <a:t>Fifth level</a:t>
            </a:r>
          </a:p>
        </p:txBody>
      </p:sp>
      <p:pic>
        <p:nvPicPr>
          <p:cNvPr id="44" name="Picture 10" descr="header_lg"/>
          <p:cNvPicPr>
            <a:picLocks noChangeAspect="1" noChangeArrowheads="1"/>
          </p:cNvPicPr>
          <p:nvPr userDrawn="1"/>
        </p:nvPicPr>
        <p:blipFill>
          <a:blip r:embed="rId13" cstate="print"/>
          <a:srcRect/>
          <a:stretch>
            <a:fillRect/>
          </a:stretch>
        </p:blipFill>
        <p:spPr>
          <a:xfrm>
            <a:off x="0" y="0"/>
            <a:ext cx="3886200" cy="304800"/>
          </a:xfrm>
          <a:prstGeom prst="rect">
            <a:avLst/>
          </a:prstGeom>
          <a:noFill/>
          <a:ln/>
        </p:spPr>
      </p:pic>
    </p:spTree>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echw.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echw.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www.opera.com/developer/tools/mini/" TargetMode="External"/><Relationship Id="rId13" Type="http://schemas.openxmlformats.org/officeDocument/2006/relationships/hyperlink" Target="http://tmobile.modeaondemand.com/htc/g1/" TargetMode="External"/><Relationship Id="rId3" Type="http://schemas.openxmlformats.org/officeDocument/2006/relationships/hyperlink" Target="http://www.mobileawesomeness.com/" TargetMode="External"/><Relationship Id="rId7" Type="http://schemas.openxmlformats.org/officeDocument/2006/relationships/hyperlink" Target="http://www.testiphone.com/" TargetMode="External"/><Relationship Id="rId12" Type="http://schemas.openxmlformats.org/officeDocument/2006/relationships/hyperlink" Target="http://www.adobe.com/products/devicecentral.html" TargetMode="External"/><Relationship Id="rId2" Type="http://schemas.openxmlformats.org/officeDocument/2006/relationships/notesSlide" Target="../notesSlides/notesSlide42.xml"/><Relationship Id="rId16" Type="http://schemas.openxmlformats.org/officeDocument/2006/relationships/hyperlink" Target="http://whatsonmypc.wordpress.com/2010/03/21/tryphone/" TargetMode="External"/><Relationship Id="rId1" Type="http://schemas.openxmlformats.org/officeDocument/2006/relationships/slideLayout" Target="../slideLayouts/slideLayout2.xml"/><Relationship Id="rId6" Type="http://schemas.openxmlformats.org/officeDocument/2006/relationships/hyperlink" Target="http://mtld.mobi/emulator.php" TargetMode="External"/><Relationship Id="rId11" Type="http://schemas.openxmlformats.org/officeDocument/2006/relationships/hyperlink" Target="http://ipadpeek.com/" TargetMode="External"/><Relationship Id="rId5" Type="http://schemas.openxmlformats.org/officeDocument/2006/relationships/hyperlink" Target="http://www.madcapsoftware.com/blog/2012/02/09/webhelp-mobile-as-a-mobile-performance-support-application/" TargetMode="External"/><Relationship Id="rId15" Type="http://schemas.openxmlformats.org/officeDocument/2006/relationships/hyperlink" Target="http://www.mobilemoxie.com/handset-emulators/phone-emulator/" TargetMode="External"/><Relationship Id="rId10" Type="http://schemas.openxmlformats.org/officeDocument/2006/relationships/hyperlink" Target="http://www.mobilephoneemulator.com/" TargetMode="External"/><Relationship Id="rId4" Type="http://schemas.openxmlformats.org/officeDocument/2006/relationships/hyperlink" Target="http://iphone.appstorm.net/roundups/design/30-gorgeous-iphone-optimized-websites/" TargetMode="External"/><Relationship Id="rId9" Type="http://schemas.openxmlformats.org/officeDocument/2006/relationships/hyperlink" Target="http://mobiforge.com/emulators/page/mobile-emulators" TargetMode="External"/><Relationship Id="rId14" Type="http://schemas.openxmlformats.org/officeDocument/2006/relationships/hyperlink" Target="http://iphonetester.com/"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www.viziapps.com/LearnMore.aspx" TargetMode="External"/><Relationship Id="rId3" Type="http://schemas.openxmlformats.org/officeDocument/2006/relationships/hyperlink" Target="http://blog.techw.com/" TargetMode="External"/><Relationship Id="rId7" Type="http://schemas.openxmlformats.org/officeDocument/2006/relationships/hyperlink" Target="http://www.madcapsoftware.co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desktop.onlive.com/overview" TargetMode="External"/><Relationship Id="rId5" Type="http://schemas.openxmlformats.org/officeDocument/2006/relationships/hyperlink" Target="http://www.facebook.com/adobecaptivate?sk=app_303058359733981" TargetMode="External"/><Relationship Id="rId4" Type="http://schemas.openxmlformats.org/officeDocument/2006/relationships/hyperlink" Target="http://blogs.msdn.com/b/thebeebs/archive/2011/12/04/five-things-you-can-t-"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techw.com/"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mailto:twnad@techw.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42769" y="516938"/>
            <a:ext cx="7772400" cy="1050925"/>
          </a:xfrm>
        </p:spPr>
        <p:txBody>
          <a:bodyPr/>
          <a:lstStyle/>
          <a:p>
            <a:r>
              <a:rPr lang="en-US" sz="4000" dirty="0" smtClean="0"/>
              <a:t>Making Your Content Mobile</a:t>
            </a:r>
            <a:endParaRPr lang="en-US" sz="4000" dirty="0"/>
          </a:p>
        </p:txBody>
      </p:sp>
      <p:sp>
        <p:nvSpPr>
          <p:cNvPr id="3" name="Subtitle 2"/>
          <p:cNvSpPr>
            <a:spLocks noGrp="1"/>
          </p:cNvSpPr>
          <p:nvPr>
            <p:ph type="subTitle" sz="quarter" idx="1"/>
          </p:nvPr>
        </p:nvSpPr>
        <p:spPr>
          <a:xfrm>
            <a:off x="1446179" y="2149813"/>
            <a:ext cx="4343400" cy="1600200"/>
          </a:xfrm>
        </p:spPr>
        <p:txBody>
          <a:bodyPr/>
          <a:lstStyle/>
          <a:p>
            <a:pPr algn="l"/>
            <a:r>
              <a:rPr lang="en-US" sz="2400" dirty="0" smtClean="0"/>
              <a:t>Presented by:</a:t>
            </a:r>
          </a:p>
          <a:p>
            <a:pPr algn="l"/>
            <a:r>
              <a:rPr lang="en-US" sz="2400" dirty="0" smtClean="0"/>
              <a:t>Nad Rosenberg</a:t>
            </a:r>
          </a:p>
          <a:p>
            <a:pPr algn="l"/>
            <a:r>
              <a:rPr lang="en-US" sz="2400" dirty="0" smtClean="0"/>
              <a:t>TechWRITE, Inc.</a:t>
            </a:r>
          </a:p>
          <a:p>
            <a:pPr algn="l"/>
            <a:r>
              <a:rPr lang="en-US" sz="2400" dirty="0" smtClean="0"/>
              <a:t>www.techw.com</a:t>
            </a:r>
            <a:r>
              <a:rPr lang="en-US" sz="2800" dirty="0" smtClean="0">
                <a:solidFill>
                  <a:srgbClr val="FFFF00"/>
                </a:solidFill>
              </a:rPr>
              <a:t/>
            </a:r>
            <a:br>
              <a:rPr lang="en-US" sz="2800" dirty="0" smtClean="0">
                <a:solidFill>
                  <a:srgbClr val="FFFF00"/>
                </a:solidFill>
              </a:rPr>
            </a:br>
            <a:endParaRPr lang="en-US" sz="2800" dirty="0">
              <a:solidFill>
                <a:srgbClr val="FFFF00"/>
              </a:solidFill>
            </a:endParaRPr>
          </a:p>
        </p:txBody>
      </p:sp>
      <p:sp>
        <p:nvSpPr>
          <p:cNvPr id="4" name="Date Placeholder 3"/>
          <p:cNvSpPr>
            <a:spLocks noGrp="1"/>
          </p:cNvSpPr>
          <p:nvPr>
            <p:ph type="dt" sz="quarter" idx="2"/>
          </p:nvPr>
        </p:nvSpPr>
        <p:spPr/>
        <p:txBody>
          <a:bodyPr/>
          <a:lstStyle/>
          <a:p>
            <a:r>
              <a:rPr lang="en-US" dirty="0" smtClean="0"/>
              <a:t>February 23, 2012</a:t>
            </a:r>
            <a:endParaRPr lang="en-US" dirty="0"/>
          </a:p>
        </p:txBody>
      </p:sp>
      <p:sp>
        <p:nvSpPr>
          <p:cNvPr id="5" name="Footer Placeholder 4"/>
          <p:cNvSpPr>
            <a:spLocks noGrp="1"/>
          </p:cNvSpPr>
          <p:nvPr>
            <p:ph type="ftr" sz="quarter" idx="3"/>
          </p:nvPr>
        </p:nvSpPr>
        <p:spPr/>
        <p:txBody>
          <a:bodyPr/>
          <a:lstStyle/>
          <a:p>
            <a:r>
              <a:rPr lang="en-US" dirty="0" smtClean="0"/>
              <a:t>© 2012, TechWRITE, Inc.</a:t>
            </a:r>
            <a:endParaRPr lang="en-US" dirty="0"/>
          </a:p>
        </p:txBody>
      </p:sp>
      <p:sp>
        <p:nvSpPr>
          <p:cNvPr id="6" name="Slide Number Placeholder 5"/>
          <p:cNvSpPr>
            <a:spLocks noGrp="1"/>
          </p:cNvSpPr>
          <p:nvPr>
            <p:ph type="sldNum" sz="quarter" idx="4"/>
          </p:nvPr>
        </p:nvSpPr>
        <p:spPr/>
        <p:txBody>
          <a:bodyPr/>
          <a:lstStyle/>
          <a:p>
            <a:fld id="{1B43A86E-B40D-413D-99D7-820EC1B3B8DE}" type="slidenum">
              <a:rPr lang="en-US" smtClean="0"/>
              <a:pPr/>
              <a:t>1</a:t>
            </a:fld>
            <a:endParaRPr lang="en-US" dirty="0"/>
          </a:p>
        </p:txBody>
      </p:sp>
      <p:sp>
        <p:nvSpPr>
          <p:cNvPr id="12" name="TextBox 11"/>
          <p:cNvSpPr txBox="1"/>
          <p:nvPr/>
        </p:nvSpPr>
        <p:spPr>
          <a:xfrm>
            <a:off x="838200" y="5181600"/>
            <a:ext cx="2667000" cy="646331"/>
          </a:xfrm>
          <a:prstGeom prst="rect">
            <a:avLst/>
          </a:prstGeom>
          <a:noFill/>
        </p:spPr>
        <p:txBody>
          <a:bodyPr wrap="square" rtlCol="0">
            <a:spAutoFit/>
          </a:bodyPr>
          <a:lstStyle/>
          <a:p>
            <a:pPr algn="ctr"/>
            <a:r>
              <a:rPr lang="en-US" sz="1200" dirty="0" smtClean="0">
                <a:hlinkClick r:id="rId3"/>
              </a:rPr>
              <a:t>http://www.techw.com</a:t>
            </a:r>
            <a:endParaRPr lang="en-US" sz="1200" dirty="0" smtClean="0"/>
          </a:p>
          <a:p>
            <a:pPr algn="ctr"/>
            <a:r>
              <a:rPr lang="en-US" sz="1200" dirty="0" smtClean="0"/>
              <a:t>856-848-6593</a:t>
            </a:r>
          </a:p>
          <a:p>
            <a:pPr algn="ctr"/>
            <a:r>
              <a:rPr lang="en-US" sz="1200" dirty="0" smtClean="0"/>
              <a:t>twnad@techw.com</a:t>
            </a:r>
            <a:endParaRPr lang="en-US" sz="1200" dirty="0"/>
          </a:p>
        </p:txBody>
      </p:sp>
      <p:pic>
        <p:nvPicPr>
          <p:cNvPr id="14" name="Picture 13" descr="techwrite website mobile resized.jpg"/>
          <p:cNvPicPr>
            <a:picLocks noChangeAspect="1"/>
          </p:cNvPicPr>
          <p:nvPr/>
        </p:nvPicPr>
        <p:blipFill>
          <a:blip r:embed="rId4" cstate="print"/>
          <a:stretch>
            <a:fillRect/>
          </a:stretch>
        </p:blipFill>
        <p:spPr>
          <a:xfrm>
            <a:off x="5264285" y="2157513"/>
            <a:ext cx="2354684" cy="300990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Apps  </a:t>
            </a:r>
            <a:endParaRPr lang="en-US" dirty="0"/>
          </a:p>
        </p:txBody>
      </p:sp>
      <p:sp>
        <p:nvSpPr>
          <p:cNvPr id="3" name="Content Placeholder 2"/>
          <p:cNvSpPr>
            <a:spLocks noGrp="1"/>
          </p:cNvSpPr>
          <p:nvPr>
            <p:ph idx="1"/>
          </p:nvPr>
        </p:nvSpPr>
        <p:spPr>
          <a:xfrm>
            <a:off x="228600" y="1163637"/>
            <a:ext cx="8915400" cy="4530725"/>
          </a:xfrm>
        </p:spPr>
        <p:txBody>
          <a:bodyPr/>
          <a:lstStyle/>
          <a:p>
            <a:pPr marL="688975" lvl="2" indent="-344488">
              <a:spcBef>
                <a:spcPts val="1000"/>
              </a:spcBef>
              <a:spcAft>
                <a:spcPts val="500"/>
              </a:spcAft>
            </a:pPr>
            <a:r>
              <a:rPr lang="en-US" dirty="0" smtClean="0"/>
              <a:t>Mobile web sites</a:t>
            </a:r>
          </a:p>
          <a:p>
            <a:pPr marL="1146175" lvl="3" indent="-344488">
              <a:spcBef>
                <a:spcPts val="1000"/>
              </a:spcBef>
              <a:spcAft>
                <a:spcPts val="500"/>
              </a:spcAft>
            </a:pPr>
            <a:r>
              <a:rPr lang="en-US" dirty="0" smtClean="0"/>
              <a:t>Run inside the smartphone’s browser </a:t>
            </a:r>
            <a:br>
              <a:rPr lang="en-US" dirty="0" smtClean="0"/>
            </a:br>
            <a:r>
              <a:rPr lang="en-US" dirty="0" smtClean="0"/>
              <a:t>(even though you often cannot see the </a:t>
            </a:r>
            <a:br>
              <a:rPr lang="en-US" dirty="0" smtClean="0"/>
            </a:br>
            <a:r>
              <a:rPr lang="en-US" dirty="0" smtClean="0"/>
              <a:t>browser buttons)</a:t>
            </a:r>
          </a:p>
          <a:p>
            <a:pPr marL="1146175" lvl="3" indent="-344488">
              <a:spcBef>
                <a:spcPts val="1000"/>
              </a:spcBef>
              <a:spcAft>
                <a:spcPts val="500"/>
              </a:spcAft>
            </a:pPr>
            <a:r>
              <a:rPr lang="en-US" dirty="0" smtClean="0"/>
              <a:t>Written in HTML or javascript</a:t>
            </a:r>
          </a:p>
          <a:p>
            <a:pPr marL="1146175" lvl="3" indent="-344488">
              <a:spcBef>
                <a:spcPts val="1000"/>
              </a:spcBef>
              <a:spcAft>
                <a:spcPts val="500"/>
              </a:spcAft>
            </a:pPr>
            <a:r>
              <a:rPr lang="en-US" dirty="0" smtClean="0"/>
              <a:t>Requires connectivity to work</a:t>
            </a:r>
          </a:p>
          <a:p>
            <a:pPr marL="1146175" lvl="3" indent="-344488">
              <a:spcBef>
                <a:spcPts val="1000"/>
              </a:spcBef>
              <a:spcAft>
                <a:spcPts val="500"/>
              </a:spcAft>
            </a:pPr>
            <a:r>
              <a:rPr lang="en-US" dirty="0" smtClean="0"/>
              <a:t>Generally cannot use smartphone’s </a:t>
            </a:r>
            <a:br>
              <a:rPr lang="en-US" dirty="0" smtClean="0"/>
            </a:br>
            <a:r>
              <a:rPr lang="en-US" dirty="0" smtClean="0"/>
              <a:t>resources (contacts, calendars, photos) </a:t>
            </a:r>
            <a:br>
              <a:rPr lang="en-US" dirty="0" smtClean="0"/>
            </a:br>
            <a:r>
              <a:rPr lang="en-US" dirty="0" smtClean="0"/>
              <a:t>or features (accelerometer, camera, </a:t>
            </a:r>
            <a:br>
              <a:rPr lang="en-US" dirty="0" smtClean="0"/>
            </a:br>
            <a:r>
              <a:rPr lang="en-US" dirty="0" smtClean="0"/>
              <a:t>compass)</a:t>
            </a:r>
          </a:p>
          <a:p>
            <a:pPr marL="1146175" lvl="3" indent="-344488">
              <a:spcBef>
                <a:spcPts val="1000"/>
              </a:spcBef>
              <a:spcAft>
                <a:spcPts val="500"/>
              </a:spcAft>
              <a:buNone/>
            </a:pPr>
            <a:r>
              <a:rPr lang="en-US" sz="1800" dirty="0" smtClean="0"/>
              <a:t/>
            </a:r>
            <a:br>
              <a:rPr lang="en-US" sz="1800" dirty="0" smtClean="0"/>
            </a:br>
            <a:endParaRPr lang="en-US" sz="1800" dirty="0" smtClean="0"/>
          </a:p>
        </p:txBody>
      </p:sp>
      <p:sp>
        <p:nvSpPr>
          <p:cNvPr id="5" name="Footer Placeholder 4"/>
          <p:cNvSpPr>
            <a:spLocks noGrp="1"/>
          </p:cNvSpPr>
          <p:nvPr>
            <p:ph type="ftr" sz="quarter" idx="11"/>
          </p:nvPr>
        </p:nvSpPr>
        <p:spPr/>
        <p:txBody>
          <a:bodyPr/>
          <a:lstStyle/>
          <a:p>
            <a:r>
              <a:rPr lang="en-US" dirty="0" smtClean="0"/>
              <a:t>© 2012, TechWRITE, Inc.</a:t>
            </a:r>
            <a:endParaRPr lang="en-US" dirty="0"/>
          </a:p>
        </p:txBody>
      </p:sp>
      <p:sp>
        <p:nvSpPr>
          <p:cNvPr id="6" name="Slide Number Placeholder 5"/>
          <p:cNvSpPr>
            <a:spLocks noGrp="1"/>
          </p:cNvSpPr>
          <p:nvPr>
            <p:ph type="sldNum" sz="quarter" idx="12"/>
          </p:nvPr>
        </p:nvSpPr>
        <p:spPr/>
        <p:txBody>
          <a:bodyPr/>
          <a:lstStyle/>
          <a:p>
            <a:fld id="{8A1884DE-982B-4D4F-B879-52E9605395E1}" type="slidenum">
              <a:rPr lang="en-US" smtClean="0"/>
              <a:pPr/>
              <a:t>10</a:t>
            </a:fld>
            <a:endParaRPr lang="en-US" dirty="0"/>
          </a:p>
        </p:txBody>
      </p:sp>
      <p:pic>
        <p:nvPicPr>
          <p:cNvPr id="7" name="Picture 6" descr="main menu.png"/>
          <p:cNvPicPr>
            <a:picLocks noChangeAspect="1"/>
          </p:cNvPicPr>
          <p:nvPr/>
        </p:nvPicPr>
        <p:blipFill>
          <a:blip r:embed="rId3" cstate="print"/>
          <a:stretch>
            <a:fillRect/>
          </a:stretch>
        </p:blipFill>
        <p:spPr>
          <a:xfrm>
            <a:off x="6934200" y="1447800"/>
            <a:ext cx="2028825" cy="3048000"/>
          </a:xfrm>
          <a:prstGeom prst="rect">
            <a:avLst/>
          </a:prstGeom>
        </p:spPr>
      </p:pic>
      <p:sp>
        <p:nvSpPr>
          <p:cNvPr id="8" name="Date Placeholder 3"/>
          <p:cNvSpPr>
            <a:spLocks noGrp="1"/>
          </p:cNvSpPr>
          <p:nvPr>
            <p:ph type="dt" sz="half" idx="10"/>
          </p:nvPr>
        </p:nvSpPr>
        <p:spPr>
          <a:xfrm>
            <a:off x="457200" y="6243638"/>
            <a:ext cx="2133600" cy="457200"/>
          </a:xfrm>
        </p:spPr>
        <p:txBody>
          <a:bodyPr/>
          <a:lstStyle/>
          <a:p>
            <a:r>
              <a:rPr lang="en-US" dirty="0" smtClean="0"/>
              <a:t>February 23, 2012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Apps  </a:t>
            </a:r>
            <a:endParaRPr lang="en-US" dirty="0"/>
          </a:p>
        </p:txBody>
      </p:sp>
      <p:sp>
        <p:nvSpPr>
          <p:cNvPr id="3" name="Content Placeholder 2"/>
          <p:cNvSpPr>
            <a:spLocks noGrp="1"/>
          </p:cNvSpPr>
          <p:nvPr>
            <p:ph idx="1"/>
          </p:nvPr>
        </p:nvSpPr>
        <p:spPr>
          <a:xfrm>
            <a:off x="228600" y="1163637"/>
            <a:ext cx="8915400" cy="4530725"/>
          </a:xfrm>
        </p:spPr>
        <p:txBody>
          <a:bodyPr/>
          <a:lstStyle/>
          <a:p>
            <a:pPr marL="688975" lvl="2" indent="-344488">
              <a:spcBef>
                <a:spcPts val="1000"/>
              </a:spcBef>
              <a:spcAft>
                <a:spcPts val="500"/>
              </a:spcAft>
            </a:pPr>
            <a:r>
              <a:rPr lang="en-US" dirty="0" smtClean="0"/>
              <a:t>Mobile web sites</a:t>
            </a:r>
          </a:p>
          <a:p>
            <a:pPr marL="1146175" lvl="3" indent="-344488">
              <a:spcBef>
                <a:spcPts val="1000"/>
              </a:spcBef>
              <a:spcAft>
                <a:spcPts val="500"/>
              </a:spcAft>
            </a:pPr>
            <a:r>
              <a:rPr lang="en-US" dirty="0" smtClean="0"/>
              <a:t>Can run on other phones</a:t>
            </a:r>
          </a:p>
          <a:p>
            <a:pPr marL="1146175" lvl="3" indent="-344488">
              <a:spcBef>
                <a:spcPts val="1000"/>
              </a:spcBef>
              <a:spcAft>
                <a:spcPts val="500"/>
              </a:spcAft>
            </a:pPr>
            <a:r>
              <a:rPr lang="en-US" dirty="0" smtClean="0"/>
              <a:t>Slower</a:t>
            </a:r>
            <a:br>
              <a:rPr lang="en-US" dirty="0" smtClean="0"/>
            </a:br>
            <a:endParaRPr lang="en-US" dirty="0" smtClean="0"/>
          </a:p>
          <a:p>
            <a:pPr marL="688975" lvl="2" indent="-344488">
              <a:spcBef>
                <a:spcPts val="1000"/>
              </a:spcBef>
              <a:spcAft>
                <a:spcPts val="500"/>
              </a:spcAft>
            </a:pPr>
            <a:r>
              <a:rPr lang="en-US" dirty="0" smtClean="0"/>
              <a:t>Hybrid – Combination of app + </a:t>
            </a:r>
            <a:br>
              <a:rPr lang="en-US" dirty="0" smtClean="0"/>
            </a:br>
            <a:r>
              <a:rPr lang="en-US" dirty="0" smtClean="0"/>
              <a:t>web content</a:t>
            </a:r>
          </a:p>
          <a:p>
            <a:pPr marL="1146175" lvl="3" indent="-344488">
              <a:spcBef>
                <a:spcPts val="1000"/>
              </a:spcBef>
              <a:spcAft>
                <a:spcPts val="500"/>
              </a:spcAft>
              <a:buNone/>
            </a:pPr>
            <a:r>
              <a:rPr lang="en-US" sz="1800" dirty="0" smtClean="0"/>
              <a:t/>
            </a:r>
            <a:br>
              <a:rPr lang="en-US" sz="1800" dirty="0" smtClean="0"/>
            </a:br>
            <a:endParaRPr lang="en-US" sz="1800" dirty="0" smtClean="0"/>
          </a:p>
        </p:txBody>
      </p:sp>
      <p:sp>
        <p:nvSpPr>
          <p:cNvPr id="5" name="Footer Placeholder 4"/>
          <p:cNvSpPr>
            <a:spLocks noGrp="1"/>
          </p:cNvSpPr>
          <p:nvPr>
            <p:ph type="ftr" sz="quarter" idx="11"/>
          </p:nvPr>
        </p:nvSpPr>
        <p:spPr/>
        <p:txBody>
          <a:bodyPr/>
          <a:lstStyle/>
          <a:p>
            <a:r>
              <a:rPr lang="en-US" dirty="0" smtClean="0"/>
              <a:t>© 2012, TechWRITE, Inc.</a:t>
            </a:r>
            <a:endParaRPr lang="en-US" dirty="0"/>
          </a:p>
        </p:txBody>
      </p:sp>
      <p:sp>
        <p:nvSpPr>
          <p:cNvPr id="6" name="Slide Number Placeholder 5"/>
          <p:cNvSpPr>
            <a:spLocks noGrp="1"/>
          </p:cNvSpPr>
          <p:nvPr>
            <p:ph type="sldNum" sz="quarter" idx="12"/>
          </p:nvPr>
        </p:nvSpPr>
        <p:spPr/>
        <p:txBody>
          <a:bodyPr/>
          <a:lstStyle/>
          <a:p>
            <a:fld id="{8A1884DE-982B-4D4F-B879-52E9605395E1}" type="slidenum">
              <a:rPr lang="en-US" smtClean="0"/>
              <a:pPr/>
              <a:t>11</a:t>
            </a:fld>
            <a:endParaRPr lang="en-US" dirty="0"/>
          </a:p>
        </p:txBody>
      </p:sp>
      <p:pic>
        <p:nvPicPr>
          <p:cNvPr id="8" name="Picture 7" descr="main menu.png"/>
          <p:cNvPicPr>
            <a:picLocks noChangeAspect="1"/>
          </p:cNvPicPr>
          <p:nvPr/>
        </p:nvPicPr>
        <p:blipFill>
          <a:blip r:embed="rId3" cstate="print"/>
          <a:stretch>
            <a:fillRect/>
          </a:stretch>
        </p:blipFill>
        <p:spPr>
          <a:xfrm>
            <a:off x="6934200" y="1447800"/>
            <a:ext cx="2028825" cy="3048000"/>
          </a:xfrm>
          <a:prstGeom prst="rect">
            <a:avLst/>
          </a:prstGeom>
        </p:spPr>
      </p:pic>
      <p:sp>
        <p:nvSpPr>
          <p:cNvPr id="7" name="Date Placeholder 3"/>
          <p:cNvSpPr>
            <a:spLocks noGrp="1"/>
          </p:cNvSpPr>
          <p:nvPr>
            <p:ph type="dt" sz="half" idx="10"/>
          </p:nvPr>
        </p:nvSpPr>
        <p:spPr>
          <a:xfrm>
            <a:off x="457200" y="6243638"/>
            <a:ext cx="2133600" cy="457200"/>
          </a:xfrm>
        </p:spPr>
        <p:txBody>
          <a:bodyPr/>
          <a:lstStyle/>
          <a:p>
            <a:r>
              <a:rPr lang="en-US" dirty="0" smtClean="0"/>
              <a:t>February 23, 2012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Issues</a:t>
            </a:r>
            <a:endParaRPr lang="en-US" dirty="0"/>
          </a:p>
        </p:txBody>
      </p:sp>
      <p:sp>
        <p:nvSpPr>
          <p:cNvPr id="3" name="Content Placeholder 2"/>
          <p:cNvSpPr>
            <a:spLocks noGrp="1"/>
          </p:cNvSpPr>
          <p:nvPr>
            <p:ph idx="1"/>
          </p:nvPr>
        </p:nvSpPr>
        <p:spPr>
          <a:xfrm>
            <a:off x="1981200" y="1371600"/>
            <a:ext cx="5562600" cy="4530725"/>
          </a:xfrm>
        </p:spPr>
        <p:txBody>
          <a:bodyPr/>
          <a:lstStyle/>
          <a:p>
            <a:pPr marL="0" indent="0" algn="ctr">
              <a:lnSpc>
                <a:spcPts val="2600"/>
              </a:lnSpc>
              <a:buFontTx/>
              <a:buNone/>
            </a:pPr>
            <a:r>
              <a:rPr lang="en-US" sz="3600" dirty="0" smtClean="0"/>
              <a:t>Size matters!</a:t>
            </a:r>
          </a:p>
          <a:p>
            <a:pPr marL="0" indent="0">
              <a:lnSpc>
                <a:spcPts val="2600"/>
              </a:lnSpc>
              <a:buFontTx/>
              <a:buNone/>
            </a:pPr>
            <a:endParaRPr lang="en-US" sz="3600" dirty="0" smtClean="0"/>
          </a:p>
          <a:p>
            <a:pPr marL="0" indent="0">
              <a:lnSpc>
                <a:spcPts val="2600"/>
              </a:lnSpc>
              <a:buFontTx/>
              <a:buNone/>
            </a:pPr>
            <a:endParaRPr lang="en-US" sz="3600" dirty="0" smtClean="0"/>
          </a:p>
          <a:p>
            <a:endParaRPr lang="en-US" dirty="0"/>
          </a:p>
        </p:txBody>
      </p:sp>
      <p:sp>
        <p:nvSpPr>
          <p:cNvPr id="4" name="Date Placeholder 3"/>
          <p:cNvSpPr>
            <a:spLocks noGrp="1"/>
          </p:cNvSpPr>
          <p:nvPr>
            <p:ph type="dt" sz="half" idx="10"/>
          </p:nvPr>
        </p:nvSpPr>
        <p:spPr/>
        <p:txBody>
          <a:bodyPr/>
          <a:lstStyle/>
          <a:p>
            <a:r>
              <a:rPr lang="en-US" dirty="0" smtClean="0"/>
              <a:t>February 23, 2012</a:t>
            </a:r>
            <a:endParaRPr lang="en-US" dirty="0"/>
          </a:p>
        </p:txBody>
      </p:sp>
      <p:sp>
        <p:nvSpPr>
          <p:cNvPr id="5" name="Footer Placeholder 4"/>
          <p:cNvSpPr>
            <a:spLocks noGrp="1"/>
          </p:cNvSpPr>
          <p:nvPr>
            <p:ph type="ftr" sz="quarter" idx="11"/>
          </p:nvPr>
        </p:nvSpPr>
        <p:spPr/>
        <p:txBody>
          <a:bodyPr/>
          <a:lstStyle/>
          <a:p>
            <a:r>
              <a:rPr lang="en-US" dirty="0" smtClean="0"/>
              <a:t>© 2012, TechWRITE, Inc.</a:t>
            </a:r>
            <a:endParaRPr lang="en-US" dirty="0"/>
          </a:p>
        </p:txBody>
      </p:sp>
      <p:sp>
        <p:nvSpPr>
          <p:cNvPr id="6" name="Slide Number Placeholder 5"/>
          <p:cNvSpPr>
            <a:spLocks noGrp="1"/>
          </p:cNvSpPr>
          <p:nvPr>
            <p:ph type="sldNum" sz="quarter" idx="12"/>
          </p:nvPr>
        </p:nvSpPr>
        <p:spPr/>
        <p:txBody>
          <a:bodyPr/>
          <a:lstStyle/>
          <a:p>
            <a:fld id="{8A1884DE-982B-4D4F-B879-52E9605395E1}" type="slidenum">
              <a:rPr lang="en-US" smtClean="0"/>
              <a:pPr/>
              <a:t>12</a:t>
            </a:fld>
            <a:endParaRPr lang="en-US" dirty="0"/>
          </a:p>
        </p:txBody>
      </p:sp>
      <p:graphicFrame>
        <p:nvGraphicFramePr>
          <p:cNvPr id="8" name="Table 7"/>
          <p:cNvGraphicFramePr>
            <a:graphicFrameLocks noGrp="1"/>
          </p:cNvGraphicFramePr>
          <p:nvPr/>
        </p:nvGraphicFramePr>
        <p:xfrm>
          <a:off x="476250" y="2057400"/>
          <a:ext cx="8191500" cy="3952240"/>
        </p:xfrm>
        <a:graphic>
          <a:graphicData uri="http://schemas.openxmlformats.org/drawingml/2006/table">
            <a:tbl>
              <a:tblPr firstRow="1" bandRow="1">
                <a:tableStyleId>{5C22544A-7EE6-4342-B048-85BDC9FD1C3A}</a:tableStyleId>
              </a:tblPr>
              <a:tblGrid>
                <a:gridCol w="2552700"/>
                <a:gridCol w="2286000"/>
                <a:gridCol w="3352800"/>
              </a:tblGrid>
              <a:tr h="370840">
                <a:tc>
                  <a:txBody>
                    <a:bodyPr/>
                    <a:lstStyle/>
                    <a:p>
                      <a:pPr algn="ctr"/>
                      <a:r>
                        <a:rPr lang="en-US" sz="1600" dirty="0" smtClean="0"/>
                        <a:t>Mobile</a:t>
                      </a:r>
                      <a:r>
                        <a:rPr lang="en-US" sz="1600" baseline="0" dirty="0" smtClean="0"/>
                        <a:t> Device</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Resolution</a:t>
                      </a:r>
                      <a:br>
                        <a:rPr lang="en-US" sz="1600" dirty="0" smtClean="0"/>
                      </a:br>
                      <a:r>
                        <a:rPr lang="en-US" sz="1600" dirty="0" smtClean="0"/>
                        <a:t>(number of distinct pixels in each dimension)</a:t>
                      </a:r>
                    </a:p>
                    <a:p>
                      <a:pPr algn="ctr"/>
                      <a:endParaRPr lang="en-US" sz="1600" dirty="0"/>
                    </a:p>
                  </a:txBody>
                  <a:tcPr/>
                </a:tc>
                <a:tc>
                  <a:txBody>
                    <a:bodyPr/>
                    <a:lstStyle/>
                    <a:p>
                      <a:pPr algn="ctr"/>
                      <a:r>
                        <a:rPr lang="en-US" sz="1600" dirty="0" smtClean="0"/>
                        <a:t>Screen Size</a:t>
                      </a:r>
                      <a:br>
                        <a:rPr lang="en-US" sz="1600" dirty="0" smtClean="0"/>
                      </a:br>
                      <a:r>
                        <a:rPr lang="en-US" sz="1600" dirty="0" smtClean="0"/>
                        <a:t>(measured</a:t>
                      </a:r>
                      <a:r>
                        <a:rPr lang="en-US" sz="1600" baseline="0" dirty="0" smtClean="0"/>
                        <a:t> diagonally)</a:t>
                      </a:r>
                      <a:endParaRPr lang="en-US" sz="1600" dirty="0"/>
                    </a:p>
                  </a:txBody>
                  <a:tcPr/>
                </a:tc>
              </a:tr>
              <a:tr h="370840">
                <a:tc>
                  <a:txBody>
                    <a:bodyPr/>
                    <a:lstStyle/>
                    <a:p>
                      <a:pPr algn="l"/>
                      <a:r>
                        <a:rPr lang="en-US" sz="1600" b="1" dirty="0" smtClean="0"/>
                        <a:t>iPhone 4</a:t>
                      </a:r>
                      <a:endParaRPr lang="en-US" sz="16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960 x 640</a:t>
                      </a:r>
                    </a:p>
                  </a:txBody>
                  <a:tcPr/>
                </a:tc>
                <a:tc>
                  <a:txBody>
                    <a:bodyPr/>
                    <a:lstStyle/>
                    <a:p>
                      <a:pPr algn="ctr"/>
                      <a:r>
                        <a:rPr lang="en-US" sz="1600" dirty="0" smtClean="0"/>
                        <a:t>3.5</a:t>
                      </a:r>
                      <a:endParaRPr lang="en-US" sz="1600" dirty="0"/>
                    </a:p>
                  </a:txBody>
                  <a:tcPr/>
                </a:tc>
              </a:tr>
              <a:tr h="370840">
                <a:tc>
                  <a:txBody>
                    <a:bodyPr/>
                    <a:lstStyle/>
                    <a:p>
                      <a:pPr algn="l"/>
                      <a:r>
                        <a:rPr lang="en-US" sz="1600" b="1" dirty="0" smtClean="0"/>
                        <a:t>Droid X</a:t>
                      </a:r>
                      <a:endParaRPr lang="en-US" sz="1600" b="1" dirty="0"/>
                    </a:p>
                  </a:txBody>
                  <a:tcPr/>
                </a:tc>
                <a:tc>
                  <a:txBody>
                    <a:bodyPr/>
                    <a:lstStyle/>
                    <a:p>
                      <a:pPr algn="ctr"/>
                      <a:r>
                        <a:rPr lang="en-US" sz="1600" dirty="0" smtClean="0"/>
                        <a:t>854 x 480</a:t>
                      </a:r>
                      <a:endParaRPr lang="en-US" sz="1600" dirty="0"/>
                    </a:p>
                  </a:txBody>
                  <a:tcPr/>
                </a:tc>
                <a:tc>
                  <a:txBody>
                    <a:bodyPr/>
                    <a:lstStyle/>
                    <a:p>
                      <a:pPr algn="ctr"/>
                      <a:r>
                        <a:rPr lang="en-US" sz="1600" dirty="0" smtClean="0"/>
                        <a:t>4.3 </a:t>
                      </a:r>
                      <a:endParaRPr lang="en-US" sz="1600" dirty="0"/>
                    </a:p>
                  </a:txBody>
                  <a:tcPr/>
                </a:tc>
              </a:tr>
              <a:tr h="370840">
                <a:tc>
                  <a:txBody>
                    <a:bodyPr/>
                    <a:lstStyle/>
                    <a:p>
                      <a:pPr algn="l"/>
                      <a:r>
                        <a:rPr lang="en-US" sz="1600" b="1" dirty="0" smtClean="0"/>
                        <a:t>iPhone 3GS</a:t>
                      </a:r>
                      <a:endParaRPr lang="en-US" sz="1600" b="1" dirty="0"/>
                    </a:p>
                  </a:txBody>
                  <a:tcPr/>
                </a:tc>
                <a:tc>
                  <a:txBody>
                    <a:bodyPr/>
                    <a:lstStyle/>
                    <a:p>
                      <a:pPr algn="ctr"/>
                      <a:r>
                        <a:rPr lang="en-US" sz="1600" dirty="0" smtClean="0"/>
                        <a:t>320 x 480</a:t>
                      </a:r>
                      <a:endParaRPr lang="en-US" sz="1600" dirty="0"/>
                    </a:p>
                  </a:txBody>
                  <a:tcPr/>
                </a:tc>
                <a:tc>
                  <a:txBody>
                    <a:bodyPr/>
                    <a:lstStyle/>
                    <a:p>
                      <a:pPr algn="ctr"/>
                      <a:r>
                        <a:rPr lang="en-US" sz="1600" dirty="0" smtClean="0"/>
                        <a:t>3.5</a:t>
                      </a:r>
                      <a:endParaRPr lang="en-US" sz="1600" dirty="0"/>
                    </a:p>
                  </a:txBody>
                  <a:tcPr/>
                </a:tc>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Blackberry 9800 (Torch)</a:t>
                      </a:r>
                    </a:p>
                  </a:txBody>
                  <a:tcPr/>
                </a:tc>
                <a:tc>
                  <a:txBody>
                    <a:bodyPr/>
                    <a:lstStyle/>
                    <a:p>
                      <a:pPr algn="ctr"/>
                      <a:r>
                        <a:rPr lang="en-US" sz="1600" dirty="0" smtClean="0"/>
                        <a:t>480 x 360</a:t>
                      </a:r>
                      <a:endParaRPr lang="en-US" sz="1600" dirty="0"/>
                    </a:p>
                  </a:txBody>
                  <a:tcPr/>
                </a:tc>
                <a:tc>
                  <a:txBody>
                    <a:bodyPr/>
                    <a:lstStyle/>
                    <a:p>
                      <a:pPr algn="ctr"/>
                      <a:r>
                        <a:rPr lang="en-US" sz="1600" dirty="0" smtClean="0"/>
                        <a:t>3.18</a:t>
                      </a:r>
                      <a:endParaRPr lang="en-U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Blackberry  9650 (Bold)</a:t>
                      </a:r>
                    </a:p>
                  </a:txBody>
                  <a:tcPr/>
                </a:tc>
                <a:tc>
                  <a:txBody>
                    <a:bodyPr/>
                    <a:lstStyle/>
                    <a:p>
                      <a:pPr algn="ctr"/>
                      <a:r>
                        <a:rPr lang="en-US" sz="1600" dirty="0" smtClean="0"/>
                        <a:t>480 x 360</a:t>
                      </a:r>
                      <a:endParaRPr lang="en-US" sz="1600" dirty="0"/>
                    </a:p>
                  </a:txBody>
                  <a:tcPr/>
                </a:tc>
                <a:tc>
                  <a:txBody>
                    <a:bodyPr/>
                    <a:lstStyle/>
                    <a:p>
                      <a:pPr algn="ctr"/>
                      <a:r>
                        <a:rPr lang="en-US" sz="1600" dirty="0" smtClean="0"/>
                        <a:t>2.4</a:t>
                      </a:r>
                      <a:endParaRPr lang="en-US" sz="1600" dirty="0"/>
                    </a:p>
                  </a:txBody>
                  <a:tcPr/>
                </a:tc>
              </a:tr>
              <a:tr h="370840">
                <a:tc>
                  <a:txBody>
                    <a:bodyPr/>
                    <a:lstStyle/>
                    <a:p>
                      <a:pPr algn="l"/>
                      <a:r>
                        <a:rPr lang="en-US" sz="1600" b="1" dirty="0" smtClean="0"/>
                        <a:t>iPad 2</a:t>
                      </a:r>
                      <a:endParaRPr lang="en-US" sz="1600" b="1" dirty="0"/>
                    </a:p>
                  </a:txBody>
                  <a:tcPr/>
                </a:tc>
                <a:tc>
                  <a:txBody>
                    <a:bodyPr/>
                    <a:lstStyle/>
                    <a:p>
                      <a:pPr algn="ctr"/>
                      <a:r>
                        <a:rPr lang="en-US" sz="1600" dirty="0" smtClean="0"/>
                        <a:t>1024 x 768</a:t>
                      </a:r>
                      <a:endParaRPr lang="en-US" sz="1600" dirty="0"/>
                    </a:p>
                  </a:txBody>
                  <a:tcPr/>
                </a:tc>
                <a:tc>
                  <a:txBody>
                    <a:bodyPr/>
                    <a:lstStyle/>
                    <a:p>
                      <a:pPr algn="ctr"/>
                      <a:r>
                        <a:rPr lang="en-US" sz="1600" dirty="0" smtClean="0"/>
                        <a:t>9.7</a:t>
                      </a:r>
                      <a:endParaRPr lang="en-US" sz="160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Issues</a:t>
            </a:r>
            <a:endParaRPr lang="en-US" dirty="0"/>
          </a:p>
        </p:txBody>
      </p:sp>
      <p:sp>
        <p:nvSpPr>
          <p:cNvPr id="3" name="Content Placeholder 2"/>
          <p:cNvSpPr>
            <a:spLocks noGrp="1"/>
          </p:cNvSpPr>
          <p:nvPr>
            <p:ph idx="1"/>
          </p:nvPr>
        </p:nvSpPr>
        <p:spPr>
          <a:xfrm>
            <a:off x="0" y="1676400"/>
            <a:ext cx="9144000" cy="4530725"/>
          </a:xfrm>
        </p:spPr>
        <p:txBody>
          <a:bodyPr/>
          <a:lstStyle/>
          <a:p>
            <a:pPr marL="400050" lvl="1">
              <a:lnSpc>
                <a:spcPts val="2600"/>
              </a:lnSpc>
              <a:spcBef>
                <a:spcPts val="2000"/>
              </a:spcBef>
              <a:buClr>
                <a:schemeClr val="accent1"/>
              </a:buClr>
              <a:buFont typeface="Wingdings" pitchFamily="2" charset="2"/>
              <a:buChar char="§"/>
            </a:pPr>
            <a:r>
              <a:rPr lang="en-US" dirty="0" smtClean="0"/>
              <a:t>Remember - A mobile device is NOT </a:t>
            </a:r>
            <a:br>
              <a:rPr lang="en-US" dirty="0" smtClean="0"/>
            </a:br>
            <a:r>
              <a:rPr lang="en-US" dirty="0" smtClean="0"/>
              <a:t> a PC/Mac so, design for:</a:t>
            </a:r>
          </a:p>
          <a:p>
            <a:pPr marL="1085850" lvl="3" indent="-285750">
              <a:lnSpc>
                <a:spcPts val="2600"/>
              </a:lnSpc>
              <a:spcBef>
                <a:spcPts val="2000"/>
              </a:spcBef>
              <a:buClr>
                <a:schemeClr val="accent2"/>
              </a:buClr>
              <a:buFont typeface="Wingdings" pitchFamily="2" charset="2"/>
              <a:buChar char="ü"/>
            </a:pPr>
            <a:r>
              <a:rPr lang="en-US" sz="2400" dirty="0" smtClean="0"/>
              <a:t>Touch</a:t>
            </a:r>
          </a:p>
          <a:p>
            <a:pPr marL="1085850" lvl="3" indent="-285750">
              <a:lnSpc>
                <a:spcPts val="2600"/>
              </a:lnSpc>
              <a:spcBef>
                <a:spcPts val="2000"/>
              </a:spcBef>
              <a:buClr>
                <a:schemeClr val="accent2"/>
              </a:buClr>
              <a:buFont typeface="Wingdings" pitchFamily="2" charset="2"/>
              <a:buChar char="ü"/>
            </a:pPr>
            <a:r>
              <a:rPr lang="en-US" sz="2400" dirty="0" smtClean="0"/>
              <a:t>Scrolling and Navigation</a:t>
            </a:r>
          </a:p>
          <a:p>
            <a:pPr marL="1085850" lvl="3" indent="-285750">
              <a:lnSpc>
                <a:spcPts val="2600"/>
              </a:lnSpc>
              <a:spcBef>
                <a:spcPts val="2000"/>
              </a:spcBef>
              <a:buClr>
                <a:schemeClr val="accent2"/>
              </a:buClr>
              <a:buFont typeface="Wingdings" pitchFamily="2" charset="2"/>
              <a:buChar char="ü"/>
            </a:pPr>
            <a:r>
              <a:rPr lang="en-US" sz="2400" dirty="0" smtClean="0"/>
              <a:t>Loading speed</a:t>
            </a:r>
          </a:p>
          <a:p>
            <a:pPr marL="1085850" lvl="3" indent="-285750">
              <a:lnSpc>
                <a:spcPts val="2600"/>
              </a:lnSpc>
              <a:spcBef>
                <a:spcPts val="2000"/>
              </a:spcBef>
              <a:buClr>
                <a:schemeClr val="accent2"/>
              </a:buClr>
              <a:buFont typeface="Wingdings" pitchFamily="2" charset="2"/>
              <a:buChar char="ü"/>
            </a:pPr>
            <a:r>
              <a:rPr lang="en-US" sz="2400" dirty="0" smtClean="0"/>
              <a:t>On-the-go usage</a:t>
            </a:r>
          </a:p>
          <a:p>
            <a:pPr marL="0" indent="0">
              <a:lnSpc>
                <a:spcPts val="2600"/>
              </a:lnSpc>
              <a:buFontTx/>
              <a:buNone/>
            </a:pPr>
            <a:endParaRPr lang="en-US" sz="800" dirty="0" smtClean="0"/>
          </a:p>
          <a:p>
            <a:endParaRPr lang="en-US" dirty="0"/>
          </a:p>
        </p:txBody>
      </p:sp>
      <p:sp>
        <p:nvSpPr>
          <p:cNvPr id="4" name="Date Placeholder 3"/>
          <p:cNvSpPr>
            <a:spLocks noGrp="1"/>
          </p:cNvSpPr>
          <p:nvPr>
            <p:ph type="dt" sz="half" idx="10"/>
          </p:nvPr>
        </p:nvSpPr>
        <p:spPr/>
        <p:txBody>
          <a:bodyPr/>
          <a:lstStyle/>
          <a:p>
            <a:r>
              <a:rPr lang="en-US" dirty="0" smtClean="0"/>
              <a:t>February 23, 2012</a:t>
            </a:r>
            <a:endParaRPr lang="en-US" dirty="0"/>
          </a:p>
        </p:txBody>
      </p:sp>
      <p:sp>
        <p:nvSpPr>
          <p:cNvPr id="5" name="Footer Placeholder 4"/>
          <p:cNvSpPr>
            <a:spLocks noGrp="1"/>
          </p:cNvSpPr>
          <p:nvPr>
            <p:ph type="ftr" sz="quarter" idx="11"/>
          </p:nvPr>
        </p:nvSpPr>
        <p:spPr/>
        <p:txBody>
          <a:bodyPr/>
          <a:lstStyle/>
          <a:p>
            <a:r>
              <a:rPr lang="en-US" dirty="0" smtClean="0"/>
              <a:t>© 2012, TechWRITE, Inc.</a:t>
            </a:r>
            <a:endParaRPr lang="en-US" dirty="0"/>
          </a:p>
        </p:txBody>
      </p:sp>
      <p:sp>
        <p:nvSpPr>
          <p:cNvPr id="6" name="Slide Number Placeholder 5"/>
          <p:cNvSpPr>
            <a:spLocks noGrp="1"/>
          </p:cNvSpPr>
          <p:nvPr>
            <p:ph type="sldNum" sz="quarter" idx="12"/>
          </p:nvPr>
        </p:nvSpPr>
        <p:spPr/>
        <p:txBody>
          <a:bodyPr/>
          <a:lstStyle/>
          <a:p>
            <a:fld id="{8A1884DE-982B-4D4F-B879-52E9605395E1}" type="slidenum">
              <a:rPr lang="en-US" smtClean="0"/>
              <a:pPr/>
              <a:t>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Issues - Touch</a:t>
            </a:r>
            <a:endParaRPr lang="en-US" dirty="0"/>
          </a:p>
        </p:txBody>
      </p:sp>
      <p:sp>
        <p:nvSpPr>
          <p:cNvPr id="3" name="Content Placeholder 2"/>
          <p:cNvSpPr>
            <a:spLocks noGrp="1"/>
          </p:cNvSpPr>
          <p:nvPr>
            <p:ph idx="1"/>
          </p:nvPr>
        </p:nvSpPr>
        <p:spPr>
          <a:xfrm>
            <a:off x="457200" y="1600200"/>
            <a:ext cx="5410200" cy="4876800"/>
          </a:xfrm>
        </p:spPr>
        <p:txBody>
          <a:bodyPr/>
          <a:lstStyle/>
          <a:p>
            <a:pPr marL="400050" lvl="1">
              <a:lnSpc>
                <a:spcPts val="2600"/>
              </a:lnSpc>
              <a:spcBef>
                <a:spcPts val="2000"/>
              </a:spcBef>
              <a:buClr>
                <a:schemeClr val="accent2"/>
              </a:buClr>
              <a:buFont typeface="Wingdings" pitchFamily="2" charset="2"/>
              <a:buChar char="§"/>
            </a:pPr>
            <a:r>
              <a:rPr lang="en-US" sz="2400" dirty="0" smtClean="0"/>
              <a:t>Tap -  To press or select a control or item (analogous to a single mouse click).</a:t>
            </a:r>
          </a:p>
          <a:p>
            <a:pPr marL="400050" lvl="1">
              <a:lnSpc>
                <a:spcPts val="2600"/>
              </a:lnSpc>
              <a:spcBef>
                <a:spcPts val="2000"/>
              </a:spcBef>
              <a:buClr>
                <a:schemeClr val="accent2"/>
              </a:buClr>
              <a:buFont typeface="Wingdings" pitchFamily="2" charset="2"/>
              <a:buChar char="§"/>
            </a:pPr>
            <a:r>
              <a:rPr lang="en-US" sz="2400" dirty="0" smtClean="0"/>
              <a:t>Flick – To scroll or pan quickly.</a:t>
            </a:r>
          </a:p>
          <a:p>
            <a:pPr marL="400050" lvl="1">
              <a:lnSpc>
                <a:spcPts val="2600"/>
              </a:lnSpc>
              <a:spcBef>
                <a:spcPts val="2000"/>
              </a:spcBef>
              <a:buClr>
                <a:schemeClr val="accent2"/>
              </a:buClr>
              <a:buFont typeface="Wingdings" pitchFamily="2" charset="2"/>
              <a:buChar char="§"/>
            </a:pPr>
            <a:r>
              <a:rPr lang="en-US" sz="2400" dirty="0" smtClean="0"/>
              <a:t>Double-tap – To zoom in and center an image. Double-tap to zoom out.</a:t>
            </a:r>
          </a:p>
        </p:txBody>
      </p:sp>
      <p:sp>
        <p:nvSpPr>
          <p:cNvPr id="4" name="Date Placeholder 3"/>
          <p:cNvSpPr>
            <a:spLocks noGrp="1"/>
          </p:cNvSpPr>
          <p:nvPr>
            <p:ph type="dt" sz="half" idx="10"/>
          </p:nvPr>
        </p:nvSpPr>
        <p:spPr/>
        <p:txBody>
          <a:bodyPr/>
          <a:lstStyle/>
          <a:p>
            <a:r>
              <a:rPr lang="en-US" dirty="0" smtClean="0"/>
              <a:t>February 23, 2012</a:t>
            </a:r>
            <a:endParaRPr lang="en-US" dirty="0"/>
          </a:p>
        </p:txBody>
      </p:sp>
      <p:sp>
        <p:nvSpPr>
          <p:cNvPr id="5" name="Footer Placeholder 4"/>
          <p:cNvSpPr>
            <a:spLocks noGrp="1"/>
          </p:cNvSpPr>
          <p:nvPr>
            <p:ph type="ftr" sz="quarter" idx="11"/>
          </p:nvPr>
        </p:nvSpPr>
        <p:spPr/>
        <p:txBody>
          <a:bodyPr/>
          <a:lstStyle/>
          <a:p>
            <a:r>
              <a:rPr lang="en-US" dirty="0" smtClean="0"/>
              <a:t>© 2012, TechWRITE, Inc.</a:t>
            </a:r>
            <a:endParaRPr lang="en-US" dirty="0"/>
          </a:p>
        </p:txBody>
      </p:sp>
      <p:sp>
        <p:nvSpPr>
          <p:cNvPr id="6" name="Slide Number Placeholder 5"/>
          <p:cNvSpPr>
            <a:spLocks noGrp="1"/>
          </p:cNvSpPr>
          <p:nvPr>
            <p:ph type="sldNum" sz="quarter" idx="12"/>
          </p:nvPr>
        </p:nvSpPr>
        <p:spPr/>
        <p:txBody>
          <a:bodyPr/>
          <a:lstStyle/>
          <a:p>
            <a:fld id="{8A1884DE-982B-4D4F-B879-52E9605395E1}" type="slidenum">
              <a:rPr lang="en-US" smtClean="0"/>
              <a:pPr/>
              <a:t>14</a:t>
            </a:fld>
            <a:endParaRPr lang="en-US" dirty="0"/>
          </a:p>
        </p:txBody>
      </p:sp>
      <p:pic>
        <p:nvPicPr>
          <p:cNvPr id="9" name="Picture 8" descr="hand on screen4.jpg"/>
          <p:cNvPicPr>
            <a:picLocks noChangeAspect="1"/>
          </p:cNvPicPr>
          <p:nvPr/>
        </p:nvPicPr>
        <p:blipFill>
          <a:blip r:embed="rId3" cstate="print"/>
          <a:stretch>
            <a:fillRect/>
          </a:stretch>
        </p:blipFill>
        <p:spPr>
          <a:xfrm>
            <a:off x="6019800" y="3581400"/>
            <a:ext cx="2749583" cy="1989282"/>
          </a:xfrm>
          <a:prstGeom prst="rect">
            <a:avLst/>
          </a:prstGeom>
        </p:spPr>
      </p:pic>
      <p:pic>
        <p:nvPicPr>
          <p:cNvPr id="10" name="Picture 9" descr="hand on screen3.jpg"/>
          <p:cNvPicPr>
            <a:picLocks noChangeAspect="1"/>
          </p:cNvPicPr>
          <p:nvPr/>
        </p:nvPicPr>
        <p:blipFill>
          <a:blip r:embed="rId4" cstate="print"/>
          <a:srcRect b="6667"/>
          <a:stretch>
            <a:fillRect/>
          </a:stretch>
        </p:blipFill>
        <p:spPr>
          <a:xfrm>
            <a:off x="6629400" y="1524000"/>
            <a:ext cx="2286000" cy="16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Issues - Touch</a:t>
            </a:r>
            <a:endParaRPr lang="en-US" dirty="0"/>
          </a:p>
        </p:txBody>
      </p:sp>
      <p:sp>
        <p:nvSpPr>
          <p:cNvPr id="3" name="Content Placeholder 2"/>
          <p:cNvSpPr>
            <a:spLocks noGrp="1"/>
          </p:cNvSpPr>
          <p:nvPr>
            <p:ph idx="1"/>
          </p:nvPr>
        </p:nvSpPr>
        <p:spPr>
          <a:xfrm>
            <a:off x="457200" y="1676400"/>
            <a:ext cx="5943600" cy="4876800"/>
          </a:xfrm>
        </p:spPr>
        <p:txBody>
          <a:bodyPr/>
          <a:lstStyle/>
          <a:p>
            <a:pPr marL="400050" lvl="1">
              <a:lnSpc>
                <a:spcPts val="2600"/>
              </a:lnSpc>
              <a:spcBef>
                <a:spcPts val="2000"/>
              </a:spcBef>
              <a:buClr>
                <a:schemeClr val="accent2"/>
              </a:buClr>
              <a:buFont typeface="Wingdings" pitchFamily="2" charset="2"/>
              <a:buChar char="§"/>
            </a:pPr>
            <a:r>
              <a:rPr lang="en-US" sz="2400" dirty="0" smtClean="0"/>
              <a:t>Pinch open/close – To zoom in/out.</a:t>
            </a:r>
          </a:p>
          <a:p>
            <a:pPr marL="400050" lvl="1">
              <a:lnSpc>
                <a:spcPts val="2600"/>
              </a:lnSpc>
              <a:spcBef>
                <a:spcPts val="2000"/>
              </a:spcBef>
              <a:buClr>
                <a:schemeClr val="accent2"/>
              </a:buClr>
              <a:buFont typeface="Wingdings" pitchFamily="2" charset="2"/>
              <a:buChar char="§"/>
            </a:pPr>
            <a:r>
              <a:rPr lang="en-US" sz="2400" dirty="0" smtClean="0"/>
              <a:t>Shake – To initiate or undo an action.</a:t>
            </a:r>
          </a:p>
          <a:p>
            <a:pPr marL="400050" lvl="1">
              <a:lnSpc>
                <a:spcPts val="2600"/>
              </a:lnSpc>
              <a:spcBef>
                <a:spcPts val="2000"/>
              </a:spcBef>
              <a:buClr>
                <a:schemeClr val="accent2"/>
              </a:buClr>
              <a:buFont typeface="Wingdings" pitchFamily="2" charset="2"/>
              <a:buChar char="§"/>
            </a:pPr>
            <a:r>
              <a:rPr lang="en-US" sz="2400" dirty="0" smtClean="0"/>
              <a:t>Use the accelerometer – A built-in electronic component that measures tilt and motion (portrait/landscape flip).</a:t>
            </a:r>
          </a:p>
        </p:txBody>
      </p:sp>
      <p:sp>
        <p:nvSpPr>
          <p:cNvPr id="4" name="Date Placeholder 3"/>
          <p:cNvSpPr>
            <a:spLocks noGrp="1"/>
          </p:cNvSpPr>
          <p:nvPr>
            <p:ph type="dt" sz="half" idx="10"/>
          </p:nvPr>
        </p:nvSpPr>
        <p:spPr/>
        <p:txBody>
          <a:bodyPr/>
          <a:lstStyle/>
          <a:p>
            <a:r>
              <a:rPr lang="en-US" dirty="0" smtClean="0"/>
              <a:t>February 23, 2012</a:t>
            </a:r>
            <a:endParaRPr lang="en-US" dirty="0"/>
          </a:p>
        </p:txBody>
      </p:sp>
      <p:sp>
        <p:nvSpPr>
          <p:cNvPr id="5" name="Footer Placeholder 4"/>
          <p:cNvSpPr>
            <a:spLocks noGrp="1"/>
          </p:cNvSpPr>
          <p:nvPr>
            <p:ph type="ftr" sz="quarter" idx="11"/>
          </p:nvPr>
        </p:nvSpPr>
        <p:spPr/>
        <p:txBody>
          <a:bodyPr/>
          <a:lstStyle/>
          <a:p>
            <a:r>
              <a:rPr lang="en-US" dirty="0" smtClean="0"/>
              <a:t>© 2012, TechWRITE, Inc.</a:t>
            </a:r>
            <a:endParaRPr lang="en-US" dirty="0"/>
          </a:p>
        </p:txBody>
      </p:sp>
      <p:sp>
        <p:nvSpPr>
          <p:cNvPr id="6" name="Slide Number Placeholder 5"/>
          <p:cNvSpPr>
            <a:spLocks noGrp="1"/>
          </p:cNvSpPr>
          <p:nvPr>
            <p:ph type="sldNum" sz="quarter" idx="12"/>
          </p:nvPr>
        </p:nvSpPr>
        <p:spPr/>
        <p:txBody>
          <a:bodyPr/>
          <a:lstStyle/>
          <a:p>
            <a:fld id="{8A1884DE-982B-4D4F-B879-52E9605395E1}" type="slidenum">
              <a:rPr lang="en-US" smtClean="0"/>
              <a:pPr/>
              <a:t>15</a:t>
            </a:fld>
            <a:endParaRPr lang="en-US" dirty="0"/>
          </a:p>
        </p:txBody>
      </p:sp>
      <p:pic>
        <p:nvPicPr>
          <p:cNvPr id="7" name="Picture 6" descr="pinchzoom.bmp"/>
          <p:cNvPicPr>
            <a:picLocks noChangeAspect="1"/>
          </p:cNvPicPr>
          <p:nvPr/>
        </p:nvPicPr>
        <p:blipFill>
          <a:blip r:embed="rId3" cstate="print"/>
          <a:stretch>
            <a:fillRect/>
          </a:stretch>
        </p:blipFill>
        <p:spPr>
          <a:xfrm>
            <a:off x="5715000" y="4038600"/>
            <a:ext cx="2674706" cy="1676400"/>
          </a:xfrm>
          <a:prstGeom prst="rect">
            <a:avLst/>
          </a:prstGeom>
        </p:spPr>
      </p:pic>
      <p:pic>
        <p:nvPicPr>
          <p:cNvPr id="8" name="Picture 7" descr="pinchzoom2.jpg"/>
          <p:cNvPicPr>
            <a:picLocks noChangeAspect="1"/>
          </p:cNvPicPr>
          <p:nvPr/>
        </p:nvPicPr>
        <p:blipFill>
          <a:blip r:embed="rId4" cstate="print"/>
          <a:stretch>
            <a:fillRect/>
          </a:stretch>
        </p:blipFill>
        <p:spPr>
          <a:xfrm>
            <a:off x="6221412" y="1371600"/>
            <a:ext cx="2922588" cy="2133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Issues - Touch</a:t>
            </a:r>
            <a:endParaRPr lang="en-US" dirty="0"/>
          </a:p>
        </p:txBody>
      </p:sp>
      <p:sp>
        <p:nvSpPr>
          <p:cNvPr id="3" name="Content Placeholder 2"/>
          <p:cNvSpPr>
            <a:spLocks noGrp="1"/>
          </p:cNvSpPr>
          <p:nvPr>
            <p:ph idx="1"/>
          </p:nvPr>
        </p:nvSpPr>
        <p:spPr>
          <a:xfrm>
            <a:off x="457200" y="1828800"/>
            <a:ext cx="6705600" cy="4648200"/>
          </a:xfrm>
        </p:spPr>
        <p:txBody>
          <a:bodyPr/>
          <a:lstStyle/>
          <a:p>
            <a:pPr marL="400050" lvl="1">
              <a:lnSpc>
                <a:spcPts val="2600"/>
              </a:lnSpc>
              <a:spcBef>
                <a:spcPts val="2000"/>
              </a:spcBef>
              <a:buClr>
                <a:schemeClr val="accent2"/>
              </a:buClr>
              <a:buFont typeface="Wingdings" pitchFamily="2" charset="2"/>
              <a:buChar char="§"/>
            </a:pPr>
            <a:r>
              <a:rPr lang="en-US" sz="2400" dirty="0" smtClean="0"/>
              <a:t>Tappable elements – </a:t>
            </a:r>
            <a:br>
              <a:rPr lang="en-US" sz="2400" dirty="0" smtClean="0"/>
            </a:br>
            <a:r>
              <a:rPr lang="en-US" sz="2400" dirty="0" smtClean="0"/>
              <a:t>Need to be large enough for a</a:t>
            </a:r>
            <a:br>
              <a:rPr lang="en-US" sz="2400" dirty="0" smtClean="0"/>
            </a:br>
            <a:r>
              <a:rPr lang="en-US" sz="2400" dirty="0" smtClean="0"/>
              <a:t>finger tap.</a:t>
            </a:r>
          </a:p>
          <a:p>
            <a:pPr marL="400050" lvl="1">
              <a:lnSpc>
                <a:spcPts val="2600"/>
              </a:lnSpc>
              <a:spcBef>
                <a:spcPts val="2000"/>
              </a:spcBef>
              <a:buClr>
                <a:schemeClr val="accent2"/>
              </a:buClr>
              <a:buFont typeface="Wingdings" pitchFamily="2" charset="2"/>
              <a:buChar char="§"/>
            </a:pPr>
            <a:r>
              <a:rPr lang="en-US" sz="2400" dirty="0" smtClean="0"/>
              <a:t>Links – Not too close together.</a:t>
            </a:r>
            <a:endParaRPr lang="en-US" sz="2400" dirty="0"/>
          </a:p>
          <a:p>
            <a:pPr marL="400050" lvl="1">
              <a:lnSpc>
                <a:spcPts val="2600"/>
              </a:lnSpc>
              <a:spcBef>
                <a:spcPts val="2000"/>
              </a:spcBef>
              <a:buClr>
                <a:schemeClr val="accent2"/>
              </a:buClr>
              <a:buNone/>
            </a:pPr>
            <a:endParaRPr lang="en-US" sz="2400" dirty="0" smtClean="0"/>
          </a:p>
        </p:txBody>
      </p:sp>
      <p:sp>
        <p:nvSpPr>
          <p:cNvPr id="4" name="Date Placeholder 3"/>
          <p:cNvSpPr>
            <a:spLocks noGrp="1"/>
          </p:cNvSpPr>
          <p:nvPr>
            <p:ph type="dt" sz="half" idx="10"/>
          </p:nvPr>
        </p:nvSpPr>
        <p:spPr/>
        <p:txBody>
          <a:bodyPr/>
          <a:lstStyle/>
          <a:p>
            <a:r>
              <a:rPr lang="en-US" dirty="0" smtClean="0"/>
              <a:t>February 23, 2012</a:t>
            </a:r>
            <a:endParaRPr lang="en-US" dirty="0"/>
          </a:p>
        </p:txBody>
      </p:sp>
      <p:sp>
        <p:nvSpPr>
          <p:cNvPr id="5" name="Footer Placeholder 4"/>
          <p:cNvSpPr>
            <a:spLocks noGrp="1"/>
          </p:cNvSpPr>
          <p:nvPr>
            <p:ph type="ftr" sz="quarter" idx="11"/>
          </p:nvPr>
        </p:nvSpPr>
        <p:spPr/>
        <p:txBody>
          <a:bodyPr/>
          <a:lstStyle/>
          <a:p>
            <a:r>
              <a:rPr lang="en-US" dirty="0" smtClean="0"/>
              <a:t>© 2012, TechWRITE, Inc.</a:t>
            </a:r>
            <a:endParaRPr lang="en-US" dirty="0"/>
          </a:p>
        </p:txBody>
      </p:sp>
      <p:sp>
        <p:nvSpPr>
          <p:cNvPr id="6" name="Slide Number Placeholder 5"/>
          <p:cNvSpPr>
            <a:spLocks noGrp="1"/>
          </p:cNvSpPr>
          <p:nvPr>
            <p:ph type="sldNum" sz="quarter" idx="12"/>
          </p:nvPr>
        </p:nvSpPr>
        <p:spPr/>
        <p:txBody>
          <a:bodyPr/>
          <a:lstStyle/>
          <a:p>
            <a:fld id="{8A1884DE-982B-4D4F-B879-52E9605395E1}" type="slidenum">
              <a:rPr lang="en-US" smtClean="0"/>
              <a:pPr/>
              <a:t>16</a:t>
            </a:fld>
            <a:endParaRPr lang="en-US" dirty="0"/>
          </a:p>
        </p:txBody>
      </p:sp>
      <p:pic>
        <p:nvPicPr>
          <p:cNvPr id="7" name="Picture 6" descr="hand on screen.jpg"/>
          <p:cNvPicPr>
            <a:picLocks noChangeAspect="1"/>
          </p:cNvPicPr>
          <p:nvPr/>
        </p:nvPicPr>
        <p:blipFill>
          <a:blip r:embed="rId3" cstate="print"/>
          <a:stretch>
            <a:fillRect/>
          </a:stretch>
        </p:blipFill>
        <p:spPr>
          <a:xfrm>
            <a:off x="6858000" y="1905000"/>
            <a:ext cx="2286000" cy="1828800"/>
          </a:xfrm>
          <a:prstGeom prst="rect">
            <a:avLst/>
          </a:prstGeom>
        </p:spPr>
      </p:pic>
      <p:pic>
        <p:nvPicPr>
          <p:cNvPr id="8" name="Picture 7" descr="links on mobile.png"/>
          <p:cNvPicPr>
            <a:picLocks noChangeAspect="1"/>
          </p:cNvPicPr>
          <p:nvPr/>
        </p:nvPicPr>
        <p:blipFill>
          <a:blip r:embed="rId4" cstate="print"/>
          <a:stretch>
            <a:fillRect/>
          </a:stretch>
        </p:blipFill>
        <p:spPr>
          <a:xfrm>
            <a:off x="6096000" y="1371600"/>
            <a:ext cx="3048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Issues – Loading Speed  </a:t>
            </a:r>
            <a:endParaRPr lang="en-US" dirty="0"/>
          </a:p>
        </p:txBody>
      </p:sp>
      <p:sp>
        <p:nvSpPr>
          <p:cNvPr id="3" name="Content Placeholder 2"/>
          <p:cNvSpPr>
            <a:spLocks noGrp="1"/>
          </p:cNvSpPr>
          <p:nvPr>
            <p:ph idx="1"/>
          </p:nvPr>
        </p:nvSpPr>
        <p:spPr>
          <a:xfrm>
            <a:off x="457200" y="1828800"/>
            <a:ext cx="6705600" cy="4648200"/>
          </a:xfrm>
        </p:spPr>
        <p:txBody>
          <a:bodyPr/>
          <a:lstStyle/>
          <a:p>
            <a:pPr marL="400050" lvl="1">
              <a:lnSpc>
                <a:spcPts val="2600"/>
              </a:lnSpc>
              <a:spcBef>
                <a:spcPts val="2000"/>
              </a:spcBef>
              <a:buClr>
                <a:schemeClr val="accent2"/>
              </a:buClr>
              <a:buFont typeface="Wingdings" pitchFamily="2" charset="2"/>
              <a:buChar char="§"/>
            </a:pPr>
            <a:r>
              <a:rPr lang="en-US" sz="2400" dirty="0" smtClean="0"/>
              <a:t>Download speed is a big </a:t>
            </a:r>
            <a:br>
              <a:rPr lang="en-US" sz="2400" dirty="0" smtClean="0"/>
            </a:br>
            <a:r>
              <a:rPr lang="en-US" sz="2400" dirty="0" smtClean="0"/>
              <a:t>issue.</a:t>
            </a:r>
          </a:p>
          <a:p>
            <a:pPr marL="400050" lvl="1">
              <a:lnSpc>
                <a:spcPts val="2600"/>
              </a:lnSpc>
              <a:spcBef>
                <a:spcPts val="2000"/>
              </a:spcBef>
              <a:buClr>
                <a:schemeClr val="accent2"/>
              </a:buClr>
              <a:buFont typeface="Wingdings" pitchFamily="2" charset="2"/>
              <a:buChar char="§"/>
            </a:pPr>
            <a:r>
              <a:rPr lang="en-US" sz="2400" dirty="0" smtClean="0"/>
              <a:t>Reduce the amount,</a:t>
            </a:r>
            <a:br>
              <a:rPr lang="en-US" sz="2400" dirty="0" smtClean="0"/>
            </a:br>
            <a:r>
              <a:rPr lang="en-US" sz="2400" dirty="0" smtClean="0"/>
              <a:t>size and complexity of graphics.</a:t>
            </a:r>
          </a:p>
          <a:p>
            <a:pPr marL="400050" lvl="1">
              <a:lnSpc>
                <a:spcPts val="2600"/>
              </a:lnSpc>
              <a:spcBef>
                <a:spcPts val="2000"/>
              </a:spcBef>
              <a:buClr>
                <a:schemeClr val="accent2"/>
              </a:buClr>
              <a:buFont typeface="Wingdings" pitchFamily="2" charset="2"/>
              <a:buChar char="§"/>
            </a:pPr>
            <a:r>
              <a:rPr lang="en-US" sz="2400" dirty="0" smtClean="0"/>
              <a:t>Reduce the need to circle through</a:t>
            </a:r>
            <a:br>
              <a:rPr lang="en-US" sz="2400" dirty="0" smtClean="0"/>
            </a:br>
            <a:r>
              <a:rPr lang="en-US" sz="2400" dirty="0" smtClean="0"/>
              <a:t>a lot of links.</a:t>
            </a:r>
            <a:endParaRPr lang="en-US" sz="2400" dirty="0"/>
          </a:p>
          <a:p>
            <a:pPr marL="400050" lvl="1">
              <a:lnSpc>
                <a:spcPts val="2600"/>
              </a:lnSpc>
              <a:spcBef>
                <a:spcPts val="2000"/>
              </a:spcBef>
              <a:buClr>
                <a:schemeClr val="accent2"/>
              </a:buClr>
              <a:buNone/>
            </a:pPr>
            <a:endParaRPr lang="en-US" sz="2400" dirty="0" smtClean="0"/>
          </a:p>
        </p:txBody>
      </p:sp>
      <p:sp>
        <p:nvSpPr>
          <p:cNvPr id="4" name="Date Placeholder 3"/>
          <p:cNvSpPr>
            <a:spLocks noGrp="1"/>
          </p:cNvSpPr>
          <p:nvPr>
            <p:ph type="dt" sz="half" idx="10"/>
          </p:nvPr>
        </p:nvSpPr>
        <p:spPr/>
        <p:txBody>
          <a:bodyPr/>
          <a:lstStyle/>
          <a:p>
            <a:r>
              <a:rPr lang="en-US" dirty="0" smtClean="0"/>
              <a:t>February 23, 2012</a:t>
            </a:r>
            <a:endParaRPr lang="en-US" dirty="0"/>
          </a:p>
        </p:txBody>
      </p:sp>
      <p:sp>
        <p:nvSpPr>
          <p:cNvPr id="5" name="Footer Placeholder 4"/>
          <p:cNvSpPr>
            <a:spLocks noGrp="1"/>
          </p:cNvSpPr>
          <p:nvPr>
            <p:ph type="ftr" sz="quarter" idx="11"/>
          </p:nvPr>
        </p:nvSpPr>
        <p:spPr/>
        <p:txBody>
          <a:bodyPr/>
          <a:lstStyle/>
          <a:p>
            <a:r>
              <a:rPr lang="en-US" dirty="0" smtClean="0"/>
              <a:t>© 2012, TechWRITE, Inc.</a:t>
            </a:r>
            <a:endParaRPr lang="en-US" dirty="0"/>
          </a:p>
        </p:txBody>
      </p:sp>
      <p:sp>
        <p:nvSpPr>
          <p:cNvPr id="6" name="Slide Number Placeholder 5"/>
          <p:cNvSpPr>
            <a:spLocks noGrp="1"/>
          </p:cNvSpPr>
          <p:nvPr>
            <p:ph type="sldNum" sz="quarter" idx="12"/>
          </p:nvPr>
        </p:nvSpPr>
        <p:spPr/>
        <p:txBody>
          <a:bodyPr/>
          <a:lstStyle/>
          <a:p>
            <a:fld id="{8A1884DE-982B-4D4F-B879-52E9605395E1}" type="slidenum">
              <a:rPr lang="en-US" smtClean="0"/>
              <a:pPr/>
              <a:t>17</a:t>
            </a:fld>
            <a:endParaRPr lang="en-US" dirty="0"/>
          </a:p>
        </p:txBody>
      </p:sp>
      <p:pic>
        <p:nvPicPr>
          <p:cNvPr id="7" name="Picture 6" descr="angry smartphone.jpg"/>
          <p:cNvPicPr>
            <a:picLocks noChangeAspect="1"/>
          </p:cNvPicPr>
          <p:nvPr/>
        </p:nvPicPr>
        <p:blipFill>
          <a:blip r:embed="rId3" cstate="print"/>
          <a:stretch>
            <a:fillRect/>
          </a:stretch>
        </p:blipFill>
        <p:spPr>
          <a:xfrm>
            <a:off x="6678944" y="1752600"/>
            <a:ext cx="1891383" cy="2590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39825"/>
          </a:xfrm>
        </p:spPr>
        <p:txBody>
          <a:bodyPr/>
          <a:lstStyle/>
          <a:p>
            <a:r>
              <a:rPr lang="en-US" dirty="0" smtClean="0"/>
              <a:t>Design Issues – Navigation and Scrolling  </a:t>
            </a:r>
            <a:endParaRPr lang="en-US" dirty="0"/>
          </a:p>
        </p:txBody>
      </p:sp>
      <p:sp>
        <p:nvSpPr>
          <p:cNvPr id="3" name="Content Placeholder 2"/>
          <p:cNvSpPr>
            <a:spLocks noGrp="1"/>
          </p:cNvSpPr>
          <p:nvPr>
            <p:ph idx="1"/>
          </p:nvPr>
        </p:nvSpPr>
        <p:spPr>
          <a:xfrm>
            <a:off x="457200" y="1828800"/>
            <a:ext cx="6705600" cy="4648200"/>
          </a:xfrm>
        </p:spPr>
        <p:txBody>
          <a:bodyPr/>
          <a:lstStyle/>
          <a:p>
            <a:pPr marL="400050" lvl="1">
              <a:lnSpc>
                <a:spcPts val="2600"/>
              </a:lnSpc>
              <a:spcBef>
                <a:spcPts val="2000"/>
              </a:spcBef>
              <a:buClr>
                <a:schemeClr val="accent2"/>
              </a:buClr>
              <a:buFont typeface="Wingdings" pitchFamily="2" charset="2"/>
              <a:buChar char="§"/>
            </a:pPr>
            <a:r>
              <a:rPr lang="en-US" sz="2400" dirty="0" smtClean="0"/>
              <a:t>Navigation modes must be different from PC or Mac.</a:t>
            </a:r>
          </a:p>
          <a:p>
            <a:pPr marL="400050" lvl="1">
              <a:lnSpc>
                <a:spcPts val="2600"/>
              </a:lnSpc>
              <a:spcBef>
                <a:spcPts val="2000"/>
              </a:spcBef>
              <a:buClr>
                <a:schemeClr val="accent2"/>
              </a:buClr>
              <a:buFont typeface="Wingdings" pitchFamily="2" charset="2"/>
              <a:buChar char="§"/>
            </a:pPr>
            <a:r>
              <a:rPr lang="en-US" sz="2400" dirty="0" smtClean="0"/>
              <a:t>People are used to scrolling on smartphones.</a:t>
            </a:r>
          </a:p>
          <a:p>
            <a:pPr marL="400050" lvl="1">
              <a:lnSpc>
                <a:spcPts val="2600"/>
              </a:lnSpc>
              <a:spcBef>
                <a:spcPts val="2000"/>
              </a:spcBef>
              <a:buClr>
                <a:schemeClr val="accent2"/>
              </a:buClr>
              <a:buFont typeface="Wingdings" pitchFamily="2" charset="2"/>
              <a:buChar char="§"/>
            </a:pPr>
            <a:r>
              <a:rPr lang="en-US" sz="2400" dirty="0" smtClean="0"/>
              <a:t>Be sure to test, test, test!</a:t>
            </a:r>
          </a:p>
          <a:p>
            <a:pPr marL="400050" lvl="1">
              <a:lnSpc>
                <a:spcPts val="2600"/>
              </a:lnSpc>
              <a:spcBef>
                <a:spcPts val="2000"/>
              </a:spcBef>
              <a:buClr>
                <a:schemeClr val="accent2"/>
              </a:buClr>
              <a:buNone/>
            </a:pPr>
            <a:endParaRPr lang="en-US" sz="2400" dirty="0" smtClean="0"/>
          </a:p>
        </p:txBody>
      </p:sp>
      <p:sp>
        <p:nvSpPr>
          <p:cNvPr id="4" name="Date Placeholder 3"/>
          <p:cNvSpPr>
            <a:spLocks noGrp="1"/>
          </p:cNvSpPr>
          <p:nvPr>
            <p:ph type="dt" sz="half" idx="10"/>
          </p:nvPr>
        </p:nvSpPr>
        <p:spPr/>
        <p:txBody>
          <a:bodyPr/>
          <a:lstStyle/>
          <a:p>
            <a:r>
              <a:rPr lang="en-US" dirty="0" smtClean="0"/>
              <a:t>February 23, 2012</a:t>
            </a:r>
            <a:endParaRPr lang="en-US" dirty="0"/>
          </a:p>
        </p:txBody>
      </p:sp>
      <p:sp>
        <p:nvSpPr>
          <p:cNvPr id="5" name="Footer Placeholder 4"/>
          <p:cNvSpPr>
            <a:spLocks noGrp="1"/>
          </p:cNvSpPr>
          <p:nvPr>
            <p:ph type="ftr" sz="quarter" idx="11"/>
          </p:nvPr>
        </p:nvSpPr>
        <p:spPr/>
        <p:txBody>
          <a:bodyPr/>
          <a:lstStyle/>
          <a:p>
            <a:r>
              <a:rPr lang="en-US" dirty="0" smtClean="0"/>
              <a:t>© 2012, TechWRITE, Inc.</a:t>
            </a:r>
            <a:endParaRPr lang="en-US" dirty="0"/>
          </a:p>
        </p:txBody>
      </p:sp>
      <p:sp>
        <p:nvSpPr>
          <p:cNvPr id="6" name="Slide Number Placeholder 5"/>
          <p:cNvSpPr>
            <a:spLocks noGrp="1"/>
          </p:cNvSpPr>
          <p:nvPr>
            <p:ph type="sldNum" sz="quarter" idx="12"/>
          </p:nvPr>
        </p:nvSpPr>
        <p:spPr/>
        <p:txBody>
          <a:bodyPr/>
          <a:lstStyle/>
          <a:p>
            <a:fld id="{8A1884DE-982B-4D4F-B879-52E9605395E1}" type="slidenum">
              <a:rPr lang="en-US" smtClean="0"/>
              <a:pPr/>
              <a:t>18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Issues – On-the Go-UX</a:t>
            </a:r>
            <a:endParaRPr lang="en-US" dirty="0"/>
          </a:p>
        </p:txBody>
      </p:sp>
      <p:sp>
        <p:nvSpPr>
          <p:cNvPr id="3" name="Content Placeholder 2"/>
          <p:cNvSpPr>
            <a:spLocks noGrp="1"/>
          </p:cNvSpPr>
          <p:nvPr>
            <p:ph idx="1"/>
          </p:nvPr>
        </p:nvSpPr>
        <p:spPr>
          <a:xfrm>
            <a:off x="457200" y="1828800"/>
            <a:ext cx="5638800" cy="4648200"/>
          </a:xfrm>
        </p:spPr>
        <p:txBody>
          <a:bodyPr/>
          <a:lstStyle/>
          <a:p>
            <a:pPr marL="400050" lvl="1">
              <a:lnSpc>
                <a:spcPts val="2600"/>
              </a:lnSpc>
              <a:spcBef>
                <a:spcPts val="2000"/>
              </a:spcBef>
              <a:buClr>
                <a:schemeClr val="accent2"/>
              </a:buClr>
              <a:buFont typeface="Wingdings" pitchFamily="2" charset="2"/>
              <a:buChar char="§"/>
            </a:pPr>
            <a:r>
              <a:rPr lang="en-US" sz="2400" dirty="0" smtClean="0"/>
              <a:t>Quick access to required information.</a:t>
            </a:r>
          </a:p>
          <a:p>
            <a:pPr marL="400050" lvl="1">
              <a:lnSpc>
                <a:spcPts val="2600"/>
              </a:lnSpc>
              <a:spcBef>
                <a:spcPts val="2000"/>
              </a:spcBef>
              <a:buClr>
                <a:schemeClr val="accent2"/>
              </a:buClr>
              <a:buFont typeface="Wingdings" pitchFamily="2" charset="2"/>
              <a:buChar char="§"/>
            </a:pPr>
            <a:r>
              <a:rPr lang="en-US" sz="2400" dirty="0" smtClean="0"/>
              <a:t>Re-architect your old site to chunk information for mobile.</a:t>
            </a:r>
          </a:p>
          <a:p>
            <a:pPr marL="400050" lvl="1">
              <a:lnSpc>
                <a:spcPts val="2600"/>
              </a:lnSpc>
              <a:spcBef>
                <a:spcPts val="2000"/>
              </a:spcBef>
              <a:buClr>
                <a:schemeClr val="accent2"/>
              </a:buClr>
              <a:buFont typeface="Wingdings" pitchFamily="2" charset="2"/>
              <a:buChar char="§"/>
            </a:pPr>
            <a:r>
              <a:rPr lang="en-US" sz="2400" dirty="0" smtClean="0"/>
              <a:t>Not used for long documents.</a:t>
            </a:r>
          </a:p>
          <a:p>
            <a:pPr marL="400050" lvl="1">
              <a:lnSpc>
                <a:spcPts val="2600"/>
              </a:lnSpc>
              <a:spcBef>
                <a:spcPts val="2000"/>
              </a:spcBef>
              <a:buClr>
                <a:schemeClr val="accent2"/>
              </a:buClr>
              <a:buFont typeface="Wingdings" pitchFamily="2" charset="2"/>
              <a:buChar char="§"/>
            </a:pPr>
            <a:r>
              <a:rPr lang="en-US" sz="2400" dirty="0" smtClean="0"/>
              <a:t>Searching issue: Reduce need for text entry.</a:t>
            </a:r>
          </a:p>
          <a:p>
            <a:pPr marL="400050" lvl="1">
              <a:lnSpc>
                <a:spcPts val="2600"/>
              </a:lnSpc>
              <a:spcBef>
                <a:spcPts val="2000"/>
              </a:spcBef>
              <a:buClr>
                <a:schemeClr val="accent2"/>
              </a:buClr>
              <a:buFont typeface="Wingdings" pitchFamily="2" charset="2"/>
              <a:buChar char="§"/>
            </a:pPr>
            <a:r>
              <a:rPr lang="en-US" sz="2400" dirty="0" smtClean="0"/>
              <a:t>Bottom line: KISS</a:t>
            </a:r>
            <a:endParaRPr lang="en-US" sz="2400" dirty="0"/>
          </a:p>
          <a:p>
            <a:pPr marL="400050" lvl="1">
              <a:lnSpc>
                <a:spcPts val="2600"/>
              </a:lnSpc>
              <a:spcBef>
                <a:spcPts val="2000"/>
              </a:spcBef>
              <a:buClr>
                <a:schemeClr val="accent2"/>
              </a:buClr>
              <a:buNone/>
            </a:pPr>
            <a:endParaRPr lang="en-US" sz="2400" dirty="0" smtClean="0"/>
          </a:p>
        </p:txBody>
      </p:sp>
      <p:sp>
        <p:nvSpPr>
          <p:cNvPr id="4" name="Date Placeholder 3"/>
          <p:cNvSpPr>
            <a:spLocks noGrp="1"/>
          </p:cNvSpPr>
          <p:nvPr>
            <p:ph type="dt" sz="half" idx="10"/>
          </p:nvPr>
        </p:nvSpPr>
        <p:spPr/>
        <p:txBody>
          <a:bodyPr/>
          <a:lstStyle/>
          <a:p>
            <a:r>
              <a:rPr lang="en-US" dirty="0" smtClean="0"/>
              <a:t>February 23, 2012</a:t>
            </a:r>
            <a:endParaRPr lang="en-US" dirty="0"/>
          </a:p>
        </p:txBody>
      </p:sp>
      <p:sp>
        <p:nvSpPr>
          <p:cNvPr id="5" name="Footer Placeholder 4"/>
          <p:cNvSpPr>
            <a:spLocks noGrp="1"/>
          </p:cNvSpPr>
          <p:nvPr>
            <p:ph type="ftr" sz="quarter" idx="11"/>
          </p:nvPr>
        </p:nvSpPr>
        <p:spPr/>
        <p:txBody>
          <a:bodyPr/>
          <a:lstStyle/>
          <a:p>
            <a:r>
              <a:rPr lang="en-US" dirty="0" smtClean="0"/>
              <a:t>© 2012, TechWRITE, Inc.</a:t>
            </a:r>
            <a:endParaRPr lang="en-US" dirty="0"/>
          </a:p>
        </p:txBody>
      </p:sp>
      <p:sp>
        <p:nvSpPr>
          <p:cNvPr id="6" name="Slide Number Placeholder 5"/>
          <p:cNvSpPr>
            <a:spLocks noGrp="1"/>
          </p:cNvSpPr>
          <p:nvPr>
            <p:ph type="sldNum" sz="quarter" idx="12"/>
          </p:nvPr>
        </p:nvSpPr>
        <p:spPr/>
        <p:txBody>
          <a:bodyPr/>
          <a:lstStyle/>
          <a:p>
            <a:fld id="{8A1884DE-982B-4D4F-B879-52E9605395E1}" type="slidenum">
              <a:rPr lang="en-US" smtClean="0"/>
              <a:pPr/>
              <a:t>19</a:t>
            </a:fld>
            <a:endParaRPr lang="en-US" dirty="0"/>
          </a:p>
        </p:txBody>
      </p:sp>
      <p:pic>
        <p:nvPicPr>
          <p:cNvPr id="7" name="Picture 6" descr="man_in_car.jpg"/>
          <p:cNvPicPr>
            <a:picLocks noChangeAspect="1"/>
          </p:cNvPicPr>
          <p:nvPr/>
        </p:nvPicPr>
        <p:blipFill>
          <a:blip r:embed="rId3" cstate="print"/>
          <a:stretch>
            <a:fillRect/>
          </a:stretch>
        </p:blipFill>
        <p:spPr>
          <a:xfrm>
            <a:off x="5791200" y="1828800"/>
            <a:ext cx="2743200" cy="39680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42769" y="516938"/>
            <a:ext cx="7772400" cy="1050925"/>
          </a:xfrm>
        </p:spPr>
        <p:txBody>
          <a:bodyPr/>
          <a:lstStyle/>
          <a:p>
            <a:r>
              <a:rPr lang="en-US" sz="4000" dirty="0" smtClean="0"/>
              <a:t>About Nad</a:t>
            </a:r>
            <a:endParaRPr lang="en-US" sz="4000" dirty="0"/>
          </a:p>
        </p:txBody>
      </p:sp>
      <p:sp>
        <p:nvSpPr>
          <p:cNvPr id="4" name="Date Placeholder 3"/>
          <p:cNvSpPr>
            <a:spLocks noGrp="1"/>
          </p:cNvSpPr>
          <p:nvPr>
            <p:ph type="dt" sz="quarter" idx="2"/>
          </p:nvPr>
        </p:nvSpPr>
        <p:spPr/>
        <p:txBody>
          <a:bodyPr/>
          <a:lstStyle/>
          <a:p>
            <a:r>
              <a:rPr lang="en-US" dirty="0" smtClean="0"/>
              <a:t>February 23, 2012</a:t>
            </a:r>
            <a:endParaRPr lang="en-US" dirty="0"/>
          </a:p>
        </p:txBody>
      </p:sp>
      <p:sp>
        <p:nvSpPr>
          <p:cNvPr id="5" name="Footer Placeholder 4"/>
          <p:cNvSpPr>
            <a:spLocks noGrp="1"/>
          </p:cNvSpPr>
          <p:nvPr>
            <p:ph type="ftr" sz="quarter" idx="3"/>
          </p:nvPr>
        </p:nvSpPr>
        <p:spPr/>
        <p:txBody>
          <a:bodyPr/>
          <a:lstStyle/>
          <a:p>
            <a:r>
              <a:rPr lang="en-US" dirty="0" smtClean="0"/>
              <a:t>© 2012, TechWRITE, Inc.</a:t>
            </a:r>
            <a:endParaRPr lang="en-US" dirty="0"/>
          </a:p>
        </p:txBody>
      </p:sp>
      <p:sp>
        <p:nvSpPr>
          <p:cNvPr id="6" name="Slide Number Placeholder 5"/>
          <p:cNvSpPr>
            <a:spLocks noGrp="1"/>
          </p:cNvSpPr>
          <p:nvPr>
            <p:ph type="sldNum" sz="quarter" idx="4"/>
          </p:nvPr>
        </p:nvSpPr>
        <p:spPr/>
        <p:txBody>
          <a:bodyPr/>
          <a:lstStyle/>
          <a:p>
            <a:fld id="{1B43A86E-B40D-413D-99D7-820EC1B3B8DE}" type="slidenum">
              <a:rPr lang="en-US" smtClean="0"/>
              <a:pPr/>
              <a:t>2</a:t>
            </a:fld>
            <a:endParaRPr lang="en-US" dirty="0"/>
          </a:p>
        </p:txBody>
      </p:sp>
      <p:sp>
        <p:nvSpPr>
          <p:cNvPr id="12" name="TextBox 11"/>
          <p:cNvSpPr txBox="1"/>
          <p:nvPr/>
        </p:nvSpPr>
        <p:spPr>
          <a:xfrm>
            <a:off x="3140335" y="4934174"/>
            <a:ext cx="3690769" cy="1015663"/>
          </a:xfrm>
          <a:prstGeom prst="rect">
            <a:avLst/>
          </a:prstGeom>
          <a:noFill/>
        </p:spPr>
        <p:txBody>
          <a:bodyPr wrap="square" rtlCol="0">
            <a:spAutoFit/>
          </a:bodyPr>
          <a:lstStyle/>
          <a:p>
            <a:pPr algn="ctr"/>
            <a:r>
              <a:rPr lang="en-US" sz="2000" b="1" dirty="0" smtClean="0">
                <a:hlinkClick r:id="rId3"/>
              </a:rPr>
              <a:t>www.techw.com</a:t>
            </a:r>
            <a:endParaRPr lang="en-US" sz="2000" b="1" dirty="0" smtClean="0"/>
          </a:p>
          <a:p>
            <a:pPr algn="ctr"/>
            <a:r>
              <a:rPr lang="en-US" sz="2000" b="1" dirty="0" smtClean="0"/>
              <a:t>856-848-6593</a:t>
            </a:r>
          </a:p>
          <a:p>
            <a:pPr algn="ctr"/>
            <a:r>
              <a:rPr lang="en-US" sz="2000" b="1" dirty="0" smtClean="0"/>
              <a:t>twnad@techw.com</a:t>
            </a:r>
            <a:endParaRPr lang="en-US" sz="2000" b="1" dirty="0"/>
          </a:p>
        </p:txBody>
      </p:sp>
      <p:sp>
        <p:nvSpPr>
          <p:cNvPr id="9" name="Subtitle 8"/>
          <p:cNvSpPr>
            <a:spLocks noGrp="1"/>
          </p:cNvSpPr>
          <p:nvPr>
            <p:ph type="subTitle" sz="quarter" idx="1"/>
          </p:nvPr>
        </p:nvSpPr>
        <p:spPr>
          <a:xfrm>
            <a:off x="521745" y="1702398"/>
            <a:ext cx="8364072" cy="1752600"/>
          </a:xfrm>
        </p:spPr>
        <p:txBody>
          <a:bodyPr/>
          <a:lstStyle/>
          <a:p>
            <a:pPr marL="231775" indent="-231775" algn="l">
              <a:buFont typeface="Arial" pitchFamily="34" charset="0"/>
              <a:buChar char="•"/>
            </a:pPr>
            <a:r>
              <a:rPr lang="en-US" sz="2000" dirty="0" smtClean="0">
                <a:latin typeface="Verdana" pitchFamily="34" charset="0"/>
              </a:rPr>
              <a:t>President and founder (in 1985) of </a:t>
            </a:r>
            <a:r>
              <a:rPr lang="en-US" sz="2000" b="1" dirty="0" smtClean="0">
                <a:latin typeface="Verdana" pitchFamily="34" charset="0"/>
              </a:rPr>
              <a:t>TechWRITE, Inc</a:t>
            </a:r>
            <a:r>
              <a:rPr lang="en-US" sz="2000" dirty="0" smtClean="0">
                <a:latin typeface="Verdana" pitchFamily="34" charset="0"/>
              </a:rPr>
              <a:t>., a technical communications/e-learning company located in Woodbury, New Jersey, USA</a:t>
            </a:r>
            <a:br>
              <a:rPr lang="en-US" sz="2000" dirty="0" smtClean="0">
                <a:latin typeface="Verdana" pitchFamily="34" charset="0"/>
              </a:rPr>
            </a:br>
            <a:endParaRPr lang="en-US" sz="2000" dirty="0" smtClean="0">
              <a:latin typeface="Verdana" pitchFamily="34" charset="0"/>
            </a:endParaRPr>
          </a:p>
          <a:p>
            <a:pPr marL="231775" indent="-231775" algn="l">
              <a:buFont typeface="Arial" pitchFamily="34" charset="0"/>
              <a:buChar char="•"/>
            </a:pPr>
            <a:r>
              <a:rPr lang="en-US" sz="2000" dirty="0" smtClean="0">
                <a:latin typeface="Verdana" pitchFamily="34" charset="0"/>
              </a:rPr>
              <a:t>Past President of STC Philadelphia Metro Chapter</a:t>
            </a:r>
            <a:br>
              <a:rPr lang="en-US" sz="2000" dirty="0" smtClean="0">
                <a:latin typeface="Verdana" pitchFamily="34" charset="0"/>
              </a:rPr>
            </a:br>
            <a:endParaRPr lang="en-US" sz="2000" dirty="0" smtClean="0">
              <a:latin typeface="Verdana" pitchFamily="34" charset="0"/>
            </a:endParaRPr>
          </a:p>
          <a:p>
            <a:pPr marL="231775" indent="-231775" algn="l">
              <a:buFont typeface="Arial" pitchFamily="34" charset="0"/>
              <a:buChar char="•"/>
            </a:pPr>
            <a:r>
              <a:rPr lang="en-US" sz="2000" dirty="0" smtClean="0">
                <a:latin typeface="Verdana" pitchFamily="34" charset="0"/>
              </a:rPr>
              <a:t>STC Associate Fellow</a:t>
            </a:r>
            <a:br>
              <a:rPr lang="en-US" sz="2000" dirty="0" smtClean="0">
                <a:latin typeface="Verdana" pitchFamily="34" charset="0"/>
              </a:rPr>
            </a:br>
            <a:endParaRPr lang="en-US" sz="2000" dirty="0" smtClean="0">
              <a:latin typeface="Verdana" pitchFamily="34" charset="0"/>
            </a:endParaRPr>
          </a:p>
          <a:p>
            <a:pPr marL="231775" indent="-231775" algn="l">
              <a:buFont typeface="Arial" pitchFamily="34" charset="0"/>
              <a:buChar char="•"/>
            </a:pPr>
            <a:r>
              <a:rPr lang="en-US" sz="2000" dirty="0" smtClean="0">
                <a:latin typeface="Verdana" pitchFamily="34" charset="0"/>
              </a:rPr>
              <a:t>Plain Language Association International Board member and webmaster</a:t>
            </a:r>
          </a:p>
          <a:p>
            <a:pPr algn="l"/>
            <a:endParaRPr lang="en-US" sz="2800" dirty="0" smtClean="0">
              <a:latin typeface="Verdana" pitchFamily="34" charset="0"/>
            </a:endParaRPr>
          </a:p>
          <a:p>
            <a:pPr algn="l"/>
            <a:endParaRPr lang="en-US" sz="2800" dirty="0" smtClean="0">
              <a:latin typeface="Verdan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PDF</a:t>
            </a:r>
            <a:endParaRPr lang="en-US" dirty="0"/>
          </a:p>
        </p:txBody>
      </p:sp>
      <p:sp>
        <p:nvSpPr>
          <p:cNvPr id="3" name="Content Placeholder 2"/>
          <p:cNvSpPr>
            <a:spLocks noGrp="1"/>
          </p:cNvSpPr>
          <p:nvPr>
            <p:ph idx="1"/>
          </p:nvPr>
        </p:nvSpPr>
        <p:spPr>
          <a:xfrm>
            <a:off x="152400" y="1143000"/>
            <a:ext cx="6705600" cy="4648200"/>
          </a:xfrm>
        </p:spPr>
        <p:txBody>
          <a:bodyPr/>
          <a:lstStyle/>
          <a:p>
            <a:pPr marL="400050" lvl="1">
              <a:lnSpc>
                <a:spcPts val="2600"/>
              </a:lnSpc>
              <a:spcBef>
                <a:spcPts val="2000"/>
              </a:spcBef>
              <a:buClr>
                <a:schemeClr val="accent2"/>
              </a:buClr>
              <a:buFont typeface="Wingdings" pitchFamily="2" charset="2"/>
              <a:buChar char="§"/>
            </a:pPr>
            <a:r>
              <a:rPr lang="en-US" sz="2400" dirty="0" smtClean="0"/>
              <a:t>Sometimes Reader needs to </a:t>
            </a:r>
            <a:br>
              <a:rPr lang="en-US" sz="2400" dirty="0" smtClean="0"/>
            </a:br>
            <a:r>
              <a:rPr lang="en-US" sz="2400" dirty="0" smtClean="0"/>
              <a:t>load.</a:t>
            </a:r>
          </a:p>
          <a:p>
            <a:pPr marL="400050" lvl="1">
              <a:lnSpc>
                <a:spcPts val="2600"/>
              </a:lnSpc>
              <a:spcBef>
                <a:spcPts val="2000"/>
              </a:spcBef>
              <a:buClr>
                <a:schemeClr val="accent2"/>
              </a:buClr>
              <a:buFont typeface="Wingdings" pitchFamily="2" charset="2"/>
              <a:buChar char="§"/>
            </a:pPr>
            <a:r>
              <a:rPr lang="en-US" sz="2400" dirty="0" smtClean="0"/>
              <a:t>Designed for the printed page.</a:t>
            </a:r>
          </a:p>
          <a:p>
            <a:pPr marL="400050" lvl="1">
              <a:lnSpc>
                <a:spcPts val="2600"/>
              </a:lnSpc>
              <a:spcBef>
                <a:spcPts val="2000"/>
              </a:spcBef>
              <a:buClr>
                <a:schemeClr val="accent2"/>
              </a:buClr>
              <a:buFont typeface="Wingdings" pitchFamily="2" charset="2"/>
              <a:buChar char="§"/>
            </a:pPr>
            <a:r>
              <a:rPr lang="en-US" sz="2400" dirty="0" smtClean="0"/>
              <a:t>Type too small to read</a:t>
            </a:r>
          </a:p>
          <a:p>
            <a:pPr marL="400050" lvl="1">
              <a:lnSpc>
                <a:spcPts val="2600"/>
              </a:lnSpc>
              <a:spcBef>
                <a:spcPts val="2000"/>
              </a:spcBef>
              <a:buClr>
                <a:schemeClr val="accent2"/>
              </a:buClr>
              <a:buNone/>
            </a:pPr>
            <a:endParaRPr lang="en-US" sz="2400" dirty="0" smtClean="0"/>
          </a:p>
        </p:txBody>
      </p:sp>
      <p:sp>
        <p:nvSpPr>
          <p:cNvPr id="4" name="Date Placeholder 3"/>
          <p:cNvSpPr>
            <a:spLocks noGrp="1"/>
          </p:cNvSpPr>
          <p:nvPr>
            <p:ph type="dt" sz="half" idx="10"/>
          </p:nvPr>
        </p:nvSpPr>
        <p:spPr/>
        <p:txBody>
          <a:bodyPr/>
          <a:lstStyle/>
          <a:p>
            <a:r>
              <a:rPr lang="en-US" dirty="0" smtClean="0"/>
              <a:t>February 23, 2012</a:t>
            </a:r>
            <a:endParaRPr lang="en-US" dirty="0"/>
          </a:p>
        </p:txBody>
      </p:sp>
      <p:sp>
        <p:nvSpPr>
          <p:cNvPr id="5" name="Footer Placeholder 4"/>
          <p:cNvSpPr>
            <a:spLocks noGrp="1"/>
          </p:cNvSpPr>
          <p:nvPr>
            <p:ph type="ftr" sz="quarter" idx="11"/>
          </p:nvPr>
        </p:nvSpPr>
        <p:spPr/>
        <p:txBody>
          <a:bodyPr/>
          <a:lstStyle/>
          <a:p>
            <a:r>
              <a:rPr lang="en-US" dirty="0" smtClean="0"/>
              <a:t>© 2012, TechWRITE, Inc.</a:t>
            </a:r>
            <a:endParaRPr lang="en-US" dirty="0"/>
          </a:p>
        </p:txBody>
      </p:sp>
      <p:sp>
        <p:nvSpPr>
          <p:cNvPr id="6" name="Slide Number Placeholder 5"/>
          <p:cNvSpPr>
            <a:spLocks noGrp="1"/>
          </p:cNvSpPr>
          <p:nvPr>
            <p:ph type="sldNum" sz="quarter" idx="12"/>
          </p:nvPr>
        </p:nvSpPr>
        <p:spPr/>
        <p:txBody>
          <a:bodyPr/>
          <a:lstStyle/>
          <a:p>
            <a:fld id="{8A1884DE-982B-4D4F-B879-52E9605395E1}" type="slidenum">
              <a:rPr lang="en-US" smtClean="0"/>
              <a:pPr/>
              <a:t>20</a:t>
            </a:fld>
            <a:endParaRPr lang="en-US" dirty="0"/>
          </a:p>
        </p:txBody>
      </p:sp>
      <p:pic>
        <p:nvPicPr>
          <p:cNvPr id="8" name="Picture 7" descr="pdf.PNG"/>
          <p:cNvPicPr>
            <a:picLocks noChangeAspect="1"/>
          </p:cNvPicPr>
          <p:nvPr/>
        </p:nvPicPr>
        <p:blipFill>
          <a:blip r:embed="rId3" cstate="print"/>
          <a:stretch>
            <a:fillRect/>
          </a:stretch>
        </p:blipFill>
        <p:spPr>
          <a:xfrm>
            <a:off x="6079786" y="1157590"/>
            <a:ext cx="2467583" cy="37013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PDF</a:t>
            </a:r>
            <a:endParaRPr lang="en-US" dirty="0"/>
          </a:p>
        </p:txBody>
      </p:sp>
      <p:sp>
        <p:nvSpPr>
          <p:cNvPr id="3" name="Content Placeholder 2"/>
          <p:cNvSpPr>
            <a:spLocks noGrp="1"/>
          </p:cNvSpPr>
          <p:nvPr>
            <p:ph idx="1"/>
          </p:nvPr>
        </p:nvSpPr>
        <p:spPr>
          <a:xfrm>
            <a:off x="152400" y="1143000"/>
            <a:ext cx="6705600" cy="4648200"/>
          </a:xfrm>
        </p:spPr>
        <p:txBody>
          <a:bodyPr/>
          <a:lstStyle/>
          <a:p>
            <a:pPr marL="400050" lvl="1">
              <a:lnSpc>
                <a:spcPts val="2600"/>
              </a:lnSpc>
              <a:spcBef>
                <a:spcPts val="2000"/>
              </a:spcBef>
              <a:buClr>
                <a:schemeClr val="accent2"/>
              </a:buClr>
              <a:buFont typeface="Wingdings" pitchFamily="2" charset="2"/>
              <a:buChar char="§"/>
            </a:pPr>
            <a:r>
              <a:rPr lang="en-US" dirty="0" smtClean="0"/>
              <a:t>Enlarging</a:t>
            </a:r>
            <a:r>
              <a:rPr lang="en-US" sz="2400" dirty="0" smtClean="0"/>
              <a:t> it causes </a:t>
            </a:r>
            <a:br>
              <a:rPr lang="en-US" sz="2400" dirty="0" smtClean="0"/>
            </a:br>
            <a:r>
              <a:rPr lang="en-US" sz="2400" dirty="0" smtClean="0"/>
              <a:t>you to scroll </a:t>
            </a:r>
            <a:br>
              <a:rPr lang="en-US" sz="2400" dirty="0" smtClean="0"/>
            </a:br>
            <a:r>
              <a:rPr lang="en-US" sz="2400" dirty="0" smtClean="0"/>
              <a:t>horizontally.</a:t>
            </a:r>
          </a:p>
          <a:p>
            <a:pPr marL="400050" lvl="1">
              <a:lnSpc>
                <a:spcPts val="2600"/>
              </a:lnSpc>
              <a:spcBef>
                <a:spcPts val="2000"/>
              </a:spcBef>
              <a:buClr>
                <a:schemeClr val="accent2"/>
              </a:buClr>
              <a:buFont typeface="Wingdings" pitchFamily="2" charset="2"/>
              <a:buChar char="§"/>
            </a:pPr>
            <a:r>
              <a:rPr lang="en-US" sz="2400" dirty="0" smtClean="0"/>
              <a:t>No page flow except </a:t>
            </a:r>
            <a:br>
              <a:rPr lang="en-US" sz="2400" dirty="0" smtClean="0"/>
            </a:br>
            <a:r>
              <a:rPr lang="en-US" sz="2400" dirty="0" smtClean="0"/>
              <a:t>if you use Reader X </a:t>
            </a:r>
            <a:br>
              <a:rPr lang="en-US" sz="2400" dirty="0" smtClean="0"/>
            </a:br>
            <a:r>
              <a:rPr lang="en-US" sz="2400" dirty="0" smtClean="0"/>
              <a:t>but only on Android</a:t>
            </a:r>
            <a:br>
              <a:rPr lang="en-US" sz="2400" dirty="0" smtClean="0"/>
            </a:br>
            <a:r>
              <a:rPr lang="en-US" sz="2400" dirty="0" smtClean="0"/>
              <a:t>and iOS devices</a:t>
            </a:r>
          </a:p>
          <a:p>
            <a:pPr marL="400050" lvl="1">
              <a:lnSpc>
                <a:spcPts val="2600"/>
              </a:lnSpc>
              <a:spcBef>
                <a:spcPts val="2000"/>
              </a:spcBef>
              <a:buClr>
                <a:schemeClr val="accent2"/>
              </a:buClr>
              <a:buFont typeface="Wingdings" pitchFamily="2" charset="2"/>
              <a:buChar char="§"/>
            </a:pPr>
            <a:r>
              <a:rPr lang="en-US" sz="2400" dirty="0" smtClean="0"/>
              <a:t>Fine on iPad.</a:t>
            </a:r>
          </a:p>
          <a:p>
            <a:pPr marL="400050" lvl="1">
              <a:lnSpc>
                <a:spcPts val="2600"/>
              </a:lnSpc>
              <a:spcBef>
                <a:spcPts val="2000"/>
              </a:spcBef>
              <a:buClr>
                <a:schemeClr val="accent2"/>
              </a:buClr>
              <a:buNone/>
            </a:pPr>
            <a:endParaRPr lang="en-US" sz="2400" dirty="0" smtClean="0"/>
          </a:p>
        </p:txBody>
      </p:sp>
      <p:sp>
        <p:nvSpPr>
          <p:cNvPr id="4" name="Date Placeholder 3"/>
          <p:cNvSpPr>
            <a:spLocks noGrp="1"/>
          </p:cNvSpPr>
          <p:nvPr>
            <p:ph type="dt" sz="half" idx="10"/>
          </p:nvPr>
        </p:nvSpPr>
        <p:spPr/>
        <p:txBody>
          <a:bodyPr/>
          <a:lstStyle/>
          <a:p>
            <a:r>
              <a:rPr lang="en-US" dirty="0" smtClean="0"/>
              <a:t>February 23, 2012</a:t>
            </a:r>
            <a:endParaRPr lang="en-US" dirty="0"/>
          </a:p>
        </p:txBody>
      </p:sp>
      <p:sp>
        <p:nvSpPr>
          <p:cNvPr id="5" name="Footer Placeholder 4"/>
          <p:cNvSpPr>
            <a:spLocks noGrp="1"/>
          </p:cNvSpPr>
          <p:nvPr>
            <p:ph type="ftr" sz="quarter" idx="11"/>
          </p:nvPr>
        </p:nvSpPr>
        <p:spPr/>
        <p:txBody>
          <a:bodyPr/>
          <a:lstStyle/>
          <a:p>
            <a:r>
              <a:rPr lang="en-US" dirty="0" smtClean="0"/>
              <a:t>© 2012, TechWRITE, Inc.</a:t>
            </a:r>
            <a:endParaRPr lang="en-US" dirty="0"/>
          </a:p>
        </p:txBody>
      </p:sp>
      <p:sp>
        <p:nvSpPr>
          <p:cNvPr id="6" name="Slide Number Placeholder 5"/>
          <p:cNvSpPr>
            <a:spLocks noGrp="1"/>
          </p:cNvSpPr>
          <p:nvPr>
            <p:ph type="sldNum" sz="quarter" idx="12"/>
          </p:nvPr>
        </p:nvSpPr>
        <p:spPr/>
        <p:txBody>
          <a:bodyPr/>
          <a:lstStyle/>
          <a:p>
            <a:fld id="{8A1884DE-982B-4D4F-B879-52E9605395E1}" type="slidenum">
              <a:rPr lang="en-US" smtClean="0"/>
              <a:pPr/>
              <a:t>21</a:t>
            </a:fld>
            <a:endParaRPr lang="en-US" dirty="0"/>
          </a:p>
        </p:txBody>
      </p:sp>
      <p:pic>
        <p:nvPicPr>
          <p:cNvPr id="9" name="Picture 8" descr="pdf2.png"/>
          <p:cNvPicPr/>
          <p:nvPr/>
        </p:nvPicPr>
        <p:blipFill>
          <a:blip r:embed="rId3" cstate="print"/>
          <a:stretch>
            <a:fillRect/>
          </a:stretch>
        </p:blipFill>
        <p:spPr>
          <a:xfrm>
            <a:off x="4036979" y="1243012"/>
            <a:ext cx="2307802" cy="2543175"/>
          </a:xfrm>
          <a:prstGeom prst="rect">
            <a:avLst/>
          </a:prstGeom>
        </p:spPr>
      </p:pic>
      <p:pic>
        <p:nvPicPr>
          <p:cNvPr id="10" name="Picture 9" descr="book copy.png"/>
          <p:cNvPicPr/>
          <p:nvPr/>
        </p:nvPicPr>
        <p:blipFill>
          <a:blip r:embed="rId4" cstate="print"/>
          <a:stretch>
            <a:fillRect/>
          </a:stretch>
        </p:blipFill>
        <p:spPr>
          <a:xfrm>
            <a:off x="6569615" y="1234500"/>
            <a:ext cx="2447925" cy="2657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3959157" y="3171217"/>
            <a:ext cx="1040860" cy="9728"/>
          </a:xfrm>
          <a:prstGeom prst="line">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WebHelp</a:t>
            </a:r>
            <a:endParaRPr lang="en-US" dirty="0"/>
          </a:p>
        </p:txBody>
      </p:sp>
      <p:sp>
        <p:nvSpPr>
          <p:cNvPr id="4" name="Date Placeholder 3"/>
          <p:cNvSpPr>
            <a:spLocks noGrp="1"/>
          </p:cNvSpPr>
          <p:nvPr>
            <p:ph type="dt" sz="half" idx="10"/>
          </p:nvPr>
        </p:nvSpPr>
        <p:spPr/>
        <p:txBody>
          <a:bodyPr/>
          <a:lstStyle/>
          <a:p>
            <a:r>
              <a:rPr lang="en-US" dirty="0" smtClean="0"/>
              <a:t>February 23, 2012</a:t>
            </a:r>
            <a:endParaRPr lang="en-US" dirty="0"/>
          </a:p>
        </p:txBody>
      </p:sp>
      <p:sp>
        <p:nvSpPr>
          <p:cNvPr id="5" name="Footer Placeholder 4"/>
          <p:cNvSpPr>
            <a:spLocks noGrp="1"/>
          </p:cNvSpPr>
          <p:nvPr>
            <p:ph type="ftr" sz="quarter" idx="11"/>
          </p:nvPr>
        </p:nvSpPr>
        <p:spPr/>
        <p:txBody>
          <a:bodyPr/>
          <a:lstStyle/>
          <a:p>
            <a:r>
              <a:rPr lang="en-US" dirty="0" smtClean="0"/>
              <a:t>© 2012, TechWRITE, Inc.</a:t>
            </a:r>
            <a:endParaRPr lang="en-US" dirty="0"/>
          </a:p>
        </p:txBody>
      </p:sp>
      <p:sp>
        <p:nvSpPr>
          <p:cNvPr id="6" name="Slide Number Placeholder 5"/>
          <p:cNvSpPr>
            <a:spLocks noGrp="1"/>
          </p:cNvSpPr>
          <p:nvPr>
            <p:ph type="sldNum" sz="quarter" idx="12"/>
          </p:nvPr>
        </p:nvSpPr>
        <p:spPr/>
        <p:txBody>
          <a:bodyPr/>
          <a:lstStyle/>
          <a:p>
            <a:fld id="{8A1884DE-982B-4D4F-B879-52E9605395E1}" type="slidenum">
              <a:rPr lang="en-US" smtClean="0"/>
              <a:pPr/>
              <a:t>22</a:t>
            </a:fld>
            <a:endParaRPr lang="en-US" dirty="0"/>
          </a:p>
        </p:txBody>
      </p:sp>
      <p:sp>
        <p:nvSpPr>
          <p:cNvPr id="17" name="Content Placeholder 2"/>
          <p:cNvSpPr>
            <a:spLocks noGrp="1"/>
          </p:cNvSpPr>
          <p:nvPr>
            <p:ph idx="1"/>
          </p:nvPr>
        </p:nvSpPr>
        <p:spPr>
          <a:xfrm>
            <a:off x="457200" y="1371600"/>
            <a:ext cx="8229600" cy="4530725"/>
          </a:xfrm>
        </p:spPr>
        <p:txBody>
          <a:bodyPr/>
          <a:lstStyle/>
          <a:p>
            <a:pPr marL="400050" lvl="1">
              <a:lnSpc>
                <a:spcPts val="2600"/>
              </a:lnSpc>
              <a:spcBef>
                <a:spcPts val="2000"/>
              </a:spcBef>
              <a:buClr>
                <a:schemeClr val="accent2"/>
              </a:buClr>
              <a:buNone/>
            </a:pPr>
            <a:r>
              <a:rPr lang="en-US" dirty="0" smtClean="0"/>
              <a:t>  </a:t>
            </a:r>
          </a:p>
          <a:p>
            <a:pPr marL="400050" lvl="1">
              <a:lnSpc>
                <a:spcPts val="2600"/>
              </a:lnSpc>
              <a:spcBef>
                <a:spcPts val="2000"/>
              </a:spcBef>
              <a:buClr>
                <a:schemeClr val="accent2"/>
              </a:buClr>
              <a:buNone/>
            </a:pPr>
            <a:endParaRPr lang="en-US" dirty="0" smtClean="0"/>
          </a:p>
          <a:p>
            <a:pPr marL="400050" lvl="1">
              <a:lnSpc>
                <a:spcPts val="2600"/>
              </a:lnSpc>
              <a:spcBef>
                <a:spcPts val="2000"/>
              </a:spcBef>
              <a:buClr>
                <a:schemeClr val="accent2"/>
              </a:buClr>
              <a:buNone/>
            </a:pPr>
            <a:r>
              <a:rPr lang="en-US" dirty="0" smtClean="0"/>
              <a:t/>
            </a:r>
            <a:br>
              <a:rPr lang="en-US" dirty="0" smtClean="0"/>
            </a:br>
            <a:r>
              <a:rPr lang="en-US" dirty="0" smtClean="0"/>
              <a:t/>
            </a:r>
            <a:br>
              <a:rPr lang="en-US" dirty="0" smtClean="0"/>
            </a:br>
            <a:r>
              <a:rPr lang="en-US" dirty="0" smtClean="0"/>
              <a:t> </a:t>
            </a:r>
            <a:endParaRPr lang="en-US" dirty="0"/>
          </a:p>
          <a:p>
            <a:pPr marL="400050" lvl="1">
              <a:lnSpc>
                <a:spcPts val="2600"/>
              </a:lnSpc>
              <a:spcBef>
                <a:spcPts val="2000"/>
              </a:spcBef>
              <a:buClr>
                <a:schemeClr val="accent2"/>
              </a:buClr>
              <a:buNone/>
            </a:pPr>
            <a:endParaRPr lang="en-US" sz="2200" dirty="0" smtClean="0"/>
          </a:p>
          <a:p>
            <a:pPr marL="400050" lvl="1">
              <a:lnSpc>
                <a:spcPts val="2600"/>
              </a:lnSpc>
              <a:spcBef>
                <a:spcPts val="2000"/>
              </a:spcBef>
              <a:buClr>
                <a:schemeClr val="accent2"/>
              </a:buClr>
              <a:buFont typeface="Wingdings" pitchFamily="2" charset="2"/>
              <a:buChar char="§"/>
            </a:pPr>
            <a:endParaRPr lang="en-US" sz="2400" dirty="0" smtClean="0"/>
          </a:p>
        </p:txBody>
      </p:sp>
      <p:pic>
        <p:nvPicPr>
          <p:cNvPr id="7" name="Picture 6" descr="with-toc.PNG"/>
          <p:cNvPicPr>
            <a:picLocks noChangeAspect="1"/>
          </p:cNvPicPr>
          <p:nvPr/>
        </p:nvPicPr>
        <p:blipFill>
          <a:blip r:embed="rId3" cstate="print"/>
          <a:stretch>
            <a:fillRect/>
          </a:stretch>
        </p:blipFill>
        <p:spPr>
          <a:xfrm>
            <a:off x="1656945" y="1859604"/>
            <a:ext cx="2387600" cy="3581400"/>
          </a:xfrm>
          <a:prstGeom prst="rect">
            <a:avLst/>
          </a:prstGeom>
        </p:spPr>
      </p:pic>
      <p:pic>
        <p:nvPicPr>
          <p:cNvPr id="8" name="Picture 7" descr="with-toc2.PNG"/>
          <p:cNvPicPr>
            <a:picLocks noChangeAspect="1"/>
          </p:cNvPicPr>
          <p:nvPr/>
        </p:nvPicPr>
        <p:blipFill>
          <a:blip r:embed="rId4" cstate="print"/>
          <a:stretch>
            <a:fillRect/>
          </a:stretch>
        </p:blipFill>
        <p:spPr>
          <a:xfrm>
            <a:off x="4985426" y="2313600"/>
            <a:ext cx="2590800" cy="38862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WebHelp</a:t>
            </a:r>
            <a:endParaRPr lang="en-US" dirty="0"/>
          </a:p>
        </p:txBody>
      </p:sp>
      <p:sp>
        <p:nvSpPr>
          <p:cNvPr id="4" name="Date Placeholder 3"/>
          <p:cNvSpPr>
            <a:spLocks noGrp="1"/>
          </p:cNvSpPr>
          <p:nvPr>
            <p:ph type="dt" sz="half" idx="10"/>
          </p:nvPr>
        </p:nvSpPr>
        <p:spPr/>
        <p:txBody>
          <a:bodyPr/>
          <a:lstStyle/>
          <a:p>
            <a:r>
              <a:rPr lang="en-US" dirty="0" smtClean="0"/>
              <a:t>February 23, 2012</a:t>
            </a:r>
            <a:endParaRPr lang="en-US" dirty="0"/>
          </a:p>
        </p:txBody>
      </p:sp>
      <p:sp>
        <p:nvSpPr>
          <p:cNvPr id="5" name="Footer Placeholder 4"/>
          <p:cNvSpPr>
            <a:spLocks noGrp="1"/>
          </p:cNvSpPr>
          <p:nvPr>
            <p:ph type="ftr" sz="quarter" idx="11"/>
          </p:nvPr>
        </p:nvSpPr>
        <p:spPr/>
        <p:txBody>
          <a:bodyPr/>
          <a:lstStyle/>
          <a:p>
            <a:r>
              <a:rPr lang="en-US" dirty="0" smtClean="0"/>
              <a:t>© 2012, TechWRITE, Inc.</a:t>
            </a:r>
            <a:endParaRPr lang="en-US" dirty="0"/>
          </a:p>
        </p:txBody>
      </p:sp>
      <p:sp>
        <p:nvSpPr>
          <p:cNvPr id="6" name="Slide Number Placeholder 5"/>
          <p:cNvSpPr>
            <a:spLocks noGrp="1"/>
          </p:cNvSpPr>
          <p:nvPr>
            <p:ph type="sldNum" sz="quarter" idx="12"/>
          </p:nvPr>
        </p:nvSpPr>
        <p:spPr/>
        <p:txBody>
          <a:bodyPr/>
          <a:lstStyle/>
          <a:p>
            <a:fld id="{8A1884DE-982B-4D4F-B879-52E9605395E1}" type="slidenum">
              <a:rPr lang="en-US" smtClean="0"/>
              <a:pPr/>
              <a:t>23</a:t>
            </a:fld>
            <a:endParaRPr lang="en-US" dirty="0"/>
          </a:p>
        </p:txBody>
      </p:sp>
      <p:sp>
        <p:nvSpPr>
          <p:cNvPr id="17" name="Content Placeholder 2"/>
          <p:cNvSpPr>
            <a:spLocks noGrp="1"/>
          </p:cNvSpPr>
          <p:nvPr>
            <p:ph idx="1"/>
          </p:nvPr>
        </p:nvSpPr>
        <p:spPr>
          <a:xfrm>
            <a:off x="457200" y="1371600"/>
            <a:ext cx="8229600" cy="4530725"/>
          </a:xfrm>
        </p:spPr>
        <p:txBody>
          <a:bodyPr/>
          <a:lstStyle/>
          <a:p>
            <a:pPr marL="400050" lvl="1">
              <a:lnSpc>
                <a:spcPts val="2600"/>
              </a:lnSpc>
              <a:spcBef>
                <a:spcPts val="2000"/>
              </a:spcBef>
              <a:buClr>
                <a:schemeClr val="accent2"/>
              </a:buClr>
              <a:buNone/>
            </a:pPr>
            <a:r>
              <a:rPr lang="en-US" dirty="0" smtClean="0"/>
              <a:t>  </a:t>
            </a:r>
          </a:p>
          <a:p>
            <a:pPr marL="400050" lvl="1">
              <a:lnSpc>
                <a:spcPts val="2600"/>
              </a:lnSpc>
              <a:spcBef>
                <a:spcPts val="2000"/>
              </a:spcBef>
              <a:buClr>
                <a:schemeClr val="accent2"/>
              </a:buClr>
              <a:buNone/>
            </a:pPr>
            <a:endParaRPr lang="en-US" dirty="0" smtClean="0"/>
          </a:p>
          <a:p>
            <a:pPr marL="400050" lvl="1">
              <a:lnSpc>
                <a:spcPts val="2600"/>
              </a:lnSpc>
              <a:spcBef>
                <a:spcPts val="2000"/>
              </a:spcBef>
              <a:buClr>
                <a:schemeClr val="accent2"/>
              </a:buClr>
              <a:buNone/>
            </a:pPr>
            <a:r>
              <a:rPr lang="en-US" dirty="0" smtClean="0"/>
              <a:t/>
            </a:r>
            <a:br>
              <a:rPr lang="en-US" dirty="0" smtClean="0"/>
            </a:br>
            <a:r>
              <a:rPr lang="en-US" dirty="0" smtClean="0"/>
              <a:t/>
            </a:r>
            <a:br>
              <a:rPr lang="en-US" dirty="0" smtClean="0"/>
            </a:br>
            <a:r>
              <a:rPr lang="en-US" dirty="0" smtClean="0"/>
              <a:t> </a:t>
            </a:r>
            <a:endParaRPr lang="en-US" dirty="0"/>
          </a:p>
          <a:p>
            <a:pPr marL="400050" lvl="1">
              <a:lnSpc>
                <a:spcPts val="2600"/>
              </a:lnSpc>
              <a:spcBef>
                <a:spcPts val="2000"/>
              </a:spcBef>
              <a:buClr>
                <a:schemeClr val="accent2"/>
              </a:buClr>
              <a:buNone/>
            </a:pPr>
            <a:endParaRPr lang="en-US" sz="2200" dirty="0" smtClean="0"/>
          </a:p>
          <a:p>
            <a:pPr marL="400050" lvl="1">
              <a:lnSpc>
                <a:spcPts val="2600"/>
              </a:lnSpc>
              <a:spcBef>
                <a:spcPts val="2000"/>
              </a:spcBef>
              <a:buClr>
                <a:schemeClr val="accent2"/>
              </a:buClr>
              <a:buFont typeface="Wingdings" pitchFamily="2" charset="2"/>
              <a:buChar char="§"/>
            </a:pPr>
            <a:endParaRPr lang="en-US" sz="2400" dirty="0" smtClean="0"/>
          </a:p>
        </p:txBody>
      </p:sp>
      <p:pic>
        <p:nvPicPr>
          <p:cNvPr id="10" name="Picture 9" descr="webhelp mobile.jpg"/>
          <p:cNvPicPr>
            <a:picLocks noChangeAspect="1"/>
          </p:cNvPicPr>
          <p:nvPr/>
        </p:nvPicPr>
        <p:blipFill>
          <a:blip r:embed="rId3" cstate="print"/>
          <a:stretch>
            <a:fillRect/>
          </a:stretch>
        </p:blipFill>
        <p:spPr>
          <a:xfrm>
            <a:off x="1221497" y="1385663"/>
            <a:ext cx="6657975" cy="4581525"/>
          </a:xfrm>
          <a:prstGeom prst="rect">
            <a:avLst/>
          </a:prstGeom>
        </p:spPr>
      </p:pic>
      <p:sp>
        <p:nvSpPr>
          <p:cNvPr id="12" name="Oval 11"/>
          <p:cNvSpPr/>
          <p:nvPr/>
        </p:nvSpPr>
        <p:spPr bwMode="auto">
          <a:xfrm>
            <a:off x="4057424" y="2669689"/>
            <a:ext cx="3270325" cy="57912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WebHelp</a:t>
            </a:r>
            <a:endParaRPr lang="en-US" dirty="0"/>
          </a:p>
        </p:txBody>
      </p:sp>
      <p:sp>
        <p:nvSpPr>
          <p:cNvPr id="4" name="Date Placeholder 3"/>
          <p:cNvSpPr>
            <a:spLocks noGrp="1"/>
          </p:cNvSpPr>
          <p:nvPr>
            <p:ph type="dt" sz="half" idx="10"/>
          </p:nvPr>
        </p:nvSpPr>
        <p:spPr/>
        <p:txBody>
          <a:bodyPr/>
          <a:lstStyle/>
          <a:p>
            <a:r>
              <a:rPr lang="en-US" dirty="0" smtClean="0"/>
              <a:t>February 23, 2012</a:t>
            </a:r>
            <a:endParaRPr lang="en-US" dirty="0"/>
          </a:p>
        </p:txBody>
      </p:sp>
      <p:sp>
        <p:nvSpPr>
          <p:cNvPr id="5" name="Footer Placeholder 4"/>
          <p:cNvSpPr>
            <a:spLocks noGrp="1"/>
          </p:cNvSpPr>
          <p:nvPr>
            <p:ph type="ftr" sz="quarter" idx="11"/>
          </p:nvPr>
        </p:nvSpPr>
        <p:spPr/>
        <p:txBody>
          <a:bodyPr/>
          <a:lstStyle/>
          <a:p>
            <a:r>
              <a:rPr lang="en-US" dirty="0" smtClean="0"/>
              <a:t>© 2012, TechWRITE, Inc.</a:t>
            </a:r>
            <a:endParaRPr lang="en-US" dirty="0"/>
          </a:p>
        </p:txBody>
      </p:sp>
      <p:sp>
        <p:nvSpPr>
          <p:cNvPr id="6" name="Slide Number Placeholder 5"/>
          <p:cNvSpPr>
            <a:spLocks noGrp="1"/>
          </p:cNvSpPr>
          <p:nvPr>
            <p:ph type="sldNum" sz="quarter" idx="12"/>
          </p:nvPr>
        </p:nvSpPr>
        <p:spPr/>
        <p:txBody>
          <a:bodyPr/>
          <a:lstStyle/>
          <a:p>
            <a:fld id="{8A1884DE-982B-4D4F-B879-52E9605395E1}" type="slidenum">
              <a:rPr lang="en-US" smtClean="0"/>
              <a:pPr/>
              <a:t>24</a:t>
            </a:fld>
            <a:endParaRPr lang="en-US" dirty="0"/>
          </a:p>
        </p:txBody>
      </p:sp>
      <p:sp>
        <p:nvSpPr>
          <p:cNvPr id="17" name="Content Placeholder 2"/>
          <p:cNvSpPr>
            <a:spLocks noGrp="1"/>
          </p:cNvSpPr>
          <p:nvPr>
            <p:ph idx="1"/>
          </p:nvPr>
        </p:nvSpPr>
        <p:spPr>
          <a:xfrm>
            <a:off x="4496697" y="1421803"/>
            <a:ext cx="3356386" cy="505610"/>
          </a:xfrm>
        </p:spPr>
        <p:txBody>
          <a:bodyPr/>
          <a:lstStyle/>
          <a:p>
            <a:pPr marL="400050" lvl="1">
              <a:lnSpc>
                <a:spcPts val="2600"/>
              </a:lnSpc>
              <a:spcBef>
                <a:spcPts val="2000"/>
              </a:spcBef>
              <a:buClr>
                <a:schemeClr val="accent2"/>
              </a:buClr>
              <a:buNone/>
            </a:pPr>
            <a:r>
              <a:rPr lang="en-US" dirty="0" smtClean="0"/>
              <a:t>Details:</a:t>
            </a:r>
          </a:p>
          <a:p>
            <a:pPr marL="400050" lvl="1">
              <a:lnSpc>
                <a:spcPts val="2600"/>
              </a:lnSpc>
              <a:spcBef>
                <a:spcPts val="2000"/>
              </a:spcBef>
              <a:buClr>
                <a:schemeClr val="accent2"/>
              </a:buClr>
              <a:buNone/>
            </a:pPr>
            <a:endParaRPr lang="en-US" dirty="0" smtClean="0"/>
          </a:p>
          <a:p>
            <a:pPr marL="400050" lvl="1">
              <a:lnSpc>
                <a:spcPts val="2600"/>
              </a:lnSpc>
              <a:spcBef>
                <a:spcPts val="2000"/>
              </a:spcBef>
              <a:buClr>
                <a:schemeClr val="accent2"/>
              </a:buClr>
              <a:buNone/>
            </a:pPr>
            <a:endParaRPr lang="en-US" dirty="0" smtClean="0"/>
          </a:p>
          <a:p>
            <a:pPr marL="400050" lvl="1">
              <a:lnSpc>
                <a:spcPts val="2600"/>
              </a:lnSpc>
              <a:spcBef>
                <a:spcPts val="2000"/>
              </a:spcBef>
              <a:buClr>
                <a:schemeClr val="accent2"/>
              </a:buClr>
              <a:buNone/>
            </a:pPr>
            <a:r>
              <a:rPr lang="en-US" dirty="0" smtClean="0"/>
              <a:t/>
            </a:r>
            <a:br>
              <a:rPr lang="en-US" dirty="0" smtClean="0"/>
            </a:br>
            <a:r>
              <a:rPr lang="en-US" dirty="0" smtClean="0"/>
              <a:t/>
            </a:r>
            <a:br>
              <a:rPr lang="en-US" dirty="0" smtClean="0"/>
            </a:br>
            <a:r>
              <a:rPr lang="en-US" dirty="0" smtClean="0"/>
              <a:t> </a:t>
            </a:r>
            <a:endParaRPr lang="en-US" dirty="0"/>
          </a:p>
          <a:p>
            <a:pPr marL="400050" lvl="1">
              <a:lnSpc>
                <a:spcPts val="2600"/>
              </a:lnSpc>
              <a:spcBef>
                <a:spcPts val="2000"/>
              </a:spcBef>
              <a:buClr>
                <a:schemeClr val="accent2"/>
              </a:buClr>
              <a:buNone/>
            </a:pPr>
            <a:endParaRPr lang="en-US" sz="2200" dirty="0" smtClean="0"/>
          </a:p>
          <a:p>
            <a:pPr marL="400050" lvl="1">
              <a:lnSpc>
                <a:spcPts val="2600"/>
              </a:lnSpc>
              <a:spcBef>
                <a:spcPts val="2000"/>
              </a:spcBef>
              <a:buClr>
                <a:schemeClr val="accent2"/>
              </a:buClr>
              <a:buFont typeface="Wingdings" pitchFamily="2" charset="2"/>
              <a:buChar char="§"/>
            </a:pPr>
            <a:endParaRPr lang="en-US" sz="2400" dirty="0" smtClean="0"/>
          </a:p>
        </p:txBody>
      </p:sp>
      <p:pic>
        <p:nvPicPr>
          <p:cNvPr id="11" name="Picture 10" descr="preview.png"/>
          <p:cNvPicPr>
            <a:picLocks noChangeAspect="1"/>
          </p:cNvPicPr>
          <p:nvPr/>
        </p:nvPicPr>
        <p:blipFill>
          <a:blip r:embed="rId3" cstate="print"/>
          <a:stretch>
            <a:fillRect/>
          </a:stretch>
        </p:blipFill>
        <p:spPr>
          <a:xfrm>
            <a:off x="1183341" y="1806790"/>
            <a:ext cx="2194561" cy="4137006"/>
          </a:xfrm>
          <a:prstGeom prst="rect">
            <a:avLst/>
          </a:prstGeom>
        </p:spPr>
      </p:pic>
      <p:sp>
        <p:nvSpPr>
          <p:cNvPr id="15" name="TextBox 14"/>
          <p:cNvSpPr txBox="1"/>
          <p:nvPr/>
        </p:nvSpPr>
        <p:spPr>
          <a:xfrm>
            <a:off x="4733366" y="3679116"/>
            <a:ext cx="3517751" cy="2215991"/>
          </a:xfrm>
          <a:prstGeom prst="rect">
            <a:avLst/>
          </a:prstGeom>
          <a:noFill/>
        </p:spPr>
        <p:txBody>
          <a:bodyPr wrap="square" rtlCol="0">
            <a:spAutoFit/>
          </a:bodyPr>
          <a:lstStyle/>
          <a:p>
            <a:pPr marL="225425" indent="-225425">
              <a:buFont typeface="Arial" pitchFamily="34" charset="0"/>
              <a:buChar char="•"/>
            </a:pPr>
            <a:r>
              <a:rPr lang="en-US" sz="2000" dirty="0" smtClean="0"/>
              <a:t>Only one window at a time on mobile</a:t>
            </a:r>
            <a:r>
              <a:rPr lang="en-US" sz="2000" b="1" dirty="0" smtClean="0"/>
              <a:t/>
            </a:r>
            <a:br>
              <a:rPr lang="en-US" sz="2000" b="1" dirty="0" smtClean="0"/>
            </a:br>
            <a:endParaRPr lang="en-US" sz="2000" b="1" dirty="0" smtClean="0"/>
          </a:p>
          <a:p>
            <a:pPr marL="225425" lvl="1" indent="-225425">
              <a:buFont typeface="Arial" pitchFamily="34" charset="0"/>
              <a:buChar char="•"/>
            </a:pPr>
            <a:r>
              <a:rPr lang="en-US" sz="2000" dirty="0" smtClean="0"/>
              <a:t>Watch out for large graphics or tables</a:t>
            </a:r>
            <a:r>
              <a:rPr lang="en-US" sz="2000" b="1" dirty="0" smtClean="0"/>
              <a:t/>
            </a:r>
            <a:br>
              <a:rPr lang="en-US" sz="2000" b="1" dirty="0" smtClean="0"/>
            </a:br>
            <a:endParaRPr lang="en-US" dirty="0" smtClean="0"/>
          </a:p>
          <a:p>
            <a:pPr marL="225425" indent="-225425">
              <a:buFont typeface="Arial" pitchFamily="34" charset="0"/>
              <a:buChar char="•"/>
            </a:pPr>
            <a:endParaRPr lang="en-US" sz="2000" b="1" dirty="0" smtClean="0"/>
          </a:p>
        </p:txBody>
      </p:sp>
      <p:sp>
        <p:nvSpPr>
          <p:cNvPr id="16" name="Content Placeholder 2"/>
          <p:cNvSpPr txBox="1">
            <a:spLocks/>
          </p:cNvSpPr>
          <p:nvPr/>
        </p:nvSpPr>
        <p:spPr bwMode="auto">
          <a:xfrm>
            <a:off x="4485939" y="3143024"/>
            <a:ext cx="3872753" cy="5809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00050" marR="0" lvl="1" indent="-285750" algn="l" defTabSz="914400" rtl="0" eaLnBrk="1" fontAlgn="base" latinLnBrk="0" hangingPunct="1">
              <a:lnSpc>
                <a:spcPts val="2600"/>
              </a:lnSpc>
              <a:spcBef>
                <a:spcPts val="2000"/>
              </a:spcBef>
              <a:spcAft>
                <a:spcPct val="0"/>
              </a:spcAft>
              <a:buClr>
                <a:schemeClr val="accent2"/>
              </a:buClr>
              <a:buSzTx/>
              <a:buFontTx/>
              <a:buNone/>
              <a:tabLst/>
              <a:defRPr/>
            </a:pPr>
            <a:r>
              <a:rPr kumimoji="0" 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rPr>
              <a:t>Caveats:</a:t>
            </a:r>
          </a:p>
          <a:p>
            <a:pPr marL="400050" marR="0" lvl="1" indent="-285750" algn="l" defTabSz="914400" rtl="0" eaLnBrk="1" fontAlgn="base" latinLnBrk="0" hangingPunct="1">
              <a:lnSpc>
                <a:spcPts val="2600"/>
              </a:lnSpc>
              <a:spcBef>
                <a:spcPts val="2000"/>
              </a:spcBef>
              <a:spcAft>
                <a:spcPct val="0"/>
              </a:spcAft>
              <a:buClr>
                <a:schemeClr val="accent2"/>
              </a:buClr>
              <a:buSzTx/>
              <a:buFontTx/>
              <a:buNone/>
              <a:tabLst/>
              <a:defRPr/>
            </a:pPr>
            <a:endParaRPr kumimoji="0" 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ndParaRPr>
          </a:p>
          <a:p>
            <a:pPr marL="400050" marR="0" lvl="1" indent="-285750" algn="l" defTabSz="914400" rtl="0" eaLnBrk="1" fontAlgn="base" latinLnBrk="0" hangingPunct="1">
              <a:lnSpc>
                <a:spcPts val="2600"/>
              </a:lnSpc>
              <a:spcBef>
                <a:spcPts val="2000"/>
              </a:spcBef>
              <a:spcAft>
                <a:spcPct val="0"/>
              </a:spcAft>
              <a:buClr>
                <a:schemeClr val="accent2"/>
              </a:buClr>
              <a:buSzTx/>
              <a:buFontTx/>
              <a:buNone/>
              <a:tabLst/>
              <a:defRPr/>
            </a:pPr>
            <a:endParaRPr kumimoji="0" 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ndParaRPr>
          </a:p>
          <a:p>
            <a:pPr marL="400050" marR="0" lvl="1" indent="-285750" algn="l" defTabSz="914400" rtl="0" eaLnBrk="1" fontAlgn="base" latinLnBrk="0" hangingPunct="1">
              <a:lnSpc>
                <a:spcPts val="2600"/>
              </a:lnSpc>
              <a:spcBef>
                <a:spcPts val="2000"/>
              </a:spcBef>
              <a:spcAft>
                <a:spcPct val="0"/>
              </a:spcAft>
              <a:buClr>
                <a:schemeClr val="accent2"/>
              </a:buClr>
              <a:buSzTx/>
              <a:buFontTx/>
              <a:buNone/>
              <a:tabLst/>
              <a:defRPr/>
            </a:pPr>
            <a:r>
              <a:rPr kumimoji="0" 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rPr>
              <a:t/>
            </a:r>
            <a:br>
              <a:rPr kumimoji="0" 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rPr>
            </a:br>
            <a:r>
              <a:rPr kumimoji="0" 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rPr>
              <a:t/>
            </a:r>
            <a:br>
              <a:rPr kumimoji="0" 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rPr>
            </a:br>
            <a:r>
              <a:rPr kumimoji="0" 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rPr>
              <a:t> </a:t>
            </a:r>
          </a:p>
          <a:p>
            <a:pPr marL="400050" marR="0" lvl="1" indent="-285750" algn="l" defTabSz="914400" rtl="0" eaLnBrk="1" fontAlgn="base" latinLnBrk="0" hangingPunct="1">
              <a:lnSpc>
                <a:spcPts val="2600"/>
              </a:lnSpc>
              <a:spcBef>
                <a:spcPts val="2000"/>
              </a:spcBef>
              <a:spcAft>
                <a:spcPct val="0"/>
              </a:spcAft>
              <a:buClr>
                <a:schemeClr val="accent2"/>
              </a:buClr>
              <a:buSzTx/>
              <a:buFontTx/>
              <a:buNone/>
              <a:tabLst/>
              <a:defRPr/>
            </a:pPr>
            <a:endParaRPr kumimoji="0" lang="en-US" sz="2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ndParaRPr>
          </a:p>
          <a:p>
            <a:pPr marL="400050" marR="0" lvl="1" indent="-285750" algn="l" defTabSz="914400" rtl="0" eaLnBrk="1" fontAlgn="base" latinLnBrk="0" hangingPunct="1">
              <a:lnSpc>
                <a:spcPts val="2600"/>
              </a:lnSpc>
              <a:spcBef>
                <a:spcPts val="2000"/>
              </a:spcBef>
              <a:spcAft>
                <a:spcPct val="0"/>
              </a:spcAft>
              <a:buClr>
                <a:schemeClr val="accent2"/>
              </a:buClr>
              <a:buSzTx/>
              <a:buFont typeface="Wingdings" pitchFamily="2" charset="2"/>
              <a:buChar char="§"/>
              <a:tabLst/>
              <a:defRPr/>
            </a:pPr>
            <a:endParaRPr kumimoji="0" 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ndParaRPr>
          </a:p>
        </p:txBody>
      </p:sp>
      <p:sp>
        <p:nvSpPr>
          <p:cNvPr id="18" name="Content Placeholder 2"/>
          <p:cNvSpPr txBox="1">
            <a:spLocks/>
          </p:cNvSpPr>
          <p:nvPr/>
        </p:nvSpPr>
        <p:spPr bwMode="auto">
          <a:xfrm>
            <a:off x="1013014" y="1411046"/>
            <a:ext cx="2461706" cy="5809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00050" marR="0" lvl="1" indent="-285750" algn="l" defTabSz="914400" rtl="0" eaLnBrk="1" fontAlgn="base" latinLnBrk="0" hangingPunct="1">
              <a:lnSpc>
                <a:spcPts val="2600"/>
              </a:lnSpc>
              <a:spcBef>
                <a:spcPts val="2000"/>
              </a:spcBef>
              <a:spcAft>
                <a:spcPct val="0"/>
              </a:spcAft>
              <a:buClr>
                <a:schemeClr val="accent2"/>
              </a:buClr>
              <a:buSzTx/>
              <a:buFontTx/>
              <a:buNone/>
              <a:tabLst/>
              <a:defRPr/>
            </a:pPr>
            <a:r>
              <a:rPr kumimoji="0" 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rPr>
              <a:t>  Emulator</a:t>
            </a:r>
          </a:p>
          <a:p>
            <a:pPr marL="400050" marR="0" lvl="1" indent="-285750" algn="l" defTabSz="914400" rtl="0" eaLnBrk="1" fontAlgn="base" latinLnBrk="0" hangingPunct="1">
              <a:lnSpc>
                <a:spcPts val="2600"/>
              </a:lnSpc>
              <a:spcBef>
                <a:spcPts val="2000"/>
              </a:spcBef>
              <a:spcAft>
                <a:spcPct val="0"/>
              </a:spcAft>
              <a:buClr>
                <a:schemeClr val="accent2"/>
              </a:buClr>
              <a:buSzTx/>
              <a:buFontTx/>
              <a:buNone/>
              <a:tabLst/>
              <a:defRPr/>
            </a:pPr>
            <a:endParaRPr kumimoji="0" 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ndParaRPr>
          </a:p>
          <a:p>
            <a:pPr marL="400050" marR="0" lvl="1" indent="-285750" algn="l" defTabSz="914400" rtl="0" eaLnBrk="1" fontAlgn="base" latinLnBrk="0" hangingPunct="1">
              <a:lnSpc>
                <a:spcPts val="2600"/>
              </a:lnSpc>
              <a:spcBef>
                <a:spcPts val="2000"/>
              </a:spcBef>
              <a:spcAft>
                <a:spcPct val="0"/>
              </a:spcAft>
              <a:buClr>
                <a:schemeClr val="accent2"/>
              </a:buClr>
              <a:buSzTx/>
              <a:buFontTx/>
              <a:buNone/>
              <a:tabLst/>
              <a:defRPr/>
            </a:pPr>
            <a:endParaRPr kumimoji="0" 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ndParaRPr>
          </a:p>
          <a:p>
            <a:pPr marL="400050" marR="0" lvl="1" indent="-285750" algn="l" defTabSz="914400" rtl="0" eaLnBrk="1" fontAlgn="base" latinLnBrk="0" hangingPunct="1">
              <a:lnSpc>
                <a:spcPts val="2600"/>
              </a:lnSpc>
              <a:spcBef>
                <a:spcPts val="2000"/>
              </a:spcBef>
              <a:spcAft>
                <a:spcPct val="0"/>
              </a:spcAft>
              <a:buClr>
                <a:schemeClr val="accent2"/>
              </a:buClr>
              <a:buSzTx/>
              <a:buFontTx/>
              <a:buNone/>
              <a:tabLst/>
              <a:defRPr/>
            </a:pPr>
            <a:r>
              <a:rPr kumimoji="0" 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rPr>
              <a:t/>
            </a:r>
            <a:br>
              <a:rPr kumimoji="0" 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rPr>
            </a:br>
            <a:r>
              <a:rPr kumimoji="0" 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rPr>
              <a:t/>
            </a:r>
            <a:br>
              <a:rPr kumimoji="0" 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rPr>
            </a:br>
            <a:r>
              <a:rPr kumimoji="0" 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rPr>
              <a:t> </a:t>
            </a:r>
          </a:p>
          <a:p>
            <a:pPr marL="400050" marR="0" lvl="1" indent="-285750" algn="l" defTabSz="914400" rtl="0" eaLnBrk="1" fontAlgn="base" latinLnBrk="0" hangingPunct="1">
              <a:lnSpc>
                <a:spcPts val="2600"/>
              </a:lnSpc>
              <a:spcBef>
                <a:spcPts val="2000"/>
              </a:spcBef>
              <a:spcAft>
                <a:spcPct val="0"/>
              </a:spcAft>
              <a:buClr>
                <a:schemeClr val="accent2"/>
              </a:buClr>
              <a:buSzTx/>
              <a:buFontTx/>
              <a:buNone/>
              <a:tabLst/>
              <a:defRPr/>
            </a:pPr>
            <a:endParaRPr kumimoji="0" lang="en-US" sz="2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ndParaRPr>
          </a:p>
          <a:p>
            <a:pPr marL="400050" marR="0" lvl="1" indent="-285750" algn="l" defTabSz="914400" rtl="0" eaLnBrk="1" fontAlgn="base" latinLnBrk="0" hangingPunct="1">
              <a:lnSpc>
                <a:spcPts val="2600"/>
              </a:lnSpc>
              <a:spcBef>
                <a:spcPts val="2000"/>
              </a:spcBef>
              <a:spcAft>
                <a:spcPct val="0"/>
              </a:spcAft>
              <a:buClr>
                <a:schemeClr val="accent2"/>
              </a:buClr>
              <a:buSzTx/>
              <a:buFont typeface="Wingdings" pitchFamily="2" charset="2"/>
              <a:buChar char="§"/>
              <a:tabLst/>
              <a:defRPr/>
            </a:pPr>
            <a:endParaRPr kumimoji="0" 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ndParaRPr>
          </a:p>
        </p:txBody>
      </p:sp>
      <p:sp>
        <p:nvSpPr>
          <p:cNvPr id="19" name="TextBox 18"/>
          <p:cNvSpPr txBox="1"/>
          <p:nvPr/>
        </p:nvSpPr>
        <p:spPr>
          <a:xfrm>
            <a:off x="4733366" y="1916655"/>
            <a:ext cx="4173966" cy="1323439"/>
          </a:xfrm>
          <a:prstGeom prst="rect">
            <a:avLst/>
          </a:prstGeom>
          <a:noFill/>
        </p:spPr>
        <p:txBody>
          <a:bodyPr wrap="square" rtlCol="0">
            <a:spAutoFit/>
          </a:bodyPr>
          <a:lstStyle/>
          <a:p>
            <a:pPr marL="225425" lvl="1" indent="-225425">
              <a:buFont typeface="Arial" pitchFamily="34" charset="0"/>
              <a:buChar char="•"/>
            </a:pPr>
            <a:r>
              <a:rPr lang="en-US" sz="2000" dirty="0" smtClean="0"/>
              <a:t>See Neil Perlin’s recorded webinar entitled  Going Mobile with Flare Part 2</a:t>
            </a:r>
          </a:p>
          <a:p>
            <a:pPr marL="225425" indent="-225425">
              <a:buFont typeface="Arial" pitchFamily="34" charset="0"/>
              <a:buChar char="•"/>
            </a:pPr>
            <a:endParaRPr lang="en-US" sz="20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6"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e-Books </a:t>
            </a:r>
            <a:endParaRPr lang="en-US" dirty="0"/>
          </a:p>
        </p:txBody>
      </p:sp>
      <p:sp>
        <p:nvSpPr>
          <p:cNvPr id="3" name="Content Placeholder 2"/>
          <p:cNvSpPr>
            <a:spLocks noGrp="1"/>
          </p:cNvSpPr>
          <p:nvPr>
            <p:ph idx="1"/>
          </p:nvPr>
        </p:nvSpPr>
        <p:spPr>
          <a:xfrm>
            <a:off x="0" y="1295400"/>
            <a:ext cx="6705600" cy="4648200"/>
          </a:xfrm>
        </p:spPr>
        <p:txBody>
          <a:bodyPr/>
          <a:lstStyle/>
          <a:p>
            <a:pPr marL="400050" lvl="1">
              <a:lnSpc>
                <a:spcPts val="2600"/>
              </a:lnSpc>
              <a:spcBef>
                <a:spcPts val="2000"/>
              </a:spcBef>
              <a:buClr>
                <a:schemeClr val="accent2"/>
              </a:buClr>
              <a:buFont typeface="Wingdings" pitchFamily="2" charset="2"/>
              <a:buChar char="§"/>
            </a:pPr>
            <a:r>
              <a:rPr lang="en-US" sz="2400" dirty="0" smtClean="0"/>
              <a:t>Exponential growth of e-books.</a:t>
            </a:r>
          </a:p>
          <a:p>
            <a:pPr marL="800100" lvl="2">
              <a:lnSpc>
                <a:spcPts val="2600"/>
              </a:lnSpc>
              <a:spcBef>
                <a:spcPts val="2000"/>
              </a:spcBef>
              <a:buFont typeface="Wingdings" pitchFamily="2" charset="2"/>
              <a:buChar char="§"/>
            </a:pPr>
            <a:r>
              <a:rPr lang="en-US" sz="2000" dirty="0" smtClean="0"/>
              <a:t>NYT best seller list has dedicated</a:t>
            </a:r>
            <a:br>
              <a:rPr lang="en-US" sz="2000" dirty="0" smtClean="0"/>
            </a:br>
            <a:r>
              <a:rPr lang="en-US" sz="2000" dirty="0" smtClean="0"/>
              <a:t>one whole page for e-book sales.</a:t>
            </a:r>
          </a:p>
          <a:p>
            <a:pPr marL="800100" lvl="2">
              <a:lnSpc>
                <a:spcPts val="2600"/>
              </a:lnSpc>
              <a:spcBef>
                <a:spcPts val="2000"/>
              </a:spcBef>
              <a:buFont typeface="Wingdings" pitchFamily="2" charset="2"/>
              <a:buChar char="§"/>
            </a:pPr>
            <a:r>
              <a:rPr lang="en-US" sz="2000" dirty="0" smtClean="0"/>
              <a:t>FAA has authorized iPads to replace</a:t>
            </a:r>
            <a:br>
              <a:rPr lang="en-US" sz="2000" dirty="0" smtClean="0"/>
            </a:br>
            <a:r>
              <a:rPr lang="en-US" sz="2000" dirty="0" smtClean="0"/>
              <a:t>the 40 lbs. of reference material pilots carry in their flight bags.  </a:t>
            </a:r>
          </a:p>
          <a:p>
            <a:pPr marL="800100" lvl="2">
              <a:lnSpc>
                <a:spcPts val="2600"/>
              </a:lnSpc>
              <a:spcBef>
                <a:spcPts val="2000"/>
              </a:spcBef>
              <a:buFont typeface="Wingdings" pitchFamily="2" charset="2"/>
              <a:buChar char="§"/>
            </a:pPr>
            <a:r>
              <a:rPr lang="en-US" sz="2000" dirty="0" smtClean="0"/>
              <a:t>In South Korea, all text books will be replaced by e-books by 2015.</a:t>
            </a:r>
          </a:p>
          <a:p>
            <a:pPr marL="800100" lvl="2">
              <a:lnSpc>
                <a:spcPts val="2600"/>
              </a:lnSpc>
              <a:spcBef>
                <a:spcPts val="2000"/>
              </a:spcBef>
              <a:buFont typeface="Wingdings" pitchFamily="2" charset="2"/>
              <a:buChar char="§"/>
            </a:pPr>
            <a:r>
              <a:rPr lang="en-US" sz="2000" dirty="0" smtClean="0"/>
              <a:t>The share of adults in the United States who own an e-book reader doubled to 12% in May, 2011  from 6% in November 2010.  </a:t>
            </a:r>
          </a:p>
          <a:p>
            <a:pPr marL="400050" lvl="1">
              <a:lnSpc>
                <a:spcPts val="2600"/>
              </a:lnSpc>
              <a:spcBef>
                <a:spcPts val="2000"/>
              </a:spcBef>
              <a:buClr>
                <a:schemeClr val="accent2"/>
              </a:buClr>
              <a:buFont typeface="Wingdings" pitchFamily="2" charset="2"/>
              <a:buChar char="§"/>
            </a:pPr>
            <a:r>
              <a:rPr lang="en-US" sz="2400" dirty="0" smtClean="0"/>
              <a:t>-</a:t>
            </a:r>
          </a:p>
          <a:p>
            <a:pPr marL="400050" lvl="1">
              <a:lnSpc>
                <a:spcPts val="2600"/>
              </a:lnSpc>
              <a:spcBef>
                <a:spcPts val="2000"/>
              </a:spcBef>
              <a:buClr>
                <a:schemeClr val="accent2"/>
              </a:buClr>
              <a:buNone/>
            </a:pPr>
            <a:endParaRPr lang="en-US" sz="2400" dirty="0" smtClean="0"/>
          </a:p>
          <a:p>
            <a:pPr marL="400050" lvl="1">
              <a:lnSpc>
                <a:spcPts val="2600"/>
              </a:lnSpc>
              <a:spcBef>
                <a:spcPts val="2000"/>
              </a:spcBef>
              <a:buClr>
                <a:schemeClr val="accent2"/>
              </a:buClr>
              <a:buFont typeface="Wingdings" pitchFamily="2" charset="2"/>
              <a:buChar char="§"/>
            </a:pPr>
            <a:endParaRPr lang="en-US" sz="2400" dirty="0" smtClean="0"/>
          </a:p>
        </p:txBody>
      </p:sp>
      <p:sp>
        <p:nvSpPr>
          <p:cNvPr id="5" name="Footer Placeholder 4"/>
          <p:cNvSpPr>
            <a:spLocks noGrp="1"/>
          </p:cNvSpPr>
          <p:nvPr>
            <p:ph type="ftr" sz="quarter" idx="11"/>
          </p:nvPr>
        </p:nvSpPr>
        <p:spPr/>
        <p:txBody>
          <a:bodyPr/>
          <a:lstStyle/>
          <a:p>
            <a:r>
              <a:rPr lang="en-US" dirty="0" smtClean="0"/>
              <a:t>© 2011, TechWRITE, Inc.</a:t>
            </a:r>
            <a:endParaRPr lang="en-US" dirty="0"/>
          </a:p>
        </p:txBody>
      </p:sp>
      <p:sp>
        <p:nvSpPr>
          <p:cNvPr id="6" name="Slide Number Placeholder 5"/>
          <p:cNvSpPr>
            <a:spLocks noGrp="1"/>
          </p:cNvSpPr>
          <p:nvPr>
            <p:ph type="sldNum" sz="quarter" idx="12"/>
          </p:nvPr>
        </p:nvSpPr>
        <p:spPr/>
        <p:txBody>
          <a:bodyPr/>
          <a:lstStyle/>
          <a:p>
            <a:fld id="{8A1884DE-982B-4D4F-B879-52E9605395E1}" type="slidenum">
              <a:rPr lang="en-US" smtClean="0"/>
              <a:pPr/>
              <a:t>25</a:t>
            </a:fld>
            <a:endParaRPr lang="en-US" dirty="0"/>
          </a:p>
        </p:txBody>
      </p:sp>
      <p:pic>
        <p:nvPicPr>
          <p:cNvPr id="9" name="Picture 8" descr="PILOTS-1-popup.jpg"/>
          <p:cNvPicPr>
            <a:picLocks noChangeAspect="1"/>
          </p:cNvPicPr>
          <p:nvPr/>
        </p:nvPicPr>
        <p:blipFill>
          <a:blip r:embed="rId3" cstate="print"/>
          <a:stretch>
            <a:fillRect/>
          </a:stretch>
        </p:blipFill>
        <p:spPr>
          <a:xfrm>
            <a:off x="6172200" y="1524000"/>
            <a:ext cx="2321719" cy="1485900"/>
          </a:xfrm>
          <a:prstGeom prst="rect">
            <a:avLst/>
          </a:prstGeom>
        </p:spPr>
      </p:pic>
      <p:sp>
        <p:nvSpPr>
          <p:cNvPr id="10" name="Date Placeholder 3"/>
          <p:cNvSpPr>
            <a:spLocks noGrp="1"/>
          </p:cNvSpPr>
          <p:nvPr>
            <p:ph type="dt" sz="half" idx="10"/>
          </p:nvPr>
        </p:nvSpPr>
        <p:spPr bwMode="auto">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kern="1200">
                <a:solidFill>
                  <a:schemeClr val="tx1"/>
                </a:solidFill>
                <a:effectLst>
                  <a:outerShdw blurRad="38100" dist="38100" dir="2700000" algn="tl">
                    <a:srgbClr val="000000"/>
                  </a:outerShdw>
                </a:effectLst>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dirty="0" smtClean="0"/>
              <a:t>July 13, 2011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e-Books </a:t>
            </a:r>
            <a:endParaRPr lang="en-US" dirty="0"/>
          </a:p>
        </p:txBody>
      </p:sp>
      <p:sp>
        <p:nvSpPr>
          <p:cNvPr id="3" name="Content Placeholder 2"/>
          <p:cNvSpPr>
            <a:spLocks noGrp="1"/>
          </p:cNvSpPr>
          <p:nvPr>
            <p:ph idx="1"/>
          </p:nvPr>
        </p:nvSpPr>
        <p:spPr>
          <a:xfrm>
            <a:off x="0" y="1295400"/>
            <a:ext cx="7696200" cy="4648200"/>
          </a:xfrm>
        </p:spPr>
        <p:txBody>
          <a:bodyPr/>
          <a:lstStyle/>
          <a:p>
            <a:pPr marL="400050" lvl="1">
              <a:lnSpc>
                <a:spcPts val="2600"/>
              </a:lnSpc>
              <a:spcBef>
                <a:spcPts val="2000"/>
              </a:spcBef>
              <a:buClr>
                <a:schemeClr val="accent2"/>
              </a:buClr>
              <a:buFont typeface="Wingdings" pitchFamily="2" charset="2"/>
              <a:buChar char="§"/>
            </a:pPr>
            <a:r>
              <a:rPr lang="en-US" sz="2400" dirty="0" smtClean="0"/>
              <a:t>Can be read on </a:t>
            </a:r>
            <a:br>
              <a:rPr lang="en-US" sz="2400" dirty="0" smtClean="0"/>
            </a:br>
            <a:r>
              <a:rPr lang="en-US" sz="2400" dirty="0" smtClean="0"/>
              <a:t>“dedicated”</a:t>
            </a:r>
            <a:br>
              <a:rPr lang="en-US" sz="2400" dirty="0" smtClean="0"/>
            </a:br>
            <a:r>
              <a:rPr lang="en-US" sz="2400" dirty="0" smtClean="0"/>
              <a:t>e-readers or </a:t>
            </a:r>
            <a:br>
              <a:rPr lang="en-US" sz="2400" dirty="0" smtClean="0"/>
            </a:br>
            <a:r>
              <a:rPr lang="en-US" sz="2400" dirty="0" smtClean="0"/>
              <a:t>most mobile devices.  </a:t>
            </a:r>
          </a:p>
          <a:p>
            <a:pPr marL="400050" lvl="1">
              <a:lnSpc>
                <a:spcPts val="2600"/>
              </a:lnSpc>
              <a:spcBef>
                <a:spcPts val="2000"/>
              </a:spcBef>
              <a:buClr>
                <a:schemeClr val="accent2"/>
              </a:buClr>
              <a:buFont typeface="Wingdings" pitchFamily="2" charset="2"/>
              <a:buChar char="§"/>
            </a:pPr>
            <a:r>
              <a:rPr lang="en-US" sz="2400" dirty="0" smtClean="0"/>
              <a:t>If you’re reading on</a:t>
            </a:r>
            <a:br>
              <a:rPr lang="en-US" sz="2400" dirty="0" smtClean="0"/>
            </a:br>
            <a:r>
              <a:rPr lang="en-US" sz="2400" dirty="0" smtClean="0"/>
              <a:t>a smartphone or</a:t>
            </a:r>
            <a:br>
              <a:rPr lang="en-US" sz="2400" dirty="0" smtClean="0"/>
            </a:br>
            <a:r>
              <a:rPr lang="en-US" sz="2400" dirty="0" smtClean="0"/>
              <a:t>tablet, you need</a:t>
            </a:r>
            <a:br>
              <a:rPr lang="en-US" sz="2400" dirty="0" smtClean="0"/>
            </a:br>
            <a:r>
              <a:rPr lang="en-US" sz="2400" dirty="0" smtClean="0"/>
              <a:t>e-Reader software, but there are many </a:t>
            </a:r>
            <a:br>
              <a:rPr lang="en-US" sz="2400" dirty="0" smtClean="0"/>
            </a:br>
            <a:r>
              <a:rPr lang="en-US" sz="2400" dirty="0" smtClean="0"/>
              <a:t>free apps available: Kobo, Stanza, Aldiko, iBooks.</a:t>
            </a:r>
          </a:p>
          <a:p>
            <a:pPr marL="400050" lvl="1">
              <a:lnSpc>
                <a:spcPts val="2600"/>
              </a:lnSpc>
              <a:spcBef>
                <a:spcPts val="2000"/>
              </a:spcBef>
              <a:buClr>
                <a:schemeClr val="accent2"/>
              </a:buClr>
              <a:buNone/>
            </a:pPr>
            <a:endParaRPr lang="en-US" sz="2400" dirty="0" smtClean="0"/>
          </a:p>
          <a:p>
            <a:pPr marL="400050" lvl="1">
              <a:lnSpc>
                <a:spcPts val="2600"/>
              </a:lnSpc>
              <a:spcBef>
                <a:spcPts val="2000"/>
              </a:spcBef>
              <a:buClr>
                <a:schemeClr val="accent2"/>
              </a:buClr>
              <a:buFont typeface="Wingdings" pitchFamily="2" charset="2"/>
              <a:buChar char="§"/>
            </a:pPr>
            <a:endParaRPr lang="en-US" sz="2400" dirty="0" smtClean="0"/>
          </a:p>
        </p:txBody>
      </p:sp>
      <p:sp>
        <p:nvSpPr>
          <p:cNvPr id="5" name="Footer Placeholder 4"/>
          <p:cNvSpPr>
            <a:spLocks noGrp="1"/>
          </p:cNvSpPr>
          <p:nvPr>
            <p:ph type="ftr" sz="quarter" idx="11"/>
          </p:nvPr>
        </p:nvSpPr>
        <p:spPr/>
        <p:txBody>
          <a:bodyPr/>
          <a:lstStyle/>
          <a:p>
            <a:r>
              <a:rPr lang="en-US" dirty="0" smtClean="0"/>
              <a:t>© 2011, TechWRITE, Inc.</a:t>
            </a:r>
            <a:endParaRPr lang="en-US" dirty="0"/>
          </a:p>
        </p:txBody>
      </p:sp>
      <p:sp>
        <p:nvSpPr>
          <p:cNvPr id="6" name="Slide Number Placeholder 5"/>
          <p:cNvSpPr>
            <a:spLocks noGrp="1"/>
          </p:cNvSpPr>
          <p:nvPr>
            <p:ph type="sldNum" sz="quarter" idx="12"/>
          </p:nvPr>
        </p:nvSpPr>
        <p:spPr/>
        <p:txBody>
          <a:bodyPr/>
          <a:lstStyle/>
          <a:p>
            <a:fld id="{8A1884DE-982B-4D4F-B879-52E9605395E1}" type="slidenum">
              <a:rPr lang="en-US" smtClean="0"/>
              <a:pPr/>
              <a:t>26</a:t>
            </a:fld>
            <a:endParaRPr lang="en-US" dirty="0"/>
          </a:p>
        </p:txBody>
      </p:sp>
      <p:pic>
        <p:nvPicPr>
          <p:cNvPr id="8" name="Picture 7" descr="kindle nook.jpg"/>
          <p:cNvPicPr>
            <a:picLocks noChangeAspect="1"/>
          </p:cNvPicPr>
          <p:nvPr/>
        </p:nvPicPr>
        <p:blipFill>
          <a:blip r:embed="rId3" cstate="print"/>
          <a:stretch>
            <a:fillRect/>
          </a:stretch>
        </p:blipFill>
        <p:spPr>
          <a:xfrm>
            <a:off x="3886200" y="1219201"/>
            <a:ext cx="4172513" cy="2566728"/>
          </a:xfrm>
          <a:prstGeom prst="rect">
            <a:avLst/>
          </a:prstGeom>
        </p:spPr>
      </p:pic>
      <p:sp>
        <p:nvSpPr>
          <p:cNvPr id="9" name="Date Placeholder 3"/>
          <p:cNvSpPr txBox="1">
            <a:spLocks/>
          </p:cNvSpPr>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1"/>
                </a:solidFill>
                <a:effectLst>
                  <a:outerShdw blurRad="38100" dist="38100" dir="2700000" algn="tl">
                    <a:srgbClr val="000000"/>
                  </a:outerShdw>
                </a:effectLst>
                <a:uLnTx/>
                <a:uFillTx/>
                <a:latin typeface="Verdana" pitchFamily="34" charset="0"/>
                <a:ea typeface="+mn-ea"/>
                <a:cs typeface="+mn-cs"/>
              </a:rPr>
              <a:t>February 23, 2012</a:t>
            </a:r>
            <a:endParaRPr kumimoji="0" lang="en-US" sz="1000" b="0" i="0" u="none" strike="noStrike" kern="1200" cap="none" spc="0" normalizeH="0" baseline="0" noProof="0" dirty="0">
              <a:ln>
                <a:noFill/>
              </a:ln>
              <a:solidFill>
                <a:schemeClr val="tx1"/>
              </a:solidFill>
              <a:effectLst>
                <a:outerShdw blurRad="38100" dist="38100" dir="2700000" algn="tl">
                  <a:srgbClr val="000000"/>
                </a:outerShdw>
              </a:effectLst>
              <a:uLnTx/>
              <a:uFillTx/>
              <a:latin typeface="Verdana"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e-Books </a:t>
            </a:r>
            <a:endParaRPr lang="en-US" dirty="0"/>
          </a:p>
        </p:txBody>
      </p:sp>
      <p:sp>
        <p:nvSpPr>
          <p:cNvPr id="3" name="Content Placeholder 2"/>
          <p:cNvSpPr>
            <a:spLocks noGrp="1"/>
          </p:cNvSpPr>
          <p:nvPr>
            <p:ph idx="1"/>
          </p:nvPr>
        </p:nvSpPr>
        <p:spPr>
          <a:xfrm>
            <a:off x="0" y="1295400"/>
            <a:ext cx="6705600" cy="4648200"/>
          </a:xfrm>
        </p:spPr>
        <p:txBody>
          <a:bodyPr/>
          <a:lstStyle/>
          <a:p>
            <a:pPr marL="400050" lvl="1">
              <a:lnSpc>
                <a:spcPts val="2600"/>
              </a:lnSpc>
              <a:spcBef>
                <a:spcPts val="2000"/>
              </a:spcBef>
              <a:buClr>
                <a:schemeClr val="accent2"/>
              </a:buClr>
              <a:buFont typeface="Wingdings" pitchFamily="2" charset="2"/>
              <a:buChar char="§"/>
            </a:pPr>
            <a:r>
              <a:rPr lang="en-US" sz="2400" dirty="0" smtClean="0"/>
              <a:t>Reflowable text that </a:t>
            </a:r>
            <a:br>
              <a:rPr lang="en-US" sz="2400" dirty="0" smtClean="0"/>
            </a:br>
            <a:r>
              <a:rPr lang="en-US" sz="2400" dirty="0" smtClean="0"/>
              <a:t>automatically adjusts to fit </a:t>
            </a:r>
            <a:br>
              <a:rPr lang="en-US" sz="2400" dirty="0" smtClean="0"/>
            </a:br>
            <a:r>
              <a:rPr lang="en-US" sz="2400" dirty="0" smtClean="0"/>
              <a:t>the device.</a:t>
            </a:r>
          </a:p>
          <a:p>
            <a:pPr marL="400050" lvl="1">
              <a:lnSpc>
                <a:spcPts val="2600"/>
              </a:lnSpc>
              <a:spcBef>
                <a:spcPts val="2000"/>
              </a:spcBef>
              <a:buClr>
                <a:schemeClr val="accent2"/>
              </a:buClr>
              <a:buFont typeface="Wingdings" pitchFamily="2" charset="2"/>
              <a:buChar char="§"/>
            </a:pPr>
            <a:r>
              <a:rPr lang="en-US" sz="2400" dirty="0" smtClean="0"/>
              <a:t>But font size can be changed </a:t>
            </a:r>
            <a:br>
              <a:rPr lang="en-US" sz="2400" dirty="0" smtClean="0"/>
            </a:br>
            <a:r>
              <a:rPr lang="en-US" sz="2400" dirty="0" smtClean="0"/>
              <a:t>by the (human) reader, and it </a:t>
            </a:r>
            <a:br>
              <a:rPr lang="en-US" sz="2400" dirty="0" smtClean="0"/>
            </a:br>
            <a:r>
              <a:rPr lang="en-US" sz="2400" dirty="0" smtClean="0"/>
              <a:t>still reflows.</a:t>
            </a:r>
          </a:p>
          <a:p>
            <a:pPr marL="400050" lvl="1">
              <a:lnSpc>
                <a:spcPts val="2600"/>
              </a:lnSpc>
              <a:spcBef>
                <a:spcPts val="2000"/>
              </a:spcBef>
              <a:buClr>
                <a:schemeClr val="accent2"/>
              </a:buClr>
              <a:buFont typeface="Wingdings" pitchFamily="2" charset="2"/>
              <a:buChar char="§"/>
            </a:pPr>
            <a:r>
              <a:rPr lang="en-US" sz="2400" dirty="0" smtClean="0"/>
              <a:t> No gaps between pages. </a:t>
            </a:r>
          </a:p>
          <a:p>
            <a:pPr marL="400050" lvl="1">
              <a:lnSpc>
                <a:spcPts val="2600"/>
              </a:lnSpc>
              <a:spcBef>
                <a:spcPts val="2000"/>
              </a:spcBef>
              <a:buClr>
                <a:schemeClr val="accent2"/>
              </a:buClr>
              <a:buNone/>
            </a:pPr>
            <a:endParaRPr lang="en-US" sz="2400" dirty="0" smtClean="0"/>
          </a:p>
          <a:p>
            <a:pPr marL="400050" lvl="1">
              <a:lnSpc>
                <a:spcPts val="2600"/>
              </a:lnSpc>
              <a:spcBef>
                <a:spcPts val="2000"/>
              </a:spcBef>
              <a:buClr>
                <a:schemeClr val="accent2"/>
              </a:buClr>
              <a:buFont typeface="Wingdings" pitchFamily="2" charset="2"/>
              <a:buChar char="§"/>
            </a:pPr>
            <a:endParaRPr lang="en-US" sz="2400" dirty="0" smtClean="0"/>
          </a:p>
        </p:txBody>
      </p:sp>
      <p:sp>
        <p:nvSpPr>
          <p:cNvPr id="5" name="Footer Placeholder 4"/>
          <p:cNvSpPr>
            <a:spLocks noGrp="1"/>
          </p:cNvSpPr>
          <p:nvPr>
            <p:ph type="ftr" sz="quarter" idx="11"/>
          </p:nvPr>
        </p:nvSpPr>
        <p:spPr/>
        <p:txBody>
          <a:bodyPr/>
          <a:lstStyle/>
          <a:p>
            <a:r>
              <a:rPr lang="en-US" dirty="0" smtClean="0"/>
              <a:t>© 2011, TechWRITE, Inc.</a:t>
            </a:r>
            <a:endParaRPr lang="en-US" dirty="0"/>
          </a:p>
        </p:txBody>
      </p:sp>
      <p:sp>
        <p:nvSpPr>
          <p:cNvPr id="6" name="Slide Number Placeholder 5"/>
          <p:cNvSpPr>
            <a:spLocks noGrp="1"/>
          </p:cNvSpPr>
          <p:nvPr>
            <p:ph type="sldNum" sz="quarter" idx="12"/>
          </p:nvPr>
        </p:nvSpPr>
        <p:spPr/>
        <p:txBody>
          <a:bodyPr/>
          <a:lstStyle/>
          <a:p>
            <a:fld id="{8A1884DE-982B-4D4F-B879-52E9605395E1}" type="slidenum">
              <a:rPr lang="en-US" smtClean="0"/>
              <a:pPr/>
              <a:t>27</a:t>
            </a:fld>
            <a:endParaRPr lang="en-US" dirty="0"/>
          </a:p>
        </p:txBody>
      </p:sp>
      <p:pic>
        <p:nvPicPr>
          <p:cNvPr id="13" name="Picture 12" descr="AldekoSmallType.png"/>
          <p:cNvPicPr>
            <a:picLocks noChangeAspect="1"/>
          </p:cNvPicPr>
          <p:nvPr/>
        </p:nvPicPr>
        <p:blipFill>
          <a:blip r:embed="rId3" cstate="print"/>
          <a:stretch>
            <a:fillRect/>
          </a:stretch>
        </p:blipFill>
        <p:spPr>
          <a:xfrm>
            <a:off x="5410200" y="1219200"/>
            <a:ext cx="3195536" cy="4019229"/>
          </a:xfrm>
          <a:prstGeom prst="rect">
            <a:avLst/>
          </a:prstGeom>
        </p:spPr>
      </p:pic>
      <p:pic>
        <p:nvPicPr>
          <p:cNvPr id="14" name="Picture 13" descr="AldekoLargeType.png"/>
          <p:cNvPicPr>
            <a:picLocks noChangeAspect="1"/>
          </p:cNvPicPr>
          <p:nvPr/>
        </p:nvPicPr>
        <p:blipFill>
          <a:blip r:embed="rId4" cstate="print"/>
          <a:stretch>
            <a:fillRect/>
          </a:stretch>
        </p:blipFill>
        <p:spPr>
          <a:xfrm>
            <a:off x="5410200" y="1219200"/>
            <a:ext cx="3199098" cy="4222413"/>
          </a:xfrm>
          <a:prstGeom prst="rect">
            <a:avLst/>
          </a:prstGeom>
        </p:spPr>
      </p:pic>
      <p:sp>
        <p:nvSpPr>
          <p:cNvPr id="9" name="Date Placeholder 3"/>
          <p:cNvSpPr txBox="1">
            <a:spLocks/>
          </p:cNvSpPr>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1"/>
                </a:solidFill>
                <a:effectLst>
                  <a:outerShdw blurRad="38100" dist="38100" dir="2700000" algn="tl">
                    <a:srgbClr val="000000"/>
                  </a:outerShdw>
                </a:effectLst>
                <a:uLnTx/>
                <a:uFillTx/>
                <a:latin typeface="Verdana" pitchFamily="34" charset="0"/>
                <a:ea typeface="+mn-ea"/>
                <a:cs typeface="+mn-cs"/>
              </a:rPr>
              <a:t>February 23, 2012</a:t>
            </a:r>
            <a:endParaRPr kumimoji="0" lang="en-US" sz="1000" b="0" i="0" u="none" strike="noStrike" kern="1200" cap="none" spc="0" normalizeH="0" baseline="0" noProof="0" dirty="0">
              <a:ln>
                <a:noFill/>
              </a:ln>
              <a:solidFill>
                <a:schemeClr val="tx1"/>
              </a:solidFill>
              <a:effectLst>
                <a:outerShdw blurRad="38100" dist="38100" dir="2700000" algn="tl">
                  <a:srgbClr val="000000"/>
                </a:outerShdw>
              </a:effectLst>
              <a:uLnTx/>
              <a:uFillTx/>
              <a:latin typeface="Verdana"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NightAllControls.png"/>
          <p:cNvPicPr>
            <a:picLocks noChangeAspect="1"/>
          </p:cNvPicPr>
          <p:nvPr/>
        </p:nvPicPr>
        <p:blipFill>
          <a:blip r:embed="rId3" cstate="print"/>
          <a:stretch>
            <a:fillRect/>
          </a:stretch>
        </p:blipFill>
        <p:spPr>
          <a:xfrm>
            <a:off x="5029200" y="1295400"/>
            <a:ext cx="3200400" cy="4880610"/>
          </a:xfrm>
          <a:prstGeom prst="rect">
            <a:avLst/>
          </a:prstGeom>
        </p:spPr>
      </p:pic>
      <p:sp>
        <p:nvSpPr>
          <p:cNvPr id="2" name="Title 1"/>
          <p:cNvSpPr>
            <a:spLocks noGrp="1"/>
          </p:cNvSpPr>
          <p:nvPr>
            <p:ph type="title"/>
          </p:nvPr>
        </p:nvSpPr>
        <p:spPr/>
        <p:txBody>
          <a:bodyPr/>
          <a:lstStyle/>
          <a:p>
            <a:r>
              <a:rPr lang="en-US" dirty="0" smtClean="0"/>
              <a:t>e-Books</a:t>
            </a:r>
            <a:endParaRPr lang="en-US" dirty="0"/>
          </a:p>
        </p:txBody>
      </p:sp>
      <p:sp>
        <p:nvSpPr>
          <p:cNvPr id="3" name="Content Placeholder 2"/>
          <p:cNvSpPr>
            <a:spLocks noGrp="1"/>
          </p:cNvSpPr>
          <p:nvPr>
            <p:ph idx="1"/>
          </p:nvPr>
        </p:nvSpPr>
        <p:spPr>
          <a:xfrm>
            <a:off x="457200" y="1828800"/>
            <a:ext cx="6705600" cy="4648200"/>
          </a:xfrm>
        </p:spPr>
        <p:txBody>
          <a:bodyPr/>
          <a:lstStyle/>
          <a:p>
            <a:pPr marL="400050" lvl="1">
              <a:lnSpc>
                <a:spcPts val="2600"/>
              </a:lnSpc>
              <a:spcBef>
                <a:spcPts val="2000"/>
              </a:spcBef>
              <a:buClr>
                <a:schemeClr val="accent2"/>
              </a:buClr>
              <a:buFont typeface="Wingdings" pitchFamily="2" charset="2"/>
              <a:buChar char="§"/>
            </a:pPr>
            <a:r>
              <a:rPr lang="en-US" sz="2400" dirty="0" smtClean="0"/>
              <a:t>No page numbers. </a:t>
            </a:r>
          </a:p>
          <a:p>
            <a:pPr marL="400050" lvl="1">
              <a:lnSpc>
                <a:spcPts val="2600"/>
              </a:lnSpc>
              <a:spcBef>
                <a:spcPts val="2000"/>
              </a:spcBef>
              <a:buClr>
                <a:schemeClr val="accent2"/>
              </a:buClr>
              <a:buFont typeface="Wingdings" pitchFamily="2" charset="2"/>
              <a:buChar char="§"/>
            </a:pPr>
            <a:r>
              <a:rPr lang="en-US" sz="2400" dirty="0" smtClean="0"/>
              <a:t>Nice features on many </a:t>
            </a:r>
            <a:br>
              <a:rPr lang="en-US" sz="2400" dirty="0" smtClean="0"/>
            </a:br>
            <a:r>
              <a:rPr lang="en-US" sz="2400" dirty="0" smtClean="0"/>
              <a:t>e-Reader apps.</a:t>
            </a:r>
          </a:p>
          <a:p>
            <a:pPr marL="400050" lvl="1">
              <a:lnSpc>
                <a:spcPts val="2600"/>
              </a:lnSpc>
              <a:spcBef>
                <a:spcPts val="2000"/>
              </a:spcBef>
              <a:buClr>
                <a:schemeClr val="accent2"/>
              </a:buClr>
              <a:buFont typeface="Wingdings" pitchFamily="2" charset="2"/>
              <a:buChar char="§"/>
            </a:pPr>
            <a:endParaRPr lang="en-US" sz="2400" dirty="0" smtClean="0"/>
          </a:p>
        </p:txBody>
      </p:sp>
      <p:sp>
        <p:nvSpPr>
          <p:cNvPr id="5" name="Footer Placeholder 4"/>
          <p:cNvSpPr>
            <a:spLocks noGrp="1"/>
          </p:cNvSpPr>
          <p:nvPr>
            <p:ph type="ftr" sz="quarter" idx="11"/>
          </p:nvPr>
        </p:nvSpPr>
        <p:spPr/>
        <p:txBody>
          <a:bodyPr/>
          <a:lstStyle/>
          <a:p>
            <a:r>
              <a:rPr lang="en-US" dirty="0" smtClean="0"/>
              <a:t>© 2011, TechWRITE, Inc.</a:t>
            </a:r>
            <a:endParaRPr lang="en-US" dirty="0"/>
          </a:p>
        </p:txBody>
      </p:sp>
      <p:sp>
        <p:nvSpPr>
          <p:cNvPr id="6" name="Slide Number Placeholder 5"/>
          <p:cNvSpPr>
            <a:spLocks noGrp="1"/>
          </p:cNvSpPr>
          <p:nvPr>
            <p:ph type="sldNum" sz="quarter" idx="12"/>
          </p:nvPr>
        </p:nvSpPr>
        <p:spPr/>
        <p:txBody>
          <a:bodyPr/>
          <a:lstStyle/>
          <a:p>
            <a:fld id="{8A1884DE-982B-4D4F-B879-52E9605395E1}" type="slidenum">
              <a:rPr lang="en-US" smtClean="0"/>
              <a:pPr/>
              <a:t>28</a:t>
            </a:fld>
            <a:endParaRPr lang="en-US" dirty="0"/>
          </a:p>
        </p:txBody>
      </p:sp>
      <p:sp>
        <p:nvSpPr>
          <p:cNvPr id="9" name="Rectangle 8"/>
          <p:cNvSpPr/>
          <p:nvPr/>
        </p:nvSpPr>
        <p:spPr bwMode="auto">
          <a:xfrm>
            <a:off x="5029200" y="5257800"/>
            <a:ext cx="3200400" cy="9144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Verdana" pitchFamily="34" charset="0"/>
            </a:endParaRPr>
          </a:p>
        </p:txBody>
      </p:sp>
      <p:sp>
        <p:nvSpPr>
          <p:cNvPr id="10" name="Date Placeholder 3"/>
          <p:cNvSpPr txBox="1">
            <a:spLocks/>
          </p:cNvSpPr>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1"/>
                </a:solidFill>
                <a:effectLst>
                  <a:outerShdw blurRad="38100" dist="38100" dir="2700000" algn="tl">
                    <a:srgbClr val="000000"/>
                  </a:outerShdw>
                </a:effectLst>
                <a:uLnTx/>
                <a:uFillTx/>
                <a:latin typeface="Verdana" pitchFamily="34" charset="0"/>
                <a:ea typeface="+mn-ea"/>
                <a:cs typeface="+mn-cs"/>
              </a:rPr>
              <a:t>February 23, 2012</a:t>
            </a:r>
            <a:endParaRPr kumimoji="0" lang="en-US" sz="1000" b="0" i="0" u="none" strike="noStrike" kern="1200" cap="none" spc="0" normalizeH="0" baseline="0" noProof="0" dirty="0">
              <a:ln>
                <a:noFill/>
              </a:ln>
              <a:solidFill>
                <a:schemeClr val="tx1"/>
              </a:solidFill>
              <a:effectLst>
                <a:outerShdw blurRad="38100" dist="38100" dir="2700000" algn="tl">
                  <a:srgbClr val="000000"/>
                </a:outerShdw>
              </a:effectLst>
              <a:uLnTx/>
              <a:uFillTx/>
              <a:latin typeface="Verdana"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DIY with epubs</a:t>
            </a:r>
            <a:endParaRPr lang="en-US" dirty="0"/>
          </a:p>
        </p:txBody>
      </p:sp>
      <p:sp>
        <p:nvSpPr>
          <p:cNvPr id="3" name="Content Placeholder 2"/>
          <p:cNvSpPr>
            <a:spLocks noGrp="1"/>
          </p:cNvSpPr>
          <p:nvPr>
            <p:ph idx="1"/>
          </p:nvPr>
        </p:nvSpPr>
        <p:spPr>
          <a:xfrm>
            <a:off x="228600" y="1371600"/>
            <a:ext cx="8229600" cy="4648200"/>
          </a:xfrm>
        </p:spPr>
        <p:txBody>
          <a:bodyPr/>
          <a:lstStyle/>
          <a:p>
            <a:pPr>
              <a:buClr>
                <a:schemeClr val="accent1"/>
              </a:buClr>
            </a:pPr>
            <a:r>
              <a:rPr lang="en-US" sz="2400" dirty="0" smtClean="0"/>
              <a:t>epub – open source format, </a:t>
            </a:r>
            <a:br>
              <a:rPr lang="en-US" sz="2400" dirty="0" smtClean="0"/>
            </a:br>
            <a:r>
              <a:rPr lang="en-US" sz="2400" dirty="0" smtClean="0"/>
              <a:t>based on html/xhtml. </a:t>
            </a:r>
          </a:p>
          <a:p>
            <a:pPr>
              <a:buClr>
                <a:schemeClr val="accent1"/>
              </a:buClr>
            </a:pPr>
            <a:r>
              <a:rPr lang="en-US" sz="2400" dirty="0" smtClean="0"/>
              <a:t>The industry standard.  </a:t>
            </a:r>
          </a:p>
          <a:p>
            <a:pPr>
              <a:buClr>
                <a:schemeClr val="accent1"/>
              </a:buClr>
            </a:pPr>
            <a:r>
              <a:rPr lang="en-US" sz="2400" dirty="0" smtClean="0"/>
              <a:t>A .zip file that contains </a:t>
            </a:r>
            <a:br>
              <a:rPr lang="en-US" sz="2400" dirty="0" smtClean="0"/>
            </a:br>
            <a:r>
              <a:rPr lang="en-US" sz="2400" dirty="0" smtClean="0"/>
              <a:t>the necessary files for display </a:t>
            </a:r>
            <a:br>
              <a:rPr lang="en-US" sz="2400" dirty="0" smtClean="0"/>
            </a:br>
            <a:r>
              <a:rPr lang="en-US" sz="2400" dirty="0" smtClean="0"/>
              <a:t>on an e-reader.</a:t>
            </a:r>
          </a:p>
          <a:p>
            <a:pPr>
              <a:buClr>
                <a:schemeClr val="accent1"/>
              </a:buClr>
            </a:pPr>
            <a:r>
              <a:rPr lang="en-US" sz="2400" dirty="0" smtClean="0"/>
              <a:t>Supported by all major e-readers except Amazon’s Kindle until recently but that is going to change.</a:t>
            </a:r>
          </a:p>
          <a:p>
            <a:pPr>
              <a:buClr>
                <a:schemeClr val="accent1"/>
              </a:buClr>
            </a:pPr>
            <a:r>
              <a:rPr lang="en-US" sz="2400" dirty="0" smtClean="0"/>
              <a:t>Other formats: .mobi, .prc, .azw</a:t>
            </a:r>
          </a:p>
          <a:p>
            <a:pPr marL="400050" lvl="1">
              <a:lnSpc>
                <a:spcPts val="2600"/>
              </a:lnSpc>
              <a:spcBef>
                <a:spcPts val="2000"/>
              </a:spcBef>
              <a:buClr>
                <a:schemeClr val="accent2"/>
              </a:buClr>
              <a:buNone/>
            </a:pPr>
            <a:endParaRPr lang="en-US" sz="2400" dirty="0" smtClean="0"/>
          </a:p>
        </p:txBody>
      </p:sp>
      <p:sp>
        <p:nvSpPr>
          <p:cNvPr id="5" name="Footer Placeholder 4"/>
          <p:cNvSpPr>
            <a:spLocks noGrp="1"/>
          </p:cNvSpPr>
          <p:nvPr>
            <p:ph type="ftr" sz="quarter" idx="11"/>
          </p:nvPr>
        </p:nvSpPr>
        <p:spPr/>
        <p:txBody>
          <a:bodyPr/>
          <a:lstStyle/>
          <a:p>
            <a:r>
              <a:rPr lang="en-US" dirty="0" smtClean="0"/>
              <a:t>© 2011, TechWRITE, Inc.</a:t>
            </a:r>
            <a:endParaRPr lang="en-US" dirty="0"/>
          </a:p>
        </p:txBody>
      </p:sp>
      <p:sp>
        <p:nvSpPr>
          <p:cNvPr id="6" name="Slide Number Placeholder 5"/>
          <p:cNvSpPr>
            <a:spLocks noGrp="1"/>
          </p:cNvSpPr>
          <p:nvPr>
            <p:ph type="sldNum" sz="quarter" idx="12"/>
          </p:nvPr>
        </p:nvSpPr>
        <p:spPr/>
        <p:txBody>
          <a:bodyPr/>
          <a:lstStyle/>
          <a:p>
            <a:fld id="{8A1884DE-982B-4D4F-B879-52E9605395E1}" type="slidenum">
              <a:rPr lang="en-US" smtClean="0"/>
              <a:pPr/>
              <a:t>29</a:t>
            </a:fld>
            <a:endParaRPr lang="en-US" dirty="0"/>
          </a:p>
        </p:txBody>
      </p:sp>
      <p:pic>
        <p:nvPicPr>
          <p:cNvPr id="8" name="Picture 7" descr="ereaders.jpg"/>
          <p:cNvPicPr>
            <a:picLocks noChangeAspect="1"/>
          </p:cNvPicPr>
          <p:nvPr/>
        </p:nvPicPr>
        <p:blipFill>
          <a:blip r:embed="rId3" cstate="print"/>
          <a:stretch>
            <a:fillRect/>
          </a:stretch>
        </p:blipFill>
        <p:spPr>
          <a:xfrm>
            <a:off x="5410200" y="1752600"/>
            <a:ext cx="2219325" cy="2057400"/>
          </a:xfrm>
          <a:prstGeom prst="rect">
            <a:avLst/>
          </a:prstGeom>
        </p:spPr>
      </p:pic>
      <p:sp>
        <p:nvSpPr>
          <p:cNvPr id="9" name="Date Placeholder 3"/>
          <p:cNvSpPr txBox="1">
            <a:spLocks/>
          </p:cNvSpPr>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1"/>
                </a:solidFill>
                <a:effectLst>
                  <a:outerShdw blurRad="38100" dist="38100" dir="2700000" algn="tl">
                    <a:srgbClr val="000000"/>
                  </a:outerShdw>
                </a:effectLst>
                <a:uLnTx/>
                <a:uFillTx/>
                <a:latin typeface="Verdana" pitchFamily="34" charset="0"/>
                <a:ea typeface="+mn-ea"/>
                <a:cs typeface="+mn-cs"/>
              </a:rPr>
              <a:t>February 23, 2012</a:t>
            </a:r>
            <a:endParaRPr kumimoji="0" lang="en-US" sz="1000" b="0" i="0" u="none" strike="noStrike" kern="1200" cap="none" spc="0" normalizeH="0" baseline="0" noProof="0" dirty="0">
              <a:ln>
                <a:noFill/>
              </a:ln>
              <a:solidFill>
                <a:schemeClr val="tx1"/>
              </a:solidFill>
              <a:effectLst>
                <a:outerShdw blurRad="38100" dist="38100" dir="2700000" algn="tl">
                  <a:srgbClr val="000000"/>
                </a:outerShdw>
              </a:effectLst>
              <a:uLnTx/>
              <a:uFillTx/>
              <a:latin typeface="Verdana"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Mobile Monster</a:t>
            </a:r>
            <a:endParaRPr lang="en-US" dirty="0"/>
          </a:p>
        </p:txBody>
      </p:sp>
      <p:sp>
        <p:nvSpPr>
          <p:cNvPr id="3" name="Content Placeholder 2"/>
          <p:cNvSpPr>
            <a:spLocks noGrp="1"/>
          </p:cNvSpPr>
          <p:nvPr>
            <p:ph idx="1"/>
          </p:nvPr>
        </p:nvSpPr>
        <p:spPr>
          <a:xfrm>
            <a:off x="0" y="1163637"/>
            <a:ext cx="5410200" cy="4530725"/>
          </a:xfrm>
        </p:spPr>
        <p:txBody>
          <a:bodyPr/>
          <a:lstStyle/>
          <a:p>
            <a:pPr marL="688975" lvl="2" indent="-344488">
              <a:spcBef>
                <a:spcPts val="1000"/>
              </a:spcBef>
              <a:spcAft>
                <a:spcPts val="500"/>
              </a:spcAft>
            </a:pPr>
            <a:r>
              <a:rPr lang="en-US" dirty="0" smtClean="0"/>
              <a:t>Smartphone sales surpassed PC sales in 4Q 2011</a:t>
            </a:r>
          </a:p>
          <a:p>
            <a:pPr marL="1146175" lvl="3" indent="-344488">
              <a:spcBef>
                <a:spcPts val="1000"/>
              </a:spcBef>
              <a:spcAft>
                <a:spcPts val="500"/>
              </a:spcAft>
            </a:pPr>
            <a:r>
              <a:rPr lang="en-US" dirty="0" smtClean="0"/>
              <a:t>158.5 million smartphones (up 57 percent from same quarter  previous year) compared with 120.2 million PCs.</a:t>
            </a:r>
          </a:p>
          <a:p>
            <a:pPr marL="688975" lvl="2" indent="-344488">
              <a:spcBef>
                <a:spcPts val="1000"/>
              </a:spcBef>
              <a:spcAft>
                <a:spcPts val="500"/>
              </a:spcAft>
            </a:pPr>
            <a:r>
              <a:rPr lang="en-US" dirty="0" smtClean="0"/>
              <a:t>In 2011, tablet sales grew by 256% to nearly 73 million units</a:t>
            </a:r>
          </a:p>
          <a:p>
            <a:pPr marL="688975" lvl="2" indent="-344488">
              <a:spcBef>
                <a:spcPts val="1000"/>
              </a:spcBef>
              <a:spcAft>
                <a:spcPts val="500"/>
              </a:spcAft>
            </a:pPr>
            <a:r>
              <a:rPr lang="en-US" dirty="0" smtClean="0"/>
              <a:t>Android activations are 700,000/day</a:t>
            </a:r>
            <a:r>
              <a:rPr lang="en-US" sz="1800" dirty="0" smtClean="0"/>
              <a:t> </a:t>
            </a:r>
          </a:p>
          <a:p>
            <a:pPr marL="688975" lvl="2" indent="-344488">
              <a:spcBef>
                <a:spcPts val="1000"/>
              </a:spcBef>
              <a:spcAft>
                <a:spcPts val="500"/>
              </a:spcAft>
              <a:buNone/>
            </a:pPr>
            <a:endParaRPr lang="en-US" sz="2400" dirty="0" smtClean="0"/>
          </a:p>
          <a:p>
            <a:pPr marL="1146175" lvl="3" indent="-344488">
              <a:spcBef>
                <a:spcPts val="1000"/>
              </a:spcBef>
              <a:spcAft>
                <a:spcPts val="500"/>
              </a:spcAft>
              <a:buNone/>
            </a:pPr>
            <a:endParaRPr lang="en-US" sz="2400" dirty="0" smtClean="0"/>
          </a:p>
          <a:p>
            <a:pPr marL="688975" lvl="2" indent="-344488">
              <a:spcBef>
                <a:spcPts val="1000"/>
              </a:spcBef>
              <a:spcAft>
                <a:spcPts val="500"/>
              </a:spcAft>
              <a:buNone/>
            </a:pPr>
            <a:endParaRPr lang="en-US" dirty="0" smtClean="0"/>
          </a:p>
          <a:p>
            <a:pPr marL="688975" lvl="2" indent="-344488">
              <a:spcBef>
                <a:spcPts val="1000"/>
              </a:spcBef>
              <a:spcAft>
                <a:spcPts val="500"/>
              </a:spcAft>
            </a:pPr>
            <a:endParaRPr lang="en-US" dirty="0" smtClean="0"/>
          </a:p>
        </p:txBody>
      </p:sp>
      <p:sp>
        <p:nvSpPr>
          <p:cNvPr id="4" name="Date Placeholder 3"/>
          <p:cNvSpPr>
            <a:spLocks noGrp="1"/>
          </p:cNvSpPr>
          <p:nvPr>
            <p:ph type="dt" sz="half" idx="10"/>
          </p:nvPr>
        </p:nvSpPr>
        <p:spPr/>
        <p:txBody>
          <a:bodyPr/>
          <a:lstStyle/>
          <a:p>
            <a:r>
              <a:rPr lang="en-US" dirty="0" smtClean="0"/>
              <a:t>February 23, 2012</a:t>
            </a:r>
            <a:endParaRPr lang="en-US" dirty="0"/>
          </a:p>
        </p:txBody>
      </p:sp>
      <p:sp>
        <p:nvSpPr>
          <p:cNvPr id="5" name="Footer Placeholder 4"/>
          <p:cNvSpPr>
            <a:spLocks noGrp="1"/>
          </p:cNvSpPr>
          <p:nvPr>
            <p:ph type="ftr" sz="quarter" idx="11"/>
          </p:nvPr>
        </p:nvSpPr>
        <p:spPr/>
        <p:txBody>
          <a:bodyPr/>
          <a:lstStyle/>
          <a:p>
            <a:r>
              <a:rPr lang="en-US" dirty="0" smtClean="0"/>
              <a:t>© 2012, TechWRITE, Inc.</a:t>
            </a:r>
            <a:endParaRPr lang="en-US" dirty="0"/>
          </a:p>
        </p:txBody>
      </p:sp>
      <p:sp>
        <p:nvSpPr>
          <p:cNvPr id="6" name="Slide Number Placeholder 5"/>
          <p:cNvSpPr>
            <a:spLocks noGrp="1"/>
          </p:cNvSpPr>
          <p:nvPr>
            <p:ph type="sldNum" sz="quarter" idx="12"/>
          </p:nvPr>
        </p:nvSpPr>
        <p:spPr/>
        <p:txBody>
          <a:bodyPr/>
          <a:lstStyle/>
          <a:p>
            <a:fld id="{8A1884DE-982B-4D4F-B879-52E9605395E1}" type="slidenum">
              <a:rPr lang="en-US" smtClean="0"/>
              <a:pPr/>
              <a:t>3</a:t>
            </a:fld>
            <a:endParaRPr lang="en-US" dirty="0"/>
          </a:p>
        </p:txBody>
      </p:sp>
      <p:pic>
        <p:nvPicPr>
          <p:cNvPr id="8" name="Picture 7" descr="frank.jpg"/>
          <p:cNvPicPr>
            <a:picLocks noChangeAspect="1"/>
          </p:cNvPicPr>
          <p:nvPr/>
        </p:nvPicPr>
        <p:blipFill>
          <a:blip r:embed="rId3" cstate="print"/>
          <a:stretch>
            <a:fillRect/>
          </a:stretch>
        </p:blipFill>
        <p:spPr>
          <a:xfrm>
            <a:off x="5334000" y="1314450"/>
            <a:ext cx="3810000" cy="4229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DIY with epubs: What </a:t>
            </a:r>
            <a:r>
              <a:rPr lang="en-US" dirty="0" smtClean="0"/>
              <a:t>You Need</a:t>
            </a:r>
            <a:endParaRPr lang="en-US" dirty="0"/>
          </a:p>
        </p:txBody>
      </p:sp>
      <p:sp>
        <p:nvSpPr>
          <p:cNvPr id="3" name="Content Placeholder 2"/>
          <p:cNvSpPr>
            <a:spLocks noGrp="1"/>
          </p:cNvSpPr>
          <p:nvPr>
            <p:ph idx="1"/>
          </p:nvPr>
        </p:nvSpPr>
        <p:spPr>
          <a:xfrm>
            <a:off x="315557" y="1187824"/>
            <a:ext cx="8193742" cy="4648200"/>
          </a:xfrm>
        </p:spPr>
        <p:txBody>
          <a:bodyPr/>
          <a:lstStyle/>
          <a:p>
            <a:pPr marL="400050" lvl="1">
              <a:lnSpc>
                <a:spcPts val="2600"/>
              </a:lnSpc>
              <a:spcBef>
                <a:spcPts val="2000"/>
              </a:spcBef>
              <a:buClr>
                <a:schemeClr val="accent2"/>
              </a:buClr>
              <a:buFont typeface="Wingdings" pitchFamily="2" charset="2"/>
              <a:buChar char="§"/>
            </a:pPr>
            <a:r>
              <a:rPr lang="en-US" sz="2400" dirty="0" smtClean="0"/>
              <a:t>Source document</a:t>
            </a:r>
            <a:endParaRPr lang="en-US" sz="2000" dirty="0" smtClean="0"/>
          </a:p>
          <a:p>
            <a:pPr marL="800100" lvl="2">
              <a:lnSpc>
                <a:spcPts val="2600"/>
              </a:lnSpc>
              <a:spcBef>
                <a:spcPts val="2000"/>
              </a:spcBef>
              <a:buFont typeface="Wingdings" pitchFamily="2" charset="2"/>
              <a:buChar char="§"/>
            </a:pPr>
            <a:r>
              <a:rPr lang="en-US" sz="2000" dirty="0" smtClean="0"/>
              <a:t>HTML is best but possible to do it </a:t>
            </a:r>
            <a:br>
              <a:rPr lang="en-US" sz="2000" dirty="0" smtClean="0"/>
            </a:br>
            <a:r>
              <a:rPr lang="en-US" sz="2000" dirty="0" smtClean="0"/>
              <a:t>with .pdf or .txt (not recommended).</a:t>
            </a:r>
          </a:p>
          <a:p>
            <a:pPr marL="400050" lvl="1">
              <a:lnSpc>
                <a:spcPts val="2600"/>
              </a:lnSpc>
              <a:spcBef>
                <a:spcPts val="2000"/>
              </a:spcBef>
              <a:buClr>
                <a:schemeClr val="accent1"/>
              </a:buClr>
              <a:buFont typeface="Wingdings" pitchFamily="2" charset="2"/>
              <a:buChar char="§"/>
            </a:pPr>
            <a:r>
              <a:rPr lang="en-US" sz="2400" dirty="0" smtClean="0"/>
              <a:t>Conversion software</a:t>
            </a:r>
          </a:p>
          <a:p>
            <a:pPr marL="800100" lvl="2">
              <a:lnSpc>
                <a:spcPts val="2600"/>
              </a:lnSpc>
              <a:spcBef>
                <a:spcPts val="2000"/>
              </a:spcBef>
              <a:buClr>
                <a:schemeClr val="accent1"/>
              </a:buClr>
              <a:buFont typeface="Wingdings" pitchFamily="2" charset="2"/>
              <a:buChar char="§"/>
            </a:pPr>
            <a:r>
              <a:rPr lang="en-US" sz="2000" dirty="0" smtClean="0"/>
              <a:t>Calibre (FREE) with Sigil (FREE)</a:t>
            </a:r>
          </a:p>
          <a:p>
            <a:pPr marL="800100" lvl="2">
              <a:lnSpc>
                <a:spcPts val="2600"/>
              </a:lnSpc>
              <a:spcBef>
                <a:spcPts val="2000"/>
              </a:spcBef>
              <a:buClr>
                <a:schemeClr val="accent1"/>
              </a:buClr>
              <a:buFont typeface="Wingdings" pitchFamily="2" charset="2"/>
              <a:buChar char="§"/>
            </a:pPr>
            <a:r>
              <a:rPr lang="en-US" sz="2000" dirty="0" smtClean="0"/>
              <a:t>Adobe InDesign (NOT FREE)</a:t>
            </a:r>
          </a:p>
          <a:p>
            <a:pPr marL="400050" lvl="1">
              <a:lnSpc>
                <a:spcPts val="2600"/>
              </a:lnSpc>
              <a:spcBef>
                <a:spcPts val="2000"/>
              </a:spcBef>
              <a:buClr>
                <a:schemeClr val="accent1"/>
              </a:buClr>
              <a:buFont typeface="Wingdings" pitchFamily="2" charset="2"/>
              <a:buChar char="§"/>
            </a:pPr>
            <a:r>
              <a:rPr lang="en-US" sz="2400" dirty="0" smtClean="0"/>
              <a:t>Caveats</a:t>
            </a:r>
          </a:p>
          <a:p>
            <a:pPr marL="800100" lvl="2">
              <a:lnSpc>
                <a:spcPts val="2600"/>
              </a:lnSpc>
              <a:spcBef>
                <a:spcPts val="2000"/>
              </a:spcBef>
              <a:buClr>
                <a:schemeClr val="accent1"/>
              </a:buClr>
              <a:buFont typeface="Wingdings" pitchFamily="2" charset="2"/>
              <a:buChar char="§"/>
            </a:pPr>
            <a:r>
              <a:rPr lang="en-US" sz="2000" dirty="0" smtClean="0"/>
              <a:t>Works best with straight running text.</a:t>
            </a:r>
          </a:p>
          <a:p>
            <a:pPr marL="800100" lvl="2">
              <a:lnSpc>
                <a:spcPts val="2600"/>
              </a:lnSpc>
              <a:spcBef>
                <a:spcPts val="2000"/>
              </a:spcBef>
              <a:buClr>
                <a:schemeClr val="accent1"/>
              </a:buClr>
              <a:buFont typeface="Wingdings" pitchFamily="2" charset="2"/>
              <a:buChar char="§"/>
            </a:pPr>
            <a:r>
              <a:rPr lang="en-US" sz="2000" dirty="0" smtClean="0"/>
              <a:t>If complicated formatting, HTML knowledge helps</a:t>
            </a:r>
          </a:p>
          <a:p>
            <a:pPr marL="800100" lvl="2">
              <a:lnSpc>
                <a:spcPts val="2600"/>
              </a:lnSpc>
              <a:spcBef>
                <a:spcPts val="2000"/>
              </a:spcBef>
              <a:buClr>
                <a:schemeClr val="accent1"/>
              </a:buClr>
              <a:buFont typeface="Wingdings" pitchFamily="2" charset="2"/>
              <a:buChar char="§"/>
            </a:pPr>
            <a:endParaRPr lang="en-US" sz="2000" dirty="0" smtClean="0"/>
          </a:p>
          <a:p>
            <a:pPr marL="800100" lvl="2">
              <a:lnSpc>
                <a:spcPts val="2600"/>
              </a:lnSpc>
              <a:spcBef>
                <a:spcPts val="2000"/>
              </a:spcBef>
              <a:buClr>
                <a:schemeClr val="accent1"/>
              </a:buClr>
              <a:buFont typeface="Wingdings" pitchFamily="2" charset="2"/>
              <a:buChar char="§"/>
            </a:pPr>
            <a:endParaRPr lang="en-US" sz="2000" dirty="0" smtClean="0"/>
          </a:p>
          <a:p>
            <a:pPr marL="400050" lvl="1">
              <a:lnSpc>
                <a:spcPts val="2600"/>
              </a:lnSpc>
              <a:spcBef>
                <a:spcPts val="2000"/>
              </a:spcBef>
              <a:buClr>
                <a:schemeClr val="accent2"/>
              </a:buClr>
              <a:buNone/>
            </a:pPr>
            <a:endParaRPr lang="en-US" sz="2400" dirty="0" smtClean="0"/>
          </a:p>
        </p:txBody>
      </p:sp>
      <p:sp>
        <p:nvSpPr>
          <p:cNvPr id="5" name="Footer Placeholder 4"/>
          <p:cNvSpPr>
            <a:spLocks noGrp="1"/>
          </p:cNvSpPr>
          <p:nvPr>
            <p:ph type="ftr" sz="quarter" idx="11"/>
          </p:nvPr>
        </p:nvSpPr>
        <p:spPr/>
        <p:txBody>
          <a:bodyPr/>
          <a:lstStyle/>
          <a:p>
            <a:r>
              <a:rPr lang="en-US" dirty="0" smtClean="0"/>
              <a:t>© 2011, TechWRITE, Inc.</a:t>
            </a:r>
            <a:endParaRPr lang="en-US" dirty="0"/>
          </a:p>
        </p:txBody>
      </p:sp>
      <p:sp>
        <p:nvSpPr>
          <p:cNvPr id="6" name="Slide Number Placeholder 5"/>
          <p:cNvSpPr>
            <a:spLocks noGrp="1"/>
          </p:cNvSpPr>
          <p:nvPr>
            <p:ph type="sldNum" sz="quarter" idx="12"/>
          </p:nvPr>
        </p:nvSpPr>
        <p:spPr/>
        <p:txBody>
          <a:bodyPr/>
          <a:lstStyle/>
          <a:p>
            <a:fld id="{8A1884DE-982B-4D4F-B879-52E9605395E1}" type="slidenum">
              <a:rPr lang="en-US" smtClean="0"/>
              <a:pPr/>
              <a:t>30</a:t>
            </a:fld>
            <a:endParaRPr lang="en-US" dirty="0"/>
          </a:p>
        </p:txBody>
      </p:sp>
      <p:pic>
        <p:nvPicPr>
          <p:cNvPr id="7" name="Picture 6" descr="calibre.jpg"/>
          <p:cNvPicPr>
            <a:picLocks noChangeAspect="1"/>
          </p:cNvPicPr>
          <p:nvPr/>
        </p:nvPicPr>
        <p:blipFill>
          <a:blip r:embed="rId3" cstate="print"/>
          <a:srcRect l="1423" t="2719" r="1423" b="2719"/>
          <a:stretch>
            <a:fillRect/>
          </a:stretch>
        </p:blipFill>
        <p:spPr>
          <a:xfrm>
            <a:off x="6476104" y="1307593"/>
            <a:ext cx="2667896" cy="2084294"/>
          </a:xfrm>
          <a:prstGeom prst="rect">
            <a:avLst/>
          </a:prstGeom>
        </p:spPr>
      </p:pic>
      <p:sp>
        <p:nvSpPr>
          <p:cNvPr id="8" name="Date Placeholder 3"/>
          <p:cNvSpPr>
            <a:spLocks noGrp="1"/>
          </p:cNvSpPr>
          <p:nvPr>
            <p:ph type="dt" sz="half" idx="10"/>
          </p:nvPr>
        </p:nvSpPr>
        <p:spPr>
          <a:xfrm>
            <a:off x="457200" y="6243638"/>
            <a:ext cx="2133600" cy="457200"/>
          </a:xfrm>
        </p:spPr>
        <p:txBody>
          <a:bodyPr/>
          <a:lstStyle/>
          <a:p>
            <a:r>
              <a:rPr lang="en-US" dirty="0" smtClean="0"/>
              <a:t>February 23, 2012</a:t>
            </a:r>
            <a:endParaRPr lang="en-US" dirty="0"/>
          </a:p>
        </p:txBody>
      </p:sp>
      <p:sp>
        <p:nvSpPr>
          <p:cNvPr id="9" name="TextBox 8"/>
          <p:cNvSpPr txBox="1"/>
          <p:nvPr/>
        </p:nvSpPr>
        <p:spPr>
          <a:xfrm>
            <a:off x="6486860" y="3700631"/>
            <a:ext cx="2398956" cy="646331"/>
          </a:xfrm>
          <a:prstGeom prst="rect">
            <a:avLst/>
          </a:prstGeom>
          <a:noFill/>
        </p:spPr>
        <p:txBody>
          <a:bodyPr wrap="square" rtlCol="0">
            <a:spAutoFit/>
          </a:bodyPr>
          <a:lstStyle/>
          <a:p>
            <a:r>
              <a:rPr lang="en-US" dirty="0" smtClean="0"/>
              <a:t>More Info?</a:t>
            </a:r>
          </a:p>
          <a:p>
            <a:r>
              <a:rPr lang="en-US" b="1" dirty="0" smtClean="0"/>
              <a:t>blog.techw.com</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e-Learning</a:t>
            </a:r>
            <a:endParaRPr lang="en-US" dirty="0"/>
          </a:p>
        </p:txBody>
      </p:sp>
      <p:sp>
        <p:nvSpPr>
          <p:cNvPr id="3" name="Content Placeholder 2"/>
          <p:cNvSpPr>
            <a:spLocks noGrp="1"/>
          </p:cNvSpPr>
          <p:nvPr>
            <p:ph idx="1"/>
          </p:nvPr>
        </p:nvSpPr>
        <p:spPr>
          <a:xfrm>
            <a:off x="457200" y="1828800"/>
            <a:ext cx="6705600" cy="4648200"/>
          </a:xfrm>
        </p:spPr>
        <p:txBody>
          <a:bodyPr/>
          <a:lstStyle/>
          <a:p>
            <a:pPr marL="400050" lvl="1">
              <a:lnSpc>
                <a:spcPts val="2600"/>
              </a:lnSpc>
              <a:spcBef>
                <a:spcPts val="2000"/>
              </a:spcBef>
              <a:buClr>
                <a:schemeClr val="accent2"/>
              </a:buClr>
              <a:buFont typeface="Wingdings" pitchFamily="2" charset="2"/>
              <a:buChar char="§"/>
            </a:pPr>
            <a:r>
              <a:rPr lang="en-US" sz="2400" dirty="0" smtClean="0"/>
              <a:t>No Flash on iPhone or iPad</a:t>
            </a:r>
          </a:p>
          <a:p>
            <a:pPr marL="400050" lvl="1">
              <a:lnSpc>
                <a:spcPts val="2600"/>
              </a:lnSpc>
              <a:spcBef>
                <a:spcPts val="2000"/>
              </a:spcBef>
              <a:buClr>
                <a:schemeClr val="accent2"/>
              </a:buClr>
              <a:buFont typeface="Wingdings" pitchFamily="2" charset="2"/>
              <a:buChar char="§"/>
            </a:pPr>
            <a:r>
              <a:rPr lang="en-US" sz="2400" dirty="0" smtClean="0"/>
              <a:t>Adobe will stop supporting Flash in mobile browsers.</a:t>
            </a:r>
          </a:p>
          <a:p>
            <a:pPr marL="400050" lvl="1">
              <a:lnSpc>
                <a:spcPts val="2600"/>
              </a:lnSpc>
              <a:spcBef>
                <a:spcPts val="2000"/>
              </a:spcBef>
              <a:buClr>
                <a:schemeClr val="accent2"/>
              </a:buClr>
              <a:buFont typeface="Wingdings" pitchFamily="2" charset="2"/>
              <a:buChar char="§"/>
            </a:pPr>
            <a:r>
              <a:rPr lang="en-US" sz="2400" dirty="0" smtClean="0"/>
              <a:t>Focus will change to HTML5.</a:t>
            </a:r>
          </a:p>
          <a:p>
            <a:pPr marL="400050" lvl="1">
              <a:lnSpc>
                <a:spcPts val="2600"/>
              </a:lnSpc>
              <a:spcBef>
                <a:spcPts val="2000"/>
              </a:spcBef>
              <a:buClr>
                <a:schemeClr val="accent2"/>
              </a:buClr>
              <a:buFont typeface="Wingdings" pitchFamily="2" charset="2"/>
              <a:buChar char="§"/>
            </a:pPr>
            <a:r>
              <a:rPr lang="en-US" sz="2400" dirty="0" smtClean="0"/>
              <a:t>As yet, HTML5 no match for Flash but that will change</a:t>
            </a:r>
          </a:p>
          <a:p>
            <a:r>
              <a:rPr lang="en-US" sz="2400" dirty="0" smtClean="0"/>
              <a:t>As yet, not all browsers support HTML5</a:t>
            </a:r>
            <a:br>
              <a:rPr lang="en-US" sz="2400" dirty="0" smtClean="0"/>
            </a:br>
            <a:r>
              <a:rPr lang="en-US" sz="2400" dirty="0" smtClean="0"/>
              <a:t>(the following DO support HTML5:</a:t>
            </a:r>
            <a:br>
              <a:rPr lang="en-US" sz="2400" dirty="0" smtClean="0"/>
            </a:br>
            <a:r>
              <a:rPr lang="en-US" sz="2400" dirty="0" smtClean="0"/>
              <a:t>IE8, Safari, Chrome, Firefox, and IE8)</a:t>
            </a:r>
          </a:p>
          <a:p>
            <a:r>
              <a:rPr lang="en-US" dirty="0" smtClean="0"/>
              <a:t> </a:t>
            </a:r>
            <a:endParaRPr lang="en-US" sz="4000" dirty="0" smtClean="0"/>
          </a:p>
          <a:p>
            <a:pPr marL="400050" lvl="1">
              <a:lnSpc>
                <a:spcPts val="2600"/>
              </a:lnSpc>
              <a:spcBef>
                <a:spcPts val="2000"/>
              </a:spcBef>
              <a:buClr>
                <a:schemeClr val="accent2"/>
              </a:buClr>
              <a:buFont typeface="Wingdings" pitchFamily="2" charset="2"/>
              <a:buChar char="§"/>
            </a:pPr>
            <a:endParaRPr lang="en-US" sz="2400" dirty="0" smtClean="0"/>
          </a:p>
        </p:txBody>
      </p:sp>
      <p:sp>
        <p:nvSpPr>
          <p:cNvPr id="4" name="Date Placeholder 3"/>
          <p:cNvSpPr>
            <a:spLocks noGrp="1"/>
          </p:cNvSpPr>
          <p:nvPr>
            <p:ph type="dt" sz="half" idx="10"/>
          </p:nvPr>
        </p:nvSpPr>
        <p:spPr/>
        <p:txBody>
          <a:bodyPr/>
          <a:lstStyle/>
          <a:p>
            <a:r>
              <a:rPr lang="en-US" dirty="0" smtClean="0"/>
              <a:t>February 23, 2012</a:t>
            </a:r>
            <a:endParaRPr lang="en-US" dirty="0"/>
          </a:p>
        </p:txBody>
      </p:sp>
      <p:sp>
        <p:nvSpPr>
          <p:cNvPr id="5" name="Footer Placeholder 4"/>
          <p:cNvSpPr>
            <a:spLocks noGrp="1"/>
          </p:cNvSpPr>
          <p:nvPr>
            <p:ph type="ftr" sz="quarter" idx="11"/>
          </p:nvPr>
        </p:nvSpPr>
        <p:spPr/>
        <p:txBody>
          <a:bodyPr/>
          <a:lstStyle/>
          <a:p>
            <a:r>
              <a:rPr lang="en-US" dirty="0" smtClean="0"/>
              <a:t>© 2012, TechWRITE, Inc.</a:t>
            </a:r>
            <a:endParaRPr lang="en-US" dirty="0"/>
          </a:p>
        </p:txBody>
      </p:sp>
      <p:sp>
        <p:nvSpPr>
          <p:cNvPr id="6" name="Slide Number Placeholder 5"/>
          <p:cNvSpPr>
            <a:spLocks noGrp="1"/>
          </p:cNvSpPr>
          <p:nvPr>
            <p:ph type="sldNum" sz="quarter" idx="12"/>
          </p:nvPr>
        </p:nvSpPr>
        <p:spPr/>
        <p:txBody>
          <a:bodyPr/>
          <a:lstStyle/>
          <a:p>
            <a:fld id="{8A1884DE-982B-4D4F-B879-52E9605395E1}" type="slidenum">
              <a:rPr lang="en-US" smtClean="0"/>
              <a:pPr/>
              <a:t>31</a:t>
            </a:fld>
            <a:endParaRPr lang="en-US" dirty="0"/>
          </a:p>
        </p:txBody>
      </p:sp>
      <p:pic>
        <p:nvPicPr>
          <p:cNvPr id="9" name="Picture 8" descr="noflash.png"/>
          <p:cNvPicPr>
            <a:picLocks noChangeAspect="1"/>
          </p:cNvPicPr>
          <p:nvPr/>
        </p:nvPicPr>
        <p:blipFill>
          <a:blip r:embed="rId3" cstate="print"/>
          <a:stretch>
            <a:fillRect/>
          </a:stretch>
        </p:blipFill>
        <p:spPr>
          <a:xfrm>
            <a:off x="6914972" y="1524000"/>
            <a:ext cx="1981200" cy="1981200"/>
          </a:xfrm>
          <a:prstGeom prst="rect">
            <a:avLst/>
          </a:prstGeom>
        </p:spPr>
      </p:pic>
      <p:pic>
        <p:nvPicPr>
          <p:cNvPr id="8" name="Picture 7" descr="html5.jpg"/>
          <p:cNvPicPr>
            <a:picLocks noChangeAspect="1"/>
          </p:cNvPicPr>
          <p:nvPr/>
        </p:nvPicPr>
        <p:blipFill>
          <a:blip r:embed="rId4" cstate="print"/>
          <a:stretch>
            <a:fillRect/>
          </a:stretch>
        </p:blipFill>
        <p:spPr>
          <a:xfrm>
            <a:off x="6858000" y="1524000"/>
            <a:ext cx="2143125" cy="2143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e-Learning</a:t>
            </a:r>
            <a:endParaRPr lang="en-US" dirty="0"/>
          </a:p>
        </p:txBody>
      </p:sp>
      <p:sp>
        <p:nvSpPr>
          <p:cNvPr id="3" name="Content Placeholder 2"/>
          <p:cNvSpPr>
            <a:spLocks noGrp="1"/>
          </p:cNvSpPr>
          <p:nvPr>
            <p:ph idx="1"/>
          </p:nvPr>
        </p:nvSpPr>
        <p:spPr>
          <a:xfrm>
            <a:off x="457200" y="1828800"/>
            <a:ext cx="4953000" cy="4648200"/>
          </a:xfrm>
        </p:spPr>
        <p:txBody>
          <a:bodyPr/>
          <a:lstStyle/>
          <a:p>
            <a:pPr marL="400050" lvl="1">
              <a:lnSpc>
                <a:spcPts val="2600"/>
              </a:lnSpc>
              <a:spcBef>
                <a:spcPts val="2000"/>
              </a:spcBef>
              <a:buClr>
                <a:schemeClr val="accent2"/>
              </a:buClr>
              <a:buFont typeface="Wingdings" pitchFamily="2" charset="2"/>
              <a:buChar char="§"/>
            </a:pPr>
            <a:r>
              <a:rPr lang="en-US" sz="2400" dirty="0" smtClean="0"/>
              <a:t>So what’s an e-learning developer to do?</a:t>
            </a:r>
          </a:p>
          <a:p>
            <a:pPr marL="800100" lvl="2">
              <a:lnSpc>
                <a:spcPts val="2600"/>
              </a:lnSpc>
              <a:spcBef>
                <a:spcPts val="2000"/>
              </a:spcBef>
              <a:buFont typeface="Wingdings" pitchFamily="2" charset="2"/>
              <a:buChar char="§"/>
            </a:pPr>
            <a:r>
              <a:rPr lang="en-US" sz="2000" dirty="0" smtClean="0"/>
              <a:t>Convert to .mp4</a:t>
            </a:r>
          </a:p>
          <a:p>
            <a:pPr marL="800100" lvl="2">
              <a:lnSpc>
                <a:spcPts val="2600"/>
              </a:lnSpc>
              <a:spcBef>
                <a:spcPts val="2000"/>
              </a:spcBef>
              <a:buFont typeface="Wingdings" pitchFamily="2" charset="2"/>
              <a:buChar char="§"/>
            </a:pPr>
            <a:r>
              <a:rPr lang="en-US" sz="2000" dirty="0" smtClean="0"/>
              <a:t>Convert to HTML5</a:t>
            </a:r>
          </a:p>
          <a:p>
            <a:pPr marL="800100" lvl="2">
              <a:lnSpc>
                <a:spcPts val="2600"/>
              </a:lnSpc>
              <a:spcBef>
                <a:spcPts val="2000"/>
              </a:spcBef>
              <a:buFont typeface="Wingdings" pitchFamily="2" charset="2"/>
              <a:buChar char="§"/>
            </a:pPr>
            <a:r>
              <a:rPr lang="en-US" sz="2000" dirty="0" smtClean="0"/>
              <a:t>Keep producing Flash</a:t>
            </a:r>
          </a:p>
          <a:p>
            <a:pPr marL="800100" lvl="2">
              <a:lnSpc>
                <a:spcPts val="2600"/>
              </a:lnSpc>
              <a:spcBef>
                <a:spcPts val="2000"/>
              </a:spcBef>
              <a:buFont typeface="Wingdings" pitchFamily="2" charset="2"/>
              <a:buChar char="§"/>
            </a:pPr>
            <a:r>
              <a:rPr lang="en-US" sz="2000" dirty="0" smtClean="0"/>
              <a:t>OnLive Desktop </a:t>
            </a:r>
          </a:p>
          <a:p>
            <a:pPr marL="400050" lvl="1">
              <a:lnSpc>
                <a:spcPts val="2600"/>
              </a:lnSpc>
              <a:spcBef>
                <a:spcPts val="2000"/>
              </a:spcBef>
              <a:buClr>
                <a:schemeClr val="accent1"/>
              </a:buClr>
              <a:buNone/>
            </a:pPr>
            <a:endParaRPr lang="en-US" sz="2400" dirty="0" smtClean="0"/>
          </a:p>
        </p:txBody>
      </p:sp>
      <p:sp>
        <p:nvSpPr>
          <p:cNvPr id="4" name="Date Placeholder 3"/>
          <p:cNvSpPr>
            <a:spLocks noGrp="1"/>
          </p:cNvSpPr>
          <p:nvPr>
            <p:ph type="dt" sz="half" idx="10"/>
          </p:nvPr>
        </p:nvSpPr>
        <p:spPr/>
        <p:txBody>
          <a:bodyPr/>
          <a:lstStyle/>
          <a:p>
            <a:r>
              <a:rPr lang="en-US" dirty="0" smtClean="0"/>
              <a:t>February 23, 2012</a:t>
            </a:r>
            <a:endParaRPr lang="en-US" dirty="0"/>
          </a:p>
        </p:txBody>
      </p:sp>
      <p:sp>
        <p:nvSpPr>
          <p:cNvPr id="5" name="Footer Placeholder 4"/>
          <p:cNvSpPr>
            <a:spLocks noGrp="1"/>
          </p:cNvSpPr>
          <p:nvPr>
            <p:ph type="ftr" sz="quarter" idx="11"/>
          </p:nvPr>
        </p:nvSpPr>
        <p:spPr/>
        <p:txBody>
          <a:bodyPr/>
          <a:lstStyle/>
          <a:p>
            <a:r>
              <a:rPr lang="en-US" dirty="0" smtClean="0"/>
              <a:t>© 2012, TechWRITE, Inc.</a:t>
            </a:r>
            <a:endParaRPr lang="en-US" dirty="0"/>
          </a:p>
        </p:txBody>
      </p:sp>
      <p:sp>
        <p:nvSpPr>
          <p:cNvPr id="6" name="Slide Number Placeholder 5"/>
          <p:cNvSpPr>
            <a:spLocks noGrp="1"/>
          </p:cNvSpPr>
          <p:nvPr>
            <p:ph type="sldNum" sz="quarter" idx="12"/>
          </p:nvPr>
        </p:nvSpPr>
        <p:spPr/>
        <p:txBody>
          <a:bodyPr/>
          <a:lstStyle/>
          <a:p>
            <a:fld id="{8A1884DE-982B-4D4F-B879-52E9605395E1}" type="slidenum">
              <a:rPr lang="en-US" smtClean="0"/>
              <a:pPr/>
              <a:t>32</a:t>
            </a:fld>
            <a:endParaRPr lang="en-US" dirty="0"/>
          </a:p>
        </p:txBody>
      </p:sp>
      <p:pic>
        <p:nvPicPr>
          <p:cNvPr id="10" name="Picture 9" descr="confused.jpg"/>
          <p:cNvPicPr>
            <a:picLocks noChangeAspect="1"/>
          </p:cNvPicPr>
          <p:nvPr/>
        </p:nvPicPr>
        <p:blipFill>
          <a:blip r:embed="rId3" cstate="print"/>
          <a:stretch>
            <a:fillRect/>
          </a:stretch>
        </p:blipFill>
        <p:spPr>
          <a:xfrm>
            <a:off x="5029200" y="1905000"/>
            <a:ext cx="2923082" cy="34455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e-Learning</a:t>
            </a:r>
            <a:endParaRPr lang="en-US" dirty="0"/>
          </a:p>
        </p:txBody>
      </p:sp>
      <p:sp>
        <p:nvSpPr>
          <p:cNvPr id="3" name="Content Placeholder 2"/>
          <p:cNvSpPr>
            <a:spLocks noGrp="1"/>
          </p:cNvSpPr>
          <p:nvPr>
            <p:ph idx="1"/>
          </p:nvPr>
        </p:nvSpPr>
        <p:spPr>
          <a:xfrm>
            <a:off x="457200" y="1828800"/>
            <a:ext cx="4800600" cy="4648200"/>
          </a:xfrm>
        </p:spPr>
        <p:txBody>
          <a:bodyPr/>
          <a:lstStyle/>
          <a:p>
            <a:pPr marL="400050" lvl="1">
              <a:lnSpc>
                <a:spcPts val="2600"/>
              </a:lnSpc>
              <a:spcBef>
                <a:spcPts val="2000"/>
              </a:spcBef>
              <a:buClr>
                <a:schemeClr val="accent2"/>
              </a:buClr>
              <a:buFont typeface="Wingdings" pitchFamily="2" charset="2"/>
              <a:buChar char="§"/>
            </a:pPr>
            <a:r>
              <a:rPr lang="en-US" sz="2400" dirty="0" smtClean="0"/>
              <a:t>Can’t simply shrink PC/Mac-based </a:t>
            </a:r>
            <a:br>
              <a:rPr lang="en-US" sz="2400" dirty="0" smtClean="0"/>
            </a:br>
            <a:r>
              <a:rPr lang="en-US" sz="2400" dirty="0" smtClean="0"/>
              <a:t>e-learning tutorials.</a:t>
            </a:r>
          </a:p>
          <a:p>
            <a:pPr marL="400050" lvl="1">
              <a:lnSpc>
                <a:spcPts val="2600"/>
              </a:lnSpc>
              <a:spcBef>
                <a:spcPts val="2000"/>
              </a:spcBef>
              <a:buClr>
                <a:schemeClr val="accent2"/>
              </a:buClr>
              <a:buFont typeface="Wingdings" pitchFamily="2" charset="2"/>
              <a:buChar char="§"/>
            </a:pPr>
            <a:r>
              <a:rPr lang="en-US" sz="2400" dirty="0" smtClean="0"/>
              <a:t>Need to re-size graphics and captions.</a:t>
            </a:r>
          </a:p>
          <a:p>
            <a:pPr marL="400050" lvl="1">
              <a:lnSpc>
                <a:spcPts val="2600"/>
              </a:lnSpc>
              <a:spcBef>
                <a:spcPts val="2000"/>
              </a:spcBef>
              <a:buClr>
                <a:schemeClr val="accent2"/>
              </a:buClr>
              <a:buNone/>
            </a:pPr>
            <a:endParaRPr lang="en-US" sz="2400" dirty="0" smtClean="0"/>
          </a:p>
        </p:txBody>
      </p:sp>
      <p:sp>
        <p:nvSpPr>
          <p:cNvPr id="4" name="Date Placeholder 3"/>
          <p:cNvSpPr>
            <a:spLocks noGrp="1"/>
          </p:cNvSpPr>
          <p:nvPr>
            <p:ph type="dt" sz="half" idx="10"/>
          </p:nvPr>
        </p:nvSpPr>
        <p:spPr/>
        <p:txBody>
          <a:bodyPr/>
          <a:lstStyle/>
          <a:p>
            <a:r>
              <a:rPr lang="en-US" dirty="0" smtClean="0"/>
              <a:t>February 23, 2012</a:t>
            </a:r>
            <a:endParaRPr lang="en-US" dirty="0"/>
          </a:p>
        </p:txBody>
      </p:sp>
      <p:sp>
        <p:nvSpPr>
          <p:cNvPr id="5" name="Footer Placeholder 4"/>
          <p:cNvSpPr>
            <a:spLocks noGrp="1"/>
          </p:cNvSpPr>
          <p:nvPr>
            <p:ph type="ftr" sz="quarter" idx="11"/>
          </p:nvPr>
        </p:nvSpPr>
        <p:spPr/>
        <p:txBody>
          <a:bodyPr/>
          <a:lstStyle/>
          <a:p>
            <a:r>
              <a:rPr lang="en-US" dirty="0" smtClean="0"/>
              <a:t>© 2012, TechWRITE, Inc.</a:t>
            </a:r>
            <a:endParaRPr lang="en-US" dirty="0"/>
          </a:p>
        </p:txBody>
      </p:sp>
      <p:sp>
        <p:nvSpPr>
          <p:cNvPr id="6" name="Slide Number Placeholder 5"/>
          <p:cNvSpPr>
            <a:spLocks noGrp="1"/>
          </p:cNvSpPr>
          <p:nvPr>
            <p:ph type="sldNum" sz="quarter" idx="12"/>
          </p:nvPr>
        </p:nvSpPr>
        <p:spPr/>
        <p:txBody>
          <a:bodyPr/>
          <a:lstStyle/>
          <a:p>
            <a:fld id="{8A1884DE-982B-4D4F-B879-52E9605395E1}" type="slidenum">
              <a:rPr lang="en-US" smtClean="0"/>
              <a:pPr/>
              <a:t>33</a:t>
            </a:fld>
            <a:endParaRPr lang="en-US" dirty="0"/>
          </a:p>
        </p:txBody>
      </p:sp>
      <p:pic>
        <p:nvPicPr>
          <p:cNvPr id="8" name="Picture 7" descr="large_monitor.png"/>
          <p:cNvPicPr>
            <a:picLocks noChangeAspect="1"/>
          </p:cNvPicPr>
          <p:nvPr/>
        </p:nvPicPr>
        <p:blipFill>
          <a:blip r:embed="rId3" cstate="print"/>
          <a:stretch>
            <a:fillRect/>
          </a:stretch>
        </p:blipFill>
        <p:spPr>
          <a:xfrm>
            <a:off x="5410200" y="1295400"/>
            <a:ext cx="3005334" cy="2514605"/>
          </a:xfrm>
          <a:prstGeom prst="rect">
            <a:avLst/>
          </a:prstGeom>
        </p:spPr>
      </p:pic>
      <p:grpSp>
        <p:nvGrpSpPr>
          <p:cNvPr id="10" name="Group 9"/>
          <p:cNvGrpSpPr/>
          <p:nvPr/>
        </p:nvGrpSpPr>
        <p:grpSpPr>
          <a:xfrm>
            <a:off x="4933545" y="3200400"/>
            <a:ext cx="971955" cy="2186240"/>
            <a:chOff x="4933545" y="3200400"/>
            <a:chExt cx="971955" cy="2186240"/>
          </a:xfrm>
        </p:grpSpPr>
        <p:pic>
          <p:nvPicPr>
            <p:cNvPr id="11" name="Picture 10" descr="smartphone-2.png"/>
            <p:cNvPicPr>
              <a:picLocks noChangeAspect="1"/>
            </p:cNvPicPr>
            <p:nvPr/>
          </p:nvPicPr>
          <p:blipFill>
            <a:blip r:embed="rId4" cstate="print"/>
            <a:stretch>
              <a:fillRect/>
            </a:stretch>
          </p:blipFill>
          <p:spPr>
            <a:xfrm>
              <a:off x="4933545" y="3837562"/>
              <a:ext cx="838200" cy="1549078"/>
            </a:xfrm>
            <a:prstGeom prst="rect">
              <a:avLst/>
            </a:prstGeom>
          </p:spPr>
        </p:pic>
        <p:cxnSp>
          <p:nvCxnSpPr>
            <p:cNvPr id="16" name="Straight Arrow Connector 15"/>
            <p:cNvCxnSpPr/>
            <p:nvPr/>
          </p:nvCxnSpPr>
          <p:spPr bwMode="auto">
            <a:xfrm flipH="1">
              <a:off x="5410200" y="3200400"/>
              <a:ext cx="495300" cy="609600"/>
            </a:xfrm>
            <a:prstGeom prst="straightConnector1">
              <a:avLst/>
            </a:prstGeom>
            <a:solidFill>
              <a:schemeClr val="accent1"/>
            </a:solidFill>
            <a:ln w="50800" cap="flat" cmpd="sng" algn="ctr">
              <a:solidFill>
                <a:schemeClr val="tx1"/>
              </a:solidFill>
              <a:prstDash val="solid"/>
              <a:round/>
              <a:headEnd type="none" w="med" len="med"/>
              <a:tailEnd type="arrow"/>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e-Learning</a:t>
            </a:r>
            <a:endParaRPr lang="en-US" dirty="0"/>
          </a:p>
        </p:txBody>
      </p:sp>
      <p:sp>
        <p:nvSpPr>
          <p:cNvPr id="3" name="Content Placeholder 2"/>
          <p:cNvSpPr>
            <a:spLocks noGrp="1"/>
          </p:cNvSpPr>
          <p:nvPr>
            <p:ph idx="1"/>
          </p:nvPr>
        </p:nvSpPr>
        <p:spPr>
          <a:xfrm>
            <a:off x="381000" y="1600200"/>
            <a:ext cx="6705600" cy="4648200"/>
          </a:xfrm>
        </p:spPr>
        <p:txBody>
          <a:bodyPr/>
          <a:lstStyle/>
          <a:p>
            <a:pPr marL="400050" lvl="1">
              <a:lnSpc>
                <a:spcPts val="2600"/>
              </a:lnSpc>
              <a:spcBef>
                <a:spcPts val="2000"/>
              </a:spcBef>
              <a:buClr>
                <a:schemeClr val="accent2"/>
              </a:buClr>
              <a:buFont typeface="Wingdings" pitchFamily="2" charset="2"/>
              <a:buChar char="§"/>
            </a:pPr>
            <a:r>
              <a:rPr lang="en-US" dirty="0" smtClean="0"/>
              <a:t>Controls need to be larger.</a:t>
            </a:r>
          </a:p>
          <a:p>
            <a:pPr marL="400050" lvl="1">
              <a:lnSpc>
                <a:spcPts val="2600"/>
              </a:lnSpc>
              <a:spcBef>
                <a:spcPts val="2000"/>
              </a:spcBef>
              <a:buClr>
                <a:schemeClr val="accent2"/>
              </a:buClr>
              <a:buFont typeface="Wingdings" pitchFamily="2" charset="2"/>
              <a:buChar char="§"/>
            </a:pPr>
            <a:endParaRPr lang="en-US" sz="2400" dirty="0" smtClean="0"/>
          </a:p>
        </p:txBody>
      </p:sp>
      <p:sp>
        <p:nvSpPr>
          <p:cNvPr id="4" name="Date Placeholder 3"/>
          <p:cNvSpPr>
            <a:spLocks noGrp="1"/>
          </p:cNvSpPr>
          <p:nvPr>
            <p:ph type="dt" sz="half" idx="10"/>
          </p:nvPr>
        </p:nvSpPr>
        <p:spPr/>
        <p:txBody>
          <a:bodyPr/>
          <a:lstStyle/>
          <a:p>
            <a:r>
              <a:rPr lang="en-US" dirty="0" smtClean="0"/>
              <a:t>February 23, 2012</a:t>
            </a:r>
            <a:endParaRPr lang="en-US" dirty="0"/>
          </a:p>
        </p:txBody>
      </p:sp>
      <p:sp>
        <p:nvSpPr>
          <p:cNvPr id="5" name="Footer Placeholder 4"/>
          <p:cNvSpPr>
            <a:spLocks noGrp="1"/>
          </p:cNvSpPr>
          <p:nvPr>
            <p:ph type="ftr" sz="quarter" idx="11"/>
          </p:nvPr>
        </p:nvSpPr>
        <p:spPr/>
        <p:txBody>
          <a:bodyPr/>
          <a:lstStyle/>
          <a:p>
            <a:r>
              <a:rPr lang="en-US" dirty="0" smtClean="0"/>
              <a:t>© 2012, TechWRITE, Inc.</a:t>
            </a:r>
            <a:endParaRPr lang="en-US" dirty="0"/>
          </a:p>
        </p:txBody>
      </p:sp>
      <p:sp>
        <p:nvSpPr>
          <p:cNvPr id="6" name="Slide Number Placeholder 5"/>
          <p:cNvSpPr>
            <a:spLocks noGrp="1"/>
          </p:cNvSpPr>
          <p:nvPr>
            <p:ph type="sldNum" sz="quarter" idx="12"/>
          </p:nvPr>
        </p:nvSpPr>
        <p:spPr>
          <a:xfrm>
            <a:off x="6553200" y="6248400"/>
            <a:ext cx="2133600" cy="457200"/>
          </a:xfrm>
        </p:spPr>
        <p:txBody>
          <a:bodyPr/>
          <a:lstStyle/>
          <a:p>
            <a:fld id="{8A1884DE-982B-4D4F-B879-52E9605395E1}" type="slidenum">
              <a:rPr lang="en-US" smtClean="0"/>
              <a:pPr/>
              <a:t>34</a:t>
            </a:fld>
            <a:endParaRPr lang="en-US" dirty="0"/>
          </a:p>
        </p:txBody>
      </p:sp>
      <p:pic>
        <p:nvPicPr>
          <p:cNvPr id="7" name="Picture 6" descr="small playbar.jpg"/>
          <p:cNvPicPr>
            <a:picLocks noChangeAspect="1"/>
          </p:cNvPicPr>
          <p:nvPr/>
        </p:nvPicPr>
        <p:blipFill>
          <a:blip r:embed="rId3" cstate="print"/>
          <a:srcRect t="2381" r="353"/>
          <a:stretch>
            <a:fillRect/>
          </a:stretch>
        </p:blipFill>
        <p:spPr>
          <a:xfrm>
            <a:off x="1333500" y="2742864"/>
            <a:ext cx="6477000" cy="3448792"/>
          </a:xfrm>
          <a:prstGeom prst="rect">
            <a:avLst/>
          </a:prstGeom>
        </p:spPr>
      </p:pic>
      <p:sp>
        <p:nvSpPr>
          <p:cNvPr id="9" name="Rectangle 8"/>
          <p:cNvSpPr/>
          <p:nvPr/>
        </p:nvSpPr>
        <p:spPr bwMode="auto">
          <a:xfrm>
            <a:off x="1371600" y="5943600"/>
            <a:ext cx="6420255" cy="233464"/>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Verdana" pitchFamily="34" charset="0"/>
            </a:endParaRPr>
          </a:p>
        </p:txBody>
      </p:sp>
      <p:sp>
        <p:nvSpPr>
          <p:cNvPr id="10" name="Rectangle 9"/>
          <p:cNvSpPr/>
          <p:nvPr/>
        </p:nvSpPr>
        <p:spPr bwMode="auto">
          <a:xfrm>
            <a:off x="1301858" y="5866108"/>
            <a:ext cx="6532535" cy="379709"/>
          </a:xfrm>
          <a:prstGeom prst="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Verdana" pitchFamily="34" charset="0"/>
            </a:endParaRPr>
          </a:p>
        </p:txBody>
      </p:sp>
      <p:pic>
        <p:nvPicPr>
          <p:cNvPr id="13" name="Picture 12" descr="large playbar2.jpg"/>
          <p:cNvPicPr>
            <a:picLocks noChangeAspect="1"/>
          </p:cNvPicPr>
          <p:nvPr/>
        </p:nvPicPr>
        <p:blipFill>
          <a:blip r:embed="rId4" cstate="print"/>
          <a:stretch>
            <a:fillRect/>
          </a:stretch>
        </p:blipFill>
        <p:spPr>
          <a:xfrm>
            <a:off x="1337958" y="5886854"/>
            <a:ext cx="6468083" cy="316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e-Learning</a:t>
            </a:r>
            <a:endParaRPr lang="en-US" dirty="0"/>
          </a:p>
        </p:txBody>
      </p:sp>
      <p:sp>
        <p:nvSpPr>
          <p:cNvPr id="3" name="Content Placeholder 2"/>
          <p:cNvSpPr>
            <a:spLocks noGrp="1"/>
          </p:cNvSpPr>
          <p:nvPr>
            <p:ph idx="1"/>
          </p:nvPr>
        </p:nvSpPr>
        <p:spPr>
          <a:xfrm>
            <a:off x="0" y="1262974"/>
            <a:ext cx="8382000" cy="4648200"/>
          </a:xfrm>
        </p:spPr>
        <p:txBody>
          <a:bodyPr/>
          <a:lstStyle/>
          <a:p>
            <a:pPr marL="400050" lvl="1">
              <a:lnSpc>
                <a:spcPts val="2600"/>
              </a:lnSpc>
              <a:spcBef>
                <a:spcPts val="2000"/>
              </a:spcBef>
              <a:buClr>
                <a:schemeClr val="accent2"/>
              </a:buClr>
              <a:buFont typeface="Wingdings" pitchFamily="2" charset="2"/>
              <a:buChar char="§"/>
            </a:pPr>
            <a:r>
              <a:rPr lang="en-US" sz="2400" dirty="0" smtClean="0"/>
              <a:t>Keep is short and to the point!</a:t>
            </a:r>
          </a:p>
          <a:p>
            <a:pPr marL="400050" lvl="1">
              <a:lnSpc>
                <a:spcPts val="2600"/>
              </a:lnSpc>
              <a:spcBef>
                <a:spcPts val="2000"/>
              </a:spcBef>
              <a:buClr>
                <a:schemeClr val="accent2"/>
              </a:buClr>
              <a:buFont typeface="Wingdings" pitchFamily="2" charset="2"/>
              <a:buChar char="§"/>
            </a:pPr>
            <a:r>
              <a:rPr lang="en-US" sz="2400" dirty="0" smtClean="0"/>
              <a:t>No one wants to slog through a long tutorial on a smartphone!</a:t>
            </a:r>
          </a:p>
          <a:p>
            <a:pPr marL="400050" lvl="1">
              <a:lnSpc>
                <a:spcPts val="2600"/>
              </a:lnSpc>
              <a:spcBef>
                <a:spcPts val="2000"/>
              </a:spcBef>
              <a:buClr>
                <a:schemeClr val="accent2"/>
              </a:buClr>
              <a:buFont typeface="Wingdings" pitchFamily="2" charset="2"/>
              <a:buChar char="§"/>
            </a:pPr>
            <a:endParaRPr lang="en-US" sz="2400" dirty="0" smtClean="0"/>
          </a:p>
          <a:p>
            <a:pPr marL="400050" lvl="1">
              <a:lnSpc>
                <a:spcPts val="2600"/>
              </a:lnSpc>
              <a:spcBef>
                <a:spcPts val="2000"/>
              </a:spcBef>
              <a:buClr>
                <a:schemeClr val="accent2"/>
              </a:buClr>
              <a:buFont typeface="Wingdings" pitchFamily="2" charset="2"/>
              <a:buChar char="§"/>
            </a:pPr>
            <a:endParaRPr lang="en-US" sz="2400" dirty="0" smtClean="0"/>
          </a:p>
        </p:txBody>
      </p:sp>
      <p:sp>
        <p:nvSpPr>
          <p:cNvPr id="4" name="Date Placeholder 3"/>
          <p:cNvSpPr>
            <a:spLocks noGrp="1"/>
          </p:cNvSpPr>
          <p:nvPr>
            <p:ph type="dt" sz="half" idx="10"/>
          </p:nvPr>
        </p:nvSpPr>
        <p:spPr/>
        <p:txBody>
          <a:bodyPr/>
          <a:lstStyle/>
          <a:p>
            <a:r>
              <a:rPr lang="en-US" dirty="0" smtClean="0"/>
              <a:t>February 23, 2012</a:t>
            </a:r>
            <a:endParaRPr lang="en-US" dirty="0"/>
          </a:p>
        </p:txBody>
      </p:sp>
      <p:sp>
        <p:nvSpPr>
          <p:cNvPr id="5" name="Footer Placeholder 4"/>
          <p:cNvSpPr>
            <a:spLocks noGrp="1"/>
          </p:cNvSpPr>
          <p:nvPr>
            <p:ph type="ftr" sz="quarter" idx="11"/>
          </p:nvPr>
        </p:nvSpPr>
        <p:spPr/>
        <p:txBody>
          <a:bodyPr/>
          <a:lstStyle/>
          <a:p>
            <a:r>
              <a:rPr lang="en-US" dirty="0" smtClean="0"/>
              <a:t>© 2012, TechWRITE, Inc.</a:t>
            </a:r>
            <a:endParaRPr lang="en-US" dirty="0"/>
          </a:p>
        </p:txBody>
      </p:sp>
      <p:sp>
        <p:nvSpPr>
          <p:cNvPr id="6" name="Slide Number Placeholder 5"/>
          <p:cNvSpPr>
            <a:spLocks noGrp="1"/>
          </p:cNvSpPr>
          <p:nvPr>
            <p:ph type="sldNum" sz="quarter" idx="12"/>
          </p:nvPr>
        </p:nvSpPr>
        <p:spPr>
          <a:xfrm>
            <a:off x="6553200" y="6248400"/>
            <a:ext cx="2133600" cy="457200"/>
          </a:xfrm>
        </p:spPr>
        <p:txBody>
          <a:bodyPr/>
          <a:lstStyle/>
          <a:p>
            <a:fld id="{8A1884DE-982B-4D4F-B879-52E9605395E1}" type="slidenum">
              <a:rPr lang="en-US" smtClean="0"/>
              <a:pPr/>
              <a:t>35</a:t>
            </a:fld>
            <a:endParaRPr lang="en-US" dirty="0"/>
          </a:p>
        </p:txBody>
      </p:sp>
      <p:pic>
        <p:nvPicPr>
          <p:cNvPr id="15" name="Picture 14" descr="man angry at smarphone CROPPED TW- 123224259.png"/>
          <p:cNvPicPr>
            <a:picLocks noChangeAspect="1"/>
          </p:cNvPicPr>
          <p:nvPr/>
        </p:nvPicPr>
        <p:blipFill>
          <a:blip r:embed="rId3" cstate="print"/>
          <a:stretch>
            <a:fillRect/>
          </a:stretch>
        </p:blipFill>
        <p:spPr>
          <a:xfrm>
            <a:off x="0" y="2495145"/>
            <a:ext cx="3529330" cy="3733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Support</a:t>
            </a:r>
            <a:endParaRPr lang="en-US" dirty="0"/>
          </a:p>
        </p:txBody>
      </p:sp>
      <p:sp>
        <p:nvSpPr>
          <p:cNvPr id="4" name="Date Placeholder 3"/>
          <p:cNvSpPr>
            <a:spLocks noGrp="1"/>
          </p:cNvSpPr>
          <p:nvPr>
            <p:ph type="dt" sz="half" idx="10"/>
          </p:nvPr>
        </p:nvSpPr>
        <p:spPr/>
        <p:txBody>
          <a:bodyPr/>
          <a:lstStyle/>
          <a:p>
            <a:r>
              <a:rPr lang="en-US" dirty="0" smtClean="0"/>
              <a:t>February 23, 2012</a:t>
            </a:r>
            <a:endParaRPr lang="en-US" dirty="0"/>
          </a:p>
        </p:txBody>
      </p:sp>
      <p:sp>
        <p:nvSpPr>
          <p:cNvPr id="5" name="Footer Placeholder 4"/>
          <p:cNvSpPr>
            <a:spLocks noGrp="1"/>
          </p:cNvSpPr>
          <p:nvPr>
            <p:ph type="ftr" sz="quarter" idx="11"/>
          </p:nvPr>
        </p:nvSpPr>
        <p:spPr/>
        <p:txBody>
          <a:bodyPr/>
          <a:lstStyle/>
          <a:p>
            <a:r>
              <a:rPr lang="en-US" dirty="0" smtClean="0"/>
              <a:t>© 2012, TechWRITE, Inc.</a:t>
            </a:r>
            <a:endParaRPr lang="en-US" dirty="0"/>
          </a:p>
        </p:txBody>
      </p:sp>
      <p:sp>
        <p:nvSpPr>
          <p:cNvPr id="6" name="Slide Number Placeholder 5"/>
          <p:cNvSpPr>
            <a:spLocks noGrp="1"/>
          </p:cNvSpPr>
          <p:nvPr>
            <p:ph type="sldNum" sz="quarter" idx="12"/>
          </p:nvPr>
        </p:nvSpPr>
        <p:spPr/>
        <p:txBody>
          <a:bodyPr/>
          <a:lstStyle/>
          <a:p>
            <a:fld id="{8A1884DE-982B-4D4F-B879-52E9605395E1}" type="slidenum">
              <a:rPr lang="en-US" smtClean="0"/>
              <a:pPr/>
              <a:t>36</a:t>
            </a:fld>
            <a:endParaRPr lang="en-US" dirty="0"/>
          </a:p>
        </p:txBody>
      </p:sp>
      <p:sp>
        <p:nvSpPr>
          <p:cNvPr id="10" name="Content Placeholder 2"/>
          <p:cNvSpPr>
            <a:spLocks noGrp="1"/>
          </p:cNvSpPr>
          <p:nvPr>
            <p:ph idx="1"/>
          </p:nvPr>
        </p:nvSpPr>
        <p:spPr/>
        <p:txBody>
          <a:bodyPr/>
          <a:lstStyle/>
          <a:p>
            <a:r>
              <a:rPr lang="en-US" sz="2400" dirty="0" smtClean="0">
                <a:cs typeface="Arial" pitchFamily="34" charset="0"/>
              </a:rPr>
              <a:t>Information people turn to </a:t>
            </a:r>
            <a:br>
              <a:rPr lang="en-US" sz="2400" dirty="0" smtClean="0">
                <a:cs typeface="Arial" pitchFamily="34" charset="0"/>
              </a:rPr>
            </a:br>
            <a:r>
              <a:rPr lang="en-US" sz="2400" u="sng" dirty="0" smtClean="0">
                <a:cs typeface="Arial" pitchFamily="34" charset="0"/>
              </a:rPr>
              <a:t>on the job </a:t>
            </a:r>
            <a:r>
              <a:rPr lang="en-US" sz="2400" dirty="0" smtClean="0">
                <a:cs typeface="Arial" pitchFamily="34" charset="0"/>
              </a:rPr>
              <a:t>when they’re:</a:t>
            </a:r>
          </a:p>
          <a:p>
            <a:pPr lvl="1"/>
            <a:r>
              <a:rPr lang="en-US" sz="2400" dirty="0" smtClean="0">
                <a:cs typeface="Arial" pitchFamily="34" charset="0"/>
              </a:rPr>
              <a:t>Unsure about what to do or </a:t>
            </a:r>
          </a:p>
          <a:p>
            <a:pPr lvl="1"/>
            <a:r>
              <a:rPr lang="en-US" sz="2400" dirty="0" smtClean="0">
                <a:cs typeface="Arial" pitchFamily="34" charset="0"/>
              </a:rPr>
              <a:t>Need reminders or</a:t>
            </a:r>
          </a:p>
          <a:p>
            <a:pPr lvl="1"/>
            <a:r>
              <a:rPr lang="en-US" sz="2400" dirty="0" smtClean="0">
                <a:cs typeface="Arial" pitchFamily="34" charset="0"/>
              </a:rPr>
              <a:t>They’re looking for a </a:t>
            </a:r>
            <a:br>
              <a:rPr lang="en-US" sz="2400" dirty="0" smtClean="0">
                <a:cs typeface="Arial" pitchFamily="34" charset="0"/>
              </a:rPr>
            </a:br>
            <a:r>
              <a:rPr lang="en-US" sz="2400" dirty="0" smtClean="0">
                <a:cs typeface="Arial" pitchFamily="34" charset="0"/>
              </a:rPr>
              <a:t>solution to a problem.</a:t>
            </a:r>
            <a:endParaRPr lang="en-US" sz="2400" dirty="0"/>
          </a:p>
          <a:p>
            <a:pPr marL="400050" lvl="1">
              <a:lnSpc>
                <a:spcPts val="2600"/>
              </a:lnSpc>
              <a:spcBef>
                <a:spcPts val="2000"/>
              </a:spcBef>
              <a:buClr>
                <a:schemeClr val="accent2"/>
              </a:buClr>
              <a:buNone/>
            </a:pPr>
            <a:endParaRPr lang="en-US" sz="2200" dirty="0" smtClean="0"/>
          </a:p>
          <a:p>
            <a:pPr marL="400050" lvl="1">
              <a:lnSpc>
                <a:spcPts val="2600"/>
              </a:lnSpc>
              <a:spcBef>
                <a:spcPts val="2000"/>
              </a:spcBef>
              <a:buClr>
                <a:schemeClr val="accent2"/>
              </a:buClr>
              <a:buFont typeface="Wingdings" pitchFamily="2" charset="2"/>
              <a:buChar char="§"/>
            </a:pPr>
            <a:endParaRPr lang="en-US" sz="2400" dirty="0" smtClean="0"/>
          </a:p>
        </p:txBody>
      </p:sp>
      <p:pic>
        <p:nvPicPr>
          <p:cNvPr id="11" name="Picture 6"/>
          <p:cNvPicPr>
            <a:picLocks noChangeAspect="1" noChangeArrowheads="1"/>
          </p:cNvPicPr>
          <p:nvPr>
            <p:custDataLst>
              <p:tags r:id="rId1"/>
            </p:custDataLst>
          </p:nvPr>
        </p:nvPicPr>
        <p:blipFill>
          <a:blip r:embed="rId4" cstate="print"/>
          <a:srcRect/>
          <a:stretch>
            <a:fillRect/>
          </a:stretch>
        </p:blipFill>
        <p:spPr bwMode="auto">
          <a:xfrm>
            <a:off x="5715000" y="1752600"/>
            <a:ext cx="3253650" cy="2164992"/>
          </a:xfrm>
          <a:prstGeom prst="rect">
            <a:avLst/>
          </a:prstGeom>
          <a:noFill/>
          <a:ln w="952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Support</a:t>
            </a:r>
            <a:endParaRPr lang="en-US" dirty="0"/>
          </a:p>
        </p:txBody>
      </p:sp>
      <p:sp>
        <p:nvSpPr>
          <p:cNvPr id="4" name="Date Placeholder 3"/>
          <p:cNvSpPr>
            <a:spLocks noGrp="1"/>
          </p:cNvSpPr>
          <p:nvPr>
            <p:ph type="dt" sz="half" idx="10"/>
          </p:nvPr>
        </p:nvSpPr>
        <p:spPr/>
        <p:txBody>
          <a:bodyPr/>
          <a:lstStyle/>
          <a:p>
            <a:r>
              <a:rPr lang="en-US" dirty="0" smtClean="0"/>
              <a:t>February 23, 2012</a:t>
            </a:r>
            <a:endParaRPr lang="en-US" dirty="0"/>
          </a:p>
        </p:txBody>
      </p:sp>
      <p:sp>
        <p:nvSpPr>
          <p:cNvPr id="5" name="Footer Placeholder 4"/>
          <p:cNvSpPr>
            <a:spLocks noGrp="1"/>
          </p:cNvSpPr>
          <p:nvPr>
            <p:ph type="ftr" sz="quarter" idx="11"/>
          </p:nvPr>
        </p:nvSpPr>
        <p:spPr/>
        <p:txBody>
          <a:bodyPr/>
          <a:lstStyle/>
          <a:p>
            <a:r>
              <a:rPr lang="en-US" dirty="0" smtClean="0"/>
              <a:t>© 2012, TechWRITE, Inc.</a:t>
            </a:r>
            <a:endParaRPr lang="en-US" dirty="0"/>
          </a:p>
        </p:txBody>
      </p:sp>
      <p:sp>
        <p:nvSpPr>
          <p:cNvPr id="6" name="Slide Number Placeholder 5"/>
          <p:cNvSpPr>
            <a:spLocks noGrp="1"/>
          </p:cNvSpPr>
          <p:nvPr>
            <p:ph type="sldNum" sz="quarter" idx="12"/>
          </p:nvPr>
        </p:nvSpPr>
        <p:spPr/>
        <p:txBody>
          <a:bodyPr/>
          <a:lstStyle/>
          <a:p>
            <a:fld id="{8A1884DE-982B-4D4F-B879-52E9605395E1}" type="slidenum">
              <a:rPr lang="en-US" smtClean="0"/>
              <a:pPr/>
              <a:t>37</a:t>
            </a:fld>
            <a:endParaRPr lang="en-US" dirty="0"/>
          </a:p>
        </p:txBody>
      </p:sp>
      <p:sp>
        <p:nvSpPr>
          <p:cNvPr id="12" name="Content Placeholder 2"/>
          <p:cNvSpPr>
            <a:spLocks noGrp="1"/>
          </p:cNvSpPr>
          <p:nvPr>
            <p:ph idx="1"/>
          </p:nvPr>
        </p:nvSpPr>
        <p:spPr/>
        <p:txBody>
          <a:bodyPr/>
          <a:lstStyle/>
          <a:p>
            <a:pPr marL="400050" lvl="1">
              <a:lnSpc>
                <a:spcPts val="2600"/>
              </a:lnSpc>
              <a:spcBef>
                <a:spcPts val="2000"/>
              </a:spcBef>
              <a:buClr>
                <a:schemeClr val="accent2"/>
              </a:buClr>
              <a:buFont typeface="Wingdings" pitchFamily="2" charset="2"/>
              <a:buChar char="§"/>
            </a:pPr>
            <a:r>
              <a:rPr lang="en-US" dirty="0" smtClean="0"/>
              <a:t>Short</a:t>
            </a:r>
          </a:p>
          <a:p>
            <a:pPr marL="400050" lvl="1">
              <a:lnSpc>
                <a:spcPts val="2600"/>
              </a:lnSpc>
              <a:spcBef>
                <a:spcPts val="2000"/>
              </a:spcBef>
              <a:buClr>
                <a:schemeClr val="accent2"/>
              </a:buClr>
              <a:buFont typeface="Wingdings" pitchFamily="2" charset="2"/>
              <a:buChar char="§"/>
            </a:pPr>
            <a:r>
              <a:rPr lang="en-US" dirty="0" smtClean="0"/>
              <a:t>Easily comprehensible</a:t>
            </a:r>
          </a:p>
          <a:p>
            <a:pPr marL="400050" lvl="1">
              <a:lnSpc>
                <a:spcPts val="2600"/>
              </a:lnSpc>
              <a:spcBef>
                <a:spcPts val="2000"/>
              </a:spcBef>
              <a:buClr>
                <a:schemeClr val="accent2"/>
              </a:buClr>
              <a:buFont typeface="Wingdings" pitchFamily="2" charset="2"/>
              <a:buChar char="§"/>
            </a:pPr>
            <a:r>
              <a:rPr lang="en-US" dirty="0" smtClean="0"/>
              <a:t>Easily accessible</a:t>
            </a:r>
          </a:p>
          <a:p>
            <a:pPr marL="400050" lvl="1">
              <a:lnSpc>
                <a:spcPts val="2600"/>
              </a:lnSpc>
              <a:spcBef>
                <a:spcPts val="2000"/>
              </a:spcBef>
              <a:buClr>
                <a:schemeClr val="accent2"/>
              </a:buClr>
              <a:buFont typeface="Wingdings" pitchFamily="2" charset="2"/>
              <a:buChar char="§"/>
            </a:pPr>
            <a:r>
              <a:rPr lang="en-US" dirty="0" smtClean="0"/>
              <a:t>Perfect fit for mobile</a:t>
            </a:r>
            <a:br>
              <a:rPr lang="en-US" dirty="0" smtClean="0"/>
            </a:br>
            <a:r>
              <a:rPr lang="en-US" dirty="0" smtClean="0"/>
              <a:t> </a:t>
            </a:r>
            <a:endParaRPr lang="en-US" dirty="0"/>
          </a:p>
          <a:p>
            <a:pPr marL="400050" lvl="1">
              <a:lnSpc>
                <a:spcPts val="2600"/>
              </a:lnSpc>
              <a:spcBef>
                <a:spcPts val="2000"/>
              </a:spcBef>
              <a:buClr>
                <a:schemeClr val="accent2"/>
              </a:buClr>
              <a:buNone/>
            </a:pPr>
            <a:endParaRPr lang="en-US" sz="2200" dirty="0" smtClean="0"/>
          </a:p>
          <a:p>
            <a:pPr marL="400050" lvl="1">
              <a:lnSpc>
                <a:spcPts val="2600"/>
              </a:lnSpc>
              <a:spcBef>
                <a:spcPts val="2000"/>
              </a:spcBef>
              <a:buClr>
                <a:schemeClr val="accent2"/>
              </a:buClr>
              <a:buFont typeface="Wingdings" pitchFamily="2" charset="2"/>
              <a:buChar char="§"/>
            </a:pPr>
            <a:endParaRPr lang="en-US" sz="2400" dirty="0" smtClean="0"/>
          </a:p>
        </p:txBody>
      </p:sp>
      <p:pic>
        <p:nvPicPr>
          <p:cNvPr id="13" name="Picture 14"/>
          <p:cNvPicPr>
            <a:picLocks noChangeAspect="1" noChangeArrowheads="1"/>
          </p:cNvPicPr>
          <p:nvPr/>
        </p:nvPicPr>
        <p:blipFill>
          <a:blip r:embed="rId3" cstate="print"/>
          <a:srcRect/>
          <a:stretch>
            <a:fillRect/>
          </a:stretch>
        </p:blipFill>
        <p:spPr bwMode="auto">
          <a:xfrm>
            <a:off x="5334000" y="1219200"/>
            <a:ext cx="2162175" cy="412357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Support</a:t>
            </a:r>
            <a:endParaRPr lang="en-US" dirty="0"/>
          </a:p>
        </p:txBody>
      </p:sp>
      <p:sp>
        <p:nvSpPr>
          <p:cNvPr id="4" name="Date Placeholder 3"/>
          <p:cNvSpPr>
            <a:spLocks noGrp="1"/>
          </p:cNvSpPr>
          <p:nvPr>
            <p:ph type="dt" sz="half" idx="10"/>
          </p:nvPr>
        </p:nvSpPr>
        <p:spPr/>
        <p:txBody>
          <a:bodyPr/>
          <a:lstStyle/>
          <a:p>
            <a:r>
              <a:rPr lang="en-US" dirty="0" smtClean="0"/>
              <a:t>February 23, 2012</a:t>
            </a:r>
            <a:endParaRPr lang="en-US" dirty="0"/>
          </a:p>
        </p:txBody>
      </p:sp>
      <p:sp>
        <p:nvSpPr>
          <p:cNvPr id="5" name="Footer Placeholder 4"/>
          <p:cNvSpPr>
            <a:spLocks noGrp="1"/>
          </p:cNvSpPr>
          <p:nvPr>
            <p:ph type="ftr" sz="quarter" idx="11"/>
          </p:nvPr>
        </p:nvSpPr>
        <p:spPr/>
        <p:txBody>
          <a:bodyPr/>
          <a:lstStyle/>
          <a:p>
            <a:r>
              <a:rPr lang="en-US" dirty="0" smtClean="0"/>
              <a:t>© 2012, TechWRITE, Inc.</a:t>
            </a:r>
            <a:endParaRPr lang="en-US" dirty="0"/>
          </a:p>
        </p:txBody>
      </p:sp>
      <p:sp>
        <p:nvSpPr>
          <p:cNvPr id="6" name="Slide Number Placeholder 5"/>
          <p:cNvSpPr>
            <a:spLocks noGrp="1"/>
          </p:cNvSpPr>
          <p:nvPr>
            <p:ph type="sldNum" sz="quarter" idx="12"/>
          </p:nvPr>
        </p:nvSpPr>
        <p:spPr/>
        <p:txBody>
          <a:bodyPr/>
          <a:lstStyle/>
          <a:p>
            <a:fld id="{8A1884DE-982B-4D4F-B879-52E9605395E1}" type="slidenum">
              <a:rPr lang="en-US" smtClean="0"/>
              <a:pPr/>
              <a:t>38</a:t>
            </a:fld>
            <a:endParaRPr lang="en-US" dirty="0"/>
          </a:p>
        </p:txBody>
      </p:sp>
      <p:sp>
        <p:nvSpPr>
          <p:cNvPr id="12" name="Content Placeholder 2"/>
          <p:cNvSpPr>
            <a:spLocks noGrp="1"/>
          </p:cNvSpPr>
          <p:nvPr>
            <p:ph idx="1"/>
          </p:nvPr>
        </p:nvSpPr>
        <p:spPr>
          <a:xfrm>
            <a:off x="457200" y="1600200"/>
            <a:ext cx="8514678" cy="4530725"/>
          </a:xfrm>
        </p:spPr>
        <p:txBody>
          <a:bodyPr/>
          <a:lstStyle/>
          <a:p>
            <a:pPr marL="400050" lvl="1">
              <a:lnSpc>
                <a:spcPts val="2600"/>
              </a:lnSpc>
              <a:spcBef>
                <a:spcPts val="2000"/>
              </a:spcBef>
              <a:buClr>
                <a:schemeClr val="accent2"/>
              </a:buClr>
              <a:buFont typeface="Wingdings" pitchFamily="2" charset="2"/>
              <a:buChar char="§"/>
            </a:pPr>
            <a:r>
              <a:rPr lang="en-US" dirty="0" smtClean="0"/>
              <a:t>Quick reference cards, job aids, help cards </a:t>
            </a:r>
            <a:br>
              <a:rPr lang="en-US" dirty="0" smtClean="0"/>
            </a:br>
            <a:r>
              <a:rPr lang="en-US" dirty="0" smtClean="0"/>
              <a:t/>
            </a:r>
            <a:br>
              <a:rPr lang="en-US" dirty="0" smtClean="0"/>
            </a:br>
            <a:r>
              <a:rPr lang="en-US" dirty="0" smtClean="0"/>
              <a:t> </a:t>
            </a:r>
            <a:endParaRPr lang="en-US" dirty="0"/>
          </a:p>
          <a:p>
            <a:pPr marL="400050" lvl="1">
              <a:lnSpc>
                <a:spcPts val="2600"/>
              </a:lnSpc>
              <a:spcBef>
                <a:spcPts val="2000"/>
              </a:spcBef>
              <a:buClr>
                <a:schemeClr val="accent2"/>
              </a:buClr>
              <a:buNone/>
            </a:pPr>
            <a:endParaRPr lang="en-US" sz="2200" dirty="0" smtClean="0"/>
          </a:p>
          <a:p>
            <a:pPr marL="400050" lvl="1">
              <a:lnSpc>
                <a:spcPts val="2600"/>
              </a:lnSpc>
              <a:spcBef>
                <a:spcPts val="2000"/>
              </a:spcBef>
              <a:buClr>
                <a:schemeClr val="accent2"/>
              </a:buClr>
              <a:buFont typeface="Wingdings" pitchFamily="2" charset="2"/>
              <a:buChar char="§"/>
            </a:pPr>
            <a:endParaRPr lang="en-US" sz="2400" dirty="0" smtClean="0"/>
          </a:p>
        </p:txBody>
      </p:sp>
      <p:pic>
        <p:nvPicPr>
          <p:cNvPr id="9" name="Picture 8" descr="good cl.jpg"/>
          <p:cNvPicPr>
            <a:picLocks noChangeAspect="1"/>
          </p:cNvPicPr>
          <p:nvPr/>
        </p:nvPicPr>
        <p:blipFill>
          <a:blip r:embed="rId3" cstate="print"/>
          <a:stretch>
            <a:fillRect/>
          </a:stretch>
        </p:blipFill>
        <p:spPr>
          <a:xfrm>
            <a:off x="2939083" y="2130014"/>
            <a:ext cx="2827015" cy="40196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WebHelp to Performance Support</a:t>
            </a:r>
            <a:endParaRPr lang="en-US" sz="3600" dirty="0"/>
          </a:p>
        </p:txBody>
      </p:sp>
      <p:sp>
        <p:nvSpPr>
          <p:cNvPr id="4" name="Date Placeholder 3"/>
          <p:cNvSpPr>
            <a:spLocks noGrp="1"/>
          </p:cNvSpPr>
          <p:nvPr>
            <p:ph type="dt" sz="half" idx="10"/>
          </p:nvPr>
        </p:nvSpPr>
        <p:spPr/>
        <p:txBody>
          <a:bodyPr/>
          <a:lstStyle/>
          <a:p>
            <a:r>
              <a:rPr lang="en-US" dirty="0" smtClean="0"/>
              <a:t>February 23, 2012</a:t>
            </a:r>
            <a:endParaRPr lang="en-US" dirty="0"/>
          </a:p>
        </p:txBody>
      </p:sp>
      <p:sp>
        <p:nvSpPr>
          <p:cNvPr id="5" name="Footer Placeholder 4"/>
          <p:cNvSpPr>
            <a:spLocks noGrp="1"/>
          </p:cNvSpPr>
          <p:nvPr>
            <p:ph type="ftr" sz="quarter" idx="11"/>
          </p:nvPr>
        </p:nvSpPr>
        <p:spPr/>
        <p:txBody>
          <a:bodyPr/>
          <a:lstStyle/>
          <a:p>
            <a:r>
              <a:rPr lang="en-US" dirty="0" smtClean="0"/>
              <a:t>© 2012, TechWRITE, Inc.</a:t>
            </a:r>
            <a:endParaRPr lang="en-US" dirty="0"/>
          </a:p>
        </p:txBody>
      </p:sp>
      <p:sp>
        <p:nvSpPr>
          <p:cNvPr id="6" name="Slide Number Placeholder 5"/>
          <p:cNvSpPr>
            <a:spLocks noGrp="1"/>
          </p:cNvSpPr>
          <p:nvPr>
            <p:ph type="sldNum" sz="quarter" idx="12"/>
          </p:nvPr>
        </p:nvSpPr>
        <p:spPr/>
        <p:txBody>
          <a:bodyPr/>
          <a:lstStyle/>
          <a:p>
            <a:fld id="{8A1884DE-982B-4D4F-B879-52E9605395E1}" type="slidenum">
              <a:rPr lang="en-US" smtClean="0"/>
              <a:pPr/>
              <a:t>39</a:t>
            </a:fld>
            <a:endParaRPr lang="en-US" dirty="0"/>
          </a:p>
        </p:txBody>
      </p:sp>
      <p:sp>
        <p:nvSpPr>
          <p:cNvPr id="17" name="Content Placeholder 2"/>
          <p:cNvSpPr>
            <a:spLocks noGrp="1"/>
          </p:cNvSpPr>
          <p:nvPr>
            <p:ph idx="1"/>
          </p:nvPr>
        </p:nvSpPr>
        <p:spPr>
          <a:xfrm>
            <a:off x="457200" y="1371600"/>
            <a:ext cx="8229600" cy="4530725"/>
          </a:xfrm>
        </p:spPr>
        <p:txBody>
          <a:bodyPr/>
          <a:lstStyle/>
          <a:p>
            <a:pPr marL="400050" lvl="1">
              <a:lnSpc>
                <a:spcPts val="2600"/>
              </a:lnSpc>
              <a:spcBef>
                <a:spcPts val="2000"/>
              </a:spcBef>
              <a:buClr>
                <a:schemeClr val="accent2"/>
              </a:buClr>
              <a:buNone/>
            </a:pPr>
            <a:endParaRPr lang="en-US" dirty="0" smtClean="0"/>
          </a:p>
          <a:p>
            <a:pPr marL="400050" lvl="1">
              <a:lnSpc>
                <a:spcPts val="2600"/>
              </a:lnSpc>
              <a:spcBef>
                <a:spcPts val="2000"/>
              </a:spcBef>
              <a:buClr>
                <a:schemeClr val="accent2"/>
              </a:buClr>
              <a:buNone/>
            </a:pPr>
            <a:r>
              <a:rPr lang="en-US" dirty="0" smtClean="0"/>
              <a:t/>
            </a:r>
            <a:br>
              <a:rPr lang="en-US" dirty="0" smtClean="0"/>
            </a:br>
            <a:r>
              <a:rPr lang="en-US" dirty="0" smtClean="0"/>
              <a:t/>
            </a:r>
            <a:br>
              <a:rPr lang="en-US" dirty="0" smtClean="0"/>
            </a:br>
            <a:r>
              <a:rPr lang="en-US" dirty="0" smtClean="0"/>
              <a:t> </a:t>
            </a:r>
            <a:endParaRPr lang="en-US" dirty="0"/>
          </a:p>
          <a:p>
            <a:pPr marL="400050" lvl="1">
              <a:lnSpc>
                <a:spcPts val="2600"/>
              </a:lnSpc>
              <a:spcBef>
                <a:spcPts val="2000"/>
              </a:spcBef>
              <a:buClr>
                <a:schemeClr val="accent2"/>
              </a:buClr>
              <a:buNone/>
            </a:pPr>
            <a:endParaRPr lang="en-US" sz="2200" dirty="0" smtClean="0"/>
          </a:p>
          <a:p>
            <a:pPr marL="400050" lvl="1">
              <a:lnSpc>
                <a:spcPts val="2600"/>
              </a:lnSpc>
              <a:spcBef>
                <a:spcPts val="2000"/>
              </a:spcBef>
              <a:buClr>
                <a:schemeClr val="accent2"/>
              </a:buClr>
              <a:buFont typeface="Wingdings" pitchFamily="2" charset="2"/>
              <a:buChar char="§"/>
            </a:pPr>
            <a:endParaRPr lang="en-US" sz="2400" dirty="0" smtClean="0"/>
          </a:p>
        </p:txBody>
      </p:sp>
      <p:cxnSp>
        <p:nvCxnSpPr>
          <p:cNvPr id="9" name="Straight Connector 8"/>
          <p:cNvCxnSpPr/>
          <p:nvPr/>
        </p:nvCxnSpPr>
        <p:spPr>
          <a:xfrm>
            <a:off x="4023703" y="2719396"/>
            <a:ext cx="1040860" cy="9728"/>
          </a:xfrm>
          <a:prstGeom prst="line">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11" descr="with-toc.PNG"/>
          <p:cNvPicPr>
            <a:picLocks noChangeAspect="1"/>
          </p:cNvPicPr>
          <p:nvPr/>
        </p:nvPicPr>
        <p:blipFill>
          <a:blip r:embed="rId3" cstate="print"/>
          <a:stretch>
            <a:fillRect/>
          </a:stretch>
        </p:blipFill>
        <p:spPr>
          <a:xfrm>
            <a:off x="1721491" y="1407783"/>
            <a:ext cx="2387600" cy="3581400"/>
          </a:xfrm>
          <a:prstGeom prst="rect">
            <a:avLst/>
          </a:prstGeom>
        </p:spPr>
      </p:pic>
      <p:pic>
        <p:nvPicPr>
          <p:cNvPr id="13" name="Picture 12" descr="with-toc2.PNG"/>
          <p:cNvPicPr>
            <a:picLocks noChangeAspect="1"/>
          </p:cNvPicPr>
          <p:nvPr/>
        </p:nvPicPr>
        <p:blipFill>
          <a:blip r:embed="rId4" cstate="print"/>
          <a:stretch>
            <a:fillRect/>
          </a:stretch>
        </p:blipFill>
        <p:spPr>
          <a:xfrm>
            <a:off x="5049972" y="1861779"/>
            <a:ext cx="2590800" cy="3886200"/>
          </a:xfrm>
          <a:prstGeom prst="rect">
            <a:avLst/>
          </a:prstGeom>
        </p:spPr>
      </p:pic>
      <p:grpSp>
        <p:nvGrpSpPr>
          <p:cNvPr id="20" name="Group 19"/>
          <p:cNvGrpSpPr/>
          <p:nvPr/>
        </p:nvGrpSpPr>
        <p:grpSpPr>
          <a:xfrm>
            <a:off x="1721224" y="1409252"/>
            <a:ext cx="2355924" cy="3550023"/>
            <a:chOff x="1721224" y="1409252"/>
            <a:chExt cx="2355924" cy="3550023"/>
          </a:xfrm>
        </p:grpSpPr>
        <p:cxnSp>
          <p:nvCxnSpPr>
            <p:cNvPr id="15" name="Straight Connector 14"/>
            <p:cNvCxnSpPr/>
            <p:nvPr/>
          </p:nvCxnSpPr>
          <p:spPr bwMode="auto">
            <a:xfrm>
              <a:off x="1721224" y="1409252"/>
              <a:ext cx="2345167" cy="3550023"/>
            </a:xfrm>
            <a:prstGeom prst="line">
              <a:avLst/>
            </a:prstGeom>
            <a:solidFill>
              <a:schemeClr val="accent1"/>
            </a:solidFill>
            <a:ln w="63500" cap="flat" cmpd="sng" algn="ctr">
              <a:solidFill>
                <a:srgbClr val="FF0000"/>
              </a:solidFill>
              <a:prstDash val="solid"/>
              <a:round/>
              <a:headEnd type="none" w="med" len="med"/>
              <a:tailEnd type="none" w="med" len="med"/>
            </a:ln>
            <a:effectLst/>
          </p:spPr>
        </p:cxnSp>
        <p:cxnSp>
          <p:nvCxnSpPr>
            <p:cNvPr id="18" name="Straight Connector 17"/>
            <p:cNvCxnSpPr/>
            <p:nvPr/>
          </p:nvCxnSpPr>
          <p:spPr bwMode="auto">
            <a:xfrm flipV="1">
              <a:off x="1721224" y="1420009"/>
              <a:ext cx="2355924" cy="3528509"/>
            </a:xfrm>
            <a:prstGeom prst="line">
              <a:avLst/>
            </a:prstGeom>
            <a:solidFill>
              <a:schemeClr val="accent1"/>
            </a:solidFill>
            <a:ln w="63500" cap="flat" cmpd="sng" algn="ctr">
              <a:solidFill>
                <a:srgbClr val="FF0000"/>
              </a:solidFill>
              <a:prstDash val="solid"/>
              <a:round/>
              <a:headEnd type="none" w="med" len="med"/>
              <a:tailEnd type="none" w="med" len="med"/>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Mobile Monster</a:t>
            </a:r>
            <a:endParaRPr lang="en-US" dirty="0"/>
          </a:p>
        </p:txBody>
      </p:sp>
      <p:sp>
        <p:nvSpPr>
          <p:cNvPr id="3" name="Content Placeholder 2"/>
          <p:cNvSpPr>
            <a:spLocks noGrp="1"/>
          </p:cNvSpPr>
          <p:nvPr>
            <p:ph idx="1"/>
          </p:nvPr>
        </p:nvSpPr>
        <p:spPr>
          <a:xfrm>
            <a:off x="0" y="1163637"/>
            <a:ext cx="5379396" cy="4530725"/>
          </a:xfrm>
        </p:spPr>
        <p:txBody>
          <a:bodyPr/>
          <a:lstStyle/>
          <a:p>
            <a:pPr marL="795338" lvl="2" indent="-450850"/>
            <a:r>
              <a:rPr lang="en-US" dirty="0" smtClean="0"/>
              <a:t>IDC predicts that by 2020 there will be 35 billion connected mobile devices</a:t>
            </a:r>
            <a:br>
              <a:rPr lang="en-US" dirty="0" smtClean="0"/>
            </a:br>
            <a:r>
              <a:rPr lang="en-US" dirty="0" smtClean="0"/>
              <a:t>  </a:t>
            </a:r>
          </a:p>
          <a:p>
            <a:pPr marL="795338" lvl="2" indent="-450850"/>
            <a:r>
              <a:rPr lang="en-US" dirty="0" smtClean="0"/>
              <a:t>Typical mobile knowledge worker accesses mobile device 30 times a day</a:t>
            </a:r>
            <a:br>
              <a:rPr lang="en-US" dirty="0" smtClean="0"/>
            </a:br>
            <a:endParaRPr lang="en-US" dirty="0" smtClean="0"/>
          </a:p>
          <a:p>
            <a:pPr marL="795338" lvl="2" indent="-450850"/>
            <a:r>
              <a:rPr lang="en-US" dirty="0" smtClean="0"/>
              <a:t>US consumers were found to spend as much time with mobile media than they do with print magazines and newspapers combined</a:t>
            </a:r>
            <a:r>
              <a:rPr lang="en-US" sz="2400" dirty="0" smtClean="0"/>
              <a:t> </a:t>
            </a:r>
            <a:r>
              <a:rPr lang="en-US" dirty="0" smtClean="0"/>
              <a:t> </a:t>
            </a:r>
          </a:p>
          <a:p>
            <a:pPr marL="1146175" lvl="3" indent="-344488">
              <a:spcBef>
                <a:spcPts val="1000"/>
              </a:spcBef>
              <a:spcAft>
                <a:spcPts val="500"/>
              </a:spcAft>
              <a:buNone/>
            </a:pPr>
            <a:endParaRPr lang="en-US" sz="2400" dirty="0" smtClean="0"/>
          </a:p>
          <a:p>
            <a:pPr marL="688975" lvl="2" indent="-344488">
              <a:spcBef>
                <a:spcPts val="1000"/>
              </a:spcBef>
              <a:spcAft>
                <a:spcPts val="500"/>
              </a:spcAft>
              <a:buNone/>
            </a:pPr>
            <a:endParaRPr lang="en-US" dirty="0" smtClean="0"/>
          </a:p>
          <a:p>
            <a:pPr marL="688975" lvl="2" indent="-344488">
              <a:spcBef>
                <a:spcPts val="1000"/>
              </a:spcBef>
              <a:spcAft>
                <a:spcPts val="500"/>
              </a:spcAft>
            </a:pPr>
            <a:endParaRPr lang="en-US" dirty="0" smtClean="0"/>
          </a:p>
        </p:txBody>
      </p:sp>
      <p:sp>
        <p:nvSpPr>
          <p:cNvPr id="4" name="Date Placeholder 3"/>
          <p:cNvSpPr>
            <a:spLocks noGrp="1"/>
          </p:cNvSpPr>
          <p:nvPr>
            <p:ph type="dt" sz="half" idx="10"/>
          </p:nvPr>
        </p:nvSpPr>
        <p:spPr/>
        <p:txBody>
          <a:bodyPr/>
          <a:lstStyle/>
          <a:p>
            <a:r>
              <a:rPr lang="en-US" dirty="0" smtClean="0"/>
              <a:t>February 23, 2012</a:t>
            </a:r>
            <a:endParaRPr lang="en-US" dirty="0"/>
          </a:p>
        </p:txBody>
      </p:sp>
      <p:sp>
        <p:nvSpPr>
          <p:cNvPr id="5" name="Footer Placeholder 4"/>
          <p:cNvSpPr>
            <a:spLocks noGrp="1"/>
          </p:cNvSpPr>
          <p:nvPr>
            <p:ph type="ftr" sz="quarter" idx="11"/>
          </p:nvPr>
        </p:nvSpPr>
        <p:spPr/>
        <p:txBody>
          <a:bodyPr/>
          <a:lstStyle/>
          <a:p>
            <a:r>
              <a:rPr lang="en-US" dirty="0" smtClean="0"/>
              <a:t>© 2012, TechWRITE, Inc.</a:t>
            </a:r>
            <a:endParaRPr lang="en-US" dirty="0"/>
          </a:p>
        </p:txBody>
      </p:sp>
      <p:sp>
        <p:nvSpPr>
          <p:cNvPr id="6" name="Slide Number Placeholder 5"/>
          <p:cNvSpPr>
            <a:spLocks noGrp="1"/>
          </p:cNvSpPr>
          <p:nvPr>
            <p:ph type="sldNum" sz="quarter" idx="12"/>
          </p:nvPr>
        </p:nvSpPr>
        <p:spPr/>
        <p:txBody>
          <a:bodyPr/>
          <a:lstStyle/>
          <a:p>
            <a:fld id="{8A1884DE-982B-4D4F-B879-52E9605395E1}" type="slidenum">
              <a:rPr lang="en-US" smtClean="0"/>
              <a:pPr/>
              <a:t>4</a:t>
            </a:fld>
            <a:endParaRPr lang="en-US" dirty="0"/>
          </a:p>
        </p:txBody>
      </p:sp>
      <p:pic>
        <p:nvPicPr>
          <p:cNvPr id="8" name="Picture 7" descr="frank.jpg"/>
          <p:cNvPicPr>
            <a:picLocks noChangeAspect="1"/>
          </p:cNvPicPr>
          <p:nvPr/>
        </p:nvPicPr>
        <p:blipFill>
          <a:blip r:embed="rId3" cstate="print"/>
          <a:stretch>
            <a:fillRect/>
          </a:stretch>
        </p:blipFill>
        <p:spPr>
          <a:xfrm>
            <a:off x="5334000" y="1314450"/>
            <a:ext cx="3810000" cy="4229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WebHelp to Performance Support</a:t>
            </a:r>
            <a:endParaRPr lang="en-US" sz="3600" dirty="0"/>
          </a:p>
        </p:txBody>
      </p:sp>
      <p:sp>
        <p:nvSpPr>
          <p:cNvPr id="4" name="Date Placeholder 3"/>
          <p:cNvSpPr>
            <a:spLocks noGrp="1"/>
          </p:cNvSpPr>
          <p:nvPr>
            <p:ph type="dt" sz="half" idx="10"/>
          </p:nvPr>
        </p:nvSpPr>
        <p:spPr/>
        <p:txBody>
          <a:bodyPr/>
          <a:lstStyle/>
          <a:p>
            <a:r>
              <a:rPr lang="en-US" dirty="0" smtClean="0"/>
              <a:t>February 23, 2012</a:t>
            </a:r>
            <a:endParaRPr lang="en-US" dirty="0"/>
          </a:p>
        </p:txBody>
      </p:sp>
      <p:sp>
        <p:nvSpPr>
          <p:cNvPr id="5" name="Footer Placeholder 4"/>
          <p:cNvSpPr>
            <a:spLocks noGrp="1"/>
          </p:cNvSpPr>
          <p:nvPr>
            <p:ph type="ftr" sz="quarter" idx="11"/>
          </p:nvPr>
        </p:nvSpPr>
        <p:spPr/>
        <p:txBody>
          <a:bodyPr/>
          <a:lstStyle/>
          <a:p>
            <a:r>
              <a:rPr lang="en-US" dirty="0" smtClean="0"/>
              <a:t>© 2012, TechWRITE, Inc.</a:t>
            </a:r>
            <a:endParaRPr lang="en-US" dirty="0"/>
          </a:p>
        </p:txBody>
      </p:sp>
      <p:sp>
        <p:nvSpPr>
          <p:cNvPr id="6" name="Slide Number Placeholder 5"/>
          <p:cNvSpPr>
            <a:spLocks noGrp="1"/>
          </p:cNvSpPr>
          <p:nvPr>
            <p:ph type="sldNum" sz="quarter" idx="12"/>
          </p:nvPr>
        </p:nvSpPr>
        <p:spPr/>
        <p:txBody>
          <a:bodyPr/>
          <a:lstStyle/>
          <a:p>
            <a:fld id="{8A1884DE-982B-4D4F-B879-52E9605395E1}" type="slidenum">
              <a:rPr lang="en-US" smtClean="0"/>
              <a:pPr/>
              <a:t>40</a:t>
            </a:fld>
            <a:endParaRPr lang="en-US" dirty="0"/>
          </a:p>
        </p:txBody>
      </p:sp>
      <p:sp>
        <p:nvSpPr>
          <p:cNvPr id="17" name="Content Placeholder 2"/>
          <p:cNvSpPr>
            <a:spLocks noGrp="1"/>
          </p:cNvSpPr>
          <p:nvPr>
            <p:ph idx="1"/>
          </p:nvPr>
        </p:nvSpPr>
        <p:spPr>
          <a:xfrm>
            <a:off x="457200" y="1371600"/>
            <a:ext cx="8229600" cy="4530725"/>
          </a:xfrm>
        </p:spPr>
        <p:txBody>
          <a:bodyPr/>
          <a:lstStyle/>
          <a:p>
            <a:pPr marL="400050" lvl="1">
              <a:lnSpc>
                <a:spcPts val="2600"/>
              </a:lnSpc>
              <a:spcBef>
                <a:spcPts val="2000"/>
              </a:spcBef>
              <a:buClr>
                <a:schemeClr val="accent2"/>
              </a:buClr>
              <a:buNone/>
            </a:pPr>
            <a:endParaRPr lang="en-US" dirty="0" smtClean="0"/>
          </a:p>
          <a:p>
            <a:pPr marL="400050" lvl="1">
              <a:lnSpc>
                <a:spcPts val="2600"/>
              </a:lnSpc>
              <a:spcBef>
                <a:spcPts val="2000"/>
              </a:spcBef>
              <a:buClr>
                <a:schemeClr val="accent2"/>
              </a:buClr>
              <a:buNone/>
            </a:pPr>
            <a:r>
              <a:rPr lang="en-US" dirty="0" smtClean="0"/>
              <a:t/>
            </a:r>
            <a:br>
              <a:rPr lang="en-US" dirty="0" smtClean="0"/>
            </a:br>
            <a:r>
              <a:rPr lang="en-US" dirty="0" smtClean="0"/>
              <a:t/>
            </a:r>
            <a:br>
              <a:rPr lang="en-US" dirty="0" smtClean="0"/>
            </a:br>
            <a:r>
              <a:rPr lang="en-US" dirty="0" smtClean="0"/>
              <a:t> </a:t>
            </a:r>
            <a:endParaRPr lang="en-US" dirty="0"/>
          </a:p>
          <a:p>
            <a:pPr marL="400050" lvl="1">
              <a:lnSpc>
                <a:spcPts val="2600"/>
              </a:lnSpc>
              <a:spcBef>
                <a:spcPts val="2000"/>
              </a:spcBef>
              <a:buClr>
                <a:schemeClr val="accent2"/>
              </a:buClr>
              <a:buNone/>
            </a:pPr>
            <a:endParaRPr lang="en-US" sz="2200" dirty="0" smtClean="0"/>
          </a:p>
          <a:p>
            <a:pPr marL="400050" lvl="1">
              <a:lnSpc>
                <a:spcPts val="2600"/>
              </a:lnSpc>
              <a:spcBef>
                <a:spcPts val="2000"/>
              </a:spcBef>
              <a:buClr>
                <a:schemeClr val="accent2"/>
              </a:buClr>
              <a:buFont typeface="Wingdings" pitchFamily="2" charset="2"/>
              <a:buChar char="§"/>
            </a:pPr>
            <a:endParaRPr lang="en-US" sz="2400" dirty="0" smtClean="0"/>
          </a:p>
        </p:txBody>
      </p:sp>
      <p:pic>
        <p:nvPicPr>
          <p:cNvPr id="10" name="Picture 9" descr="no-toc.PNG"/>
          <p:cNvPicPr>
            <a:picLocks noChangeAspect="1"/>
          </p:cNvPicPr>
          <p:nvPr/>
        </p:nvPicPr>
        <p:blipFill>
          <a:blip r:embed="rId3" cstate="print"/>
          <a:stretch>
            <a:fillRect/>
          </a:stretch>
        </p:blipFill>
        <p:spPr>
          <a:xfrm>
            <a:off x="3114262" y="1303450"/>
            <a:ext cx="3048000" cy="4572000"/>
          </a:xfrm>
          <a:prstGeom prst="rect">
            <a:avLst/>
          </a:prstGeom>
        </p:spPr>
      </p:pic>
      <p:sp>
        <p:nvSpPr>
          <p:cNvPr id="11" name="Oval 10"/>
          <p:cNvSpPr/>
          <p:nvPr/>
        </p:nvSpPr>
        <p:spPr>
          <a:xfrm>
            <a:off x="3234655" y="2386023"/>
            <a:ext cx="2915055" cy="46206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Taming the mobile monster</a:t>
            </a:r>
            <a:endParaRPr lang="en-US" dirty="0"/>
          </a:p>
        </p:txBody>
      </p:sp>
      <p:sp>
        <p:nvSpPr>
          <p:cNvPr id="3" name="Content Placeholder 2"/>
          <p:cNvSpPr>
            <a:spLocks noGrp="1"/>
          </p:cNvSpPr>
          <p:nvPr>
            <p:ph idx="1"/>
          </p:nvPr>
        </p:nvSpPr>
        <p:spPr>
          <a:xfrm>
            <a:off x="0" y="1163637"/>
            <a:ext cx="5379396" cy="4530725"/>
          </a:xfrm>
        </p:spPr>
        <p:txBody>
          <a:bodyPr/>
          <a:lstStyle/>
          <a:p>
            <a:pPr marL="795338" lvl="2" indent="-450850">
              <a:buNone/>
            </a:pPr>
            <a:endParaRPr lang="en-US" dirty="0" smtClean="0"/>
          </a:p>
          <a:p>
            <a:pPr marL="1146175" lvl="3" indent="-344488">
              <a:spcBef>
                <a:spcPts val="1000"/>
              </a:spcBef>
              <a:spcAft>
                <a:spcPts val="500"/>
              </a:spcAft>
              <a:buNone/>
            </a:pPr>
            <a:endParaRPr lang="en-US" sz="2400" dirty="0" smtClean="0"/>
          </a:p>
          <a:p>
            <a:pPr marL="688975" lvl="2" indent="-344488">
              <a:spcBef>
                <a:spcPts val="1000"/>
              </a:spcBef>
              <a:spcAft>
                <a:spcPts val="500"/>
              </a:spcAft>
              <a:buNone/>
            </a:pPr>
            <a:endParaRPr lang="en-US" dirty="0" smtClean="0"/>
          </a:p>
          <a:p>
            <a:pPr marL="688975" lvl="2" indent="-344488">
              <a:spcBef>
                <a:spcPts val="1000"/>
              </a:spcBef>
              <a:spcAft>
                <a:spcPts val="500"/>
              </a:spcAft>
            </a:pPr>
            <a:endParaRPr lang="en-US" dirty="0" smtClean="0"/>
          </a:p>
        </p:txBody>
      </p:sp>
      <p:sp>
        <p:nvSpPr>
          <p:cNvPr id="4" name="Date Placeholder 3"/>
          <p:cNvSpPr>
            <a:spLocks noGrp="1"/>
          </p:cNvSpPr>
          <p:nvPr>
            <p:ph type="dt" sz="half" idx="10"/>
          </p:nvPr>
        </p:nvSpPr>
        <p:spPr/>
        <p:txBody>
          <a:bodyPr/>
          <a:lstStyle/>
          <a:p>
            <a:r>
              <a:rPr lang="en-US" dirty="0" smtClean="0"/>
              <a:t>February 23, 2012</a:t>
            </a:r>
            <a:endParaRPr lang="en-US" dirty="0"/>
          </a:p>
        </p:txBody>
      </p:sp>
      <p:sp>
        <p:nvSpPr>
          <p:cNvPr id="5" name="Footer Placeholder 4"/>
          <p:cNvSpPr>
            <a:spLocks noGrp="1"/>
          </p:cNvSpPr>
          <p:nvPr>
            <p:ph type="ftr" sz="quarter" idx="11"/>
          </p:nvPr>
        </p:nvSpPr>
        <p:spPr/>
        <p:txBody>
          <a:bodyPr/>
          <a:lstStyle/>
          <a:p>
            <a:r>
              <a:rPr lang="en-US" dirty="0" smtClean="0"/>
              <a:t>© 2012, TechWRITE, Inc.</a:t>
            </a:r>
            <a:endParaRPr lang="en-US" dirty="0"/>
          </a:p>
        </p:txBody>
      </p:sp>
      <p:sp>
        <p:nvSpPr>
          <p:cNvPr id="6" name="Slide Number Placeholder 5"/>
          <p:cNvSpPr>
            <a:spLocks noGrp="1"/>
          </p:cNvSpPr>
          <p:nvPr>
            <p:ph type="sldNum" sz="quarter" idx="12"/>
          </p:nvPr>
        </p:nvSpPr>
        <p:spPr/>
        <p:txBody>
          <a:bodyPr/>
          <a:lstStyle/>
          <a:p>
            <a:fld id="{8A1884DE-982B-4D4F-B879-52E9605395E1}" type="slidenum">
              <a:rPr lang="en-US" smtClean="0"/>
              <a:pPr/>
              <a:t>41</a:t>
            </a:fld>
            <a:endParaRPr lang="en-US" dirty="0"/>
          </a:p>
        </p:txBody>
      </p:sp>
      <p:pic>
        <p:nvPicPr>
          <p:cNvPr id="8" name="Picture 7" descr="frank.jpg"/>
          <p:cNvPicPr>
            <a:picLocks noChangeAspect="1"/>
          </p:cNvPicPr>
          <p:nvPr/>
        </p:nvPicPr>
        <p:blipFill>
          <a:blip r:embed="rId3" cstate="print"/>
          <a:stretch>
            <a:fillRect/>
          </a:stretch>
        </p:blipFill>
        <p:spPr>
          <a:xfrm>
            <a:off x="2667000" y="1446186"/>
            <a:ext cx="3810000" cy="4229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51" y="804619"/>
            <a:ext cx="7924800" cy="609600"/>
          </a:xfrm>
          <a:noFill/>
        </p:spPr>
        <p:txBody>
          <a:bodyPr/>
          <a:lstStyle/>
          <a:p>
            <a:r>
              <a:rPr lang="en-US" dirty="0" smtClean="0"/>
              <a:t> For More Information:</a:t>
            </a:r>
            <a:br>
              <a:rPr lang="en-US" dirty="0" smtClean="0"/>
            </a:br>
            <a:endParaRPr lang="en-US" dirty="0"/>
          </a:p>
        </p:txBody>
      </p:sp>
      <p:sp>
        <p:nvSpPr>
          <p:cNvPr id="3" name="Content Placeholder 2"/>
          <p:cNvSpPr>
            <a:spLocks noGrp="1"/>
          </p:cNvSpPr>
          <p:nvPr>
            <p:ph idx="1"/>
          </p:nvPr>
        </p:nvSpPr>
        <p:spPr>
          <a:xfrm>
            <a:off x="457200" y="1828800"/>
            <a:ext cx="7239000" cy="4876800"/>
          </a:xfrm>
        </p:spPr>
        <p:txBody>
          <a:bodyPr/>
          <a:lstStyle/>
          <a:p>
            <a:pPr marL="400050" lvl="1">
              <a:lnSpc>
                <a:spcPts val="2600"/>
              </a:lnSpc>
              <a:spcBef>
                <a:spcPts val="2000"/>
              </a:spcBef>
              <a:buClr>
                <a:schemeClr val="accent2"/>
              </a:buClr>
              <a:buNone/>
            </a:pPr>
            <a:endParaRPr lang="en-US" sz="2400" dirty="0" smtClean="0"/>
          </a:p>
          <a:p>
            <a:pPr marL="0" indent="0">
              <a:lnSpc>
                <a:spcPts val="2600"/>
              </a:lnSpc>
              <a:buFontTx/>
              <a:buNone/>
            </a:pPr>
            <a:r>
              <a:rPr lang="en-US" sz="800" dirty="0" smtClean="0"/>
              <a:t> </a:t>
            </a:r>
            <a:endParaRPr lang="en-US" dirty="0"/>
          </a:p>
        </p:txBody>
      </p:sp>
      <p:sp>
        <p:nvSpPr>
          <p:cNvPr id="4" name="Date Placeholder 3"/>
          <p:cNvSpPr>
            <a:spLocks noGrp="1"/>
          </p:cNvSpPr>
          <p:nvPr>
            <p:ph type="dt" sz="half" idx="10"/>
          </p:nvPr>
        </p:nvSpPr>
        <p:spPr/>
        <p:txBody>
          <a:bodyPr/>
          <a:lstStyle/>
          <a:p>
            <a:r>
              <a:rPr lang="en-US" dirty="0" smtClean="0"/>
              <a:t>February 23, 2012</a:t>
            </a:r>
            <a:endParaRPr lang="en-US" dirty="0"/>
          </a:p>
        </p:txBody>
      </p:sp>
      <p:sp>
        <p:nvSpPr>
          <p:cNvPr id="5" name="Footer Placeholder 4"/>
          <p:cNvSpPr>
            <a:spLocks noGrp="1"/>
          </p:cNvSpPr>
          <p:nvPr>
            <p:ph type="ftr" sz="quarter" idx="11"/>
          </p:nvPr>
        </p:nvSpPr>
        <p:spPr/>
        <p:txBody>
          <a:bodyPr/>
          <a:lstStyle/>
          <a:p>
            <a:r>
              <a:rPr lang="en-US" dirty="0" smtClean="0"/>
              <a:t>© 2012, TechWRITE, Inc.</a:t>
            </a:r>
            <a:endParaRPr lang="en-US" dirty="0"/>
          </a:p>
        </p:txBody>
      </p:sp>
      <p:sp>
        <p:nvSpPr>
          <p:cNvPr id="6" name="Slide Number Placeholder 5"/>
          <p:cNvSpPr>
            <a:spLocks noGrp="1"/>
          </p:cNvSpPr>
          <p:nvPr>
            <p:ph type="sldNum" sz="quarter" idx="12"/>
          </p:nvPr>
        </p:nvSpPr>
        <p:spPr/>
        <p:txBody>
          <a:bodyPr/>
          <a:lstStyle/>
          <a:p>
            <a:fld id="{8A1884DE-982B-4D4F-B879-52E9605395E1}" type="slidenum">
              <a:rPr lang="en-US" smtClean="0"/>
              <a:pPr/>
              <a:t>42</a:t>
            </a:fld>
            <a:endParaRPr lang="en-US" dirty="0"/>
          </a:p>
        </p:txBody>
      </p:sp>
      <p:sp>
        <p:nvSpPr>
          <p:cNvPr id="9" name="TextBox 8"/>
          <p:cNvSpPr txBox="1"/>
          <p:nvPr/>
        </p:nvSpPr>
        <p:spPr>
          <a:xfrm>
            <a:off x="617350" y="1213009"/>
            <a:ext cx="7162800" cy="1785104"/>
          </a:xfrm>
          <a:prstGeom prst="rect">
            <a:avLst/>
          </a:prstGeom>
          <a:noFill/>
        </p:spPr>
        <p:txBody>
          <a:bodyPr wrap="square" rtlCol="0">
            <a:spAutoFit/>
          </a:bodyPr>
          <a:lstStyle/>
          <a:p>
            <a:r>
              <a:rPr lang="en-US" b="1" dirty="0" smtClean="0"/>
              <a:t>Examples of mobile web sites</a:t>
            </a:r>
          </a:p>
          <a:p>
            <a:r>
              <a:rPr lang="en-US" sz="1400" dirty="0" smtClean="0">
                <a:hlinkClick r:id="rId3"/>
              </a:rPr>
              <a:t>http://www.mobileawesomeness.com</a:t>
            </a:r>
            <a:endParaRPr lang="en-US" sz="1400" dirty="0" smtClean="0"/>
          </a:p>
          <a:p>
            <a:r>
              <a:rPr lang="en-US" sz="1400" dirty="0" smtClean="0">
                <a:hlinkClick r:id="rId4"/>
              </a:rPr>
              <a:t>http://iphone.appstorm.net/roundups/design/30-gorgeous-iphone-optimized-websites/</a:t>
            </a:r>
            <a:endParaRPr lang="en-US" sz="1400" dirty="0" smtClean="0"/>
          </a:p>
          <a:p>
            <a:endParaRPr lang="en-US" sz="1400" dirty="0" smtClean="0"/>
          </a:p>
          <a:p>
            <a:endParaRPr lang="en-US" dirty="0" smtClean="0"/>
          </a:p>
          <a:p>
            <a:endParaRPr lang="en-US" dirty="0"/>
          </a:p>
        </p:txBody>
      </p:sp>
      <p:sp>
        <p:nvSpPr>
          <p:cNvPr id="10" name="TextBox 9"/>
          <p:cNvSpPr txBox="1"/>
          <p:nvPr/>
        </p:nvSpPr>
        <p:spPr>
          <a:xfrm>
            <a:off x="630217" y="2194560"/>
            <a:ext cx="8244842" cy="18004929"/>
          </a:xfrm>
          <a:prstGeom prst="rect">
            <a:avLst/>
          </a:prstGeom>
          <a:noFill/>
        </p:spPr>
        <p:txBody>
          <a:bodyPr wrap="square" rtlCol="0">
            <a:spAutoFit/>
          </a:bodyPr>
          <a:lstStyle/>
          <a:p>
            <a:r>
              <a:rPr lang="en-US" b="1" dirty="0" smtClean="0"/>
              <a:t/>
            </a:r>
            <a:br>
              <a:rPr lang="en-US" b="1" dirty="0" smtClean="0"/>
            </a:br>
            <a:r>
              <a:rPr lang="en-US" b="1" dirty="0" smtClean="0"/>
              <a:t>MadCap Flare WebHelp Mobile to Performance Support Trick </a:t>
            </a:r>
          </a:p>
          <a:p>
            <a:r>
              <a:rPr lang="en-US" sz="1400" u="sng" dirty="0" smtClean="0">
                <a:hlinkClick r:id="rId5"/>
              </a:rPr>
              <a:t>http://www.madcapsoftware.com/blog/2012/02/09/webhelp-mobile-as-a-mobile-performance-support-application/</a:t>
            </a:r>
            <a:endParaRPr lang="en-US" sz="1400" dirty="0" smtClean="0"/>
          </a:p>
          <a:p>
            <a:r>
              <a:rPr lang="en-US" b="1" dirty="0" smtClean="0"/>
              <a:t/>
            </a:r>
            <a:br>
              <a:rPr lang="en-US" b="1" dirty="0" smtClean="0"/>
            </a:br>
            <a:r>
              <a:rPr lang="en-US" b="1" dirty="0" smtClean="0"/>
              <a:t>Emulators</a:t>
            </a:r>
          </a:p>
          <a:p>
            <a:r>
              <a:rPr lang="en-US" sz="1400" u="sng" dirty="0" smtClean="0">
                <a:hlinkClick r:id="rId6"/>
              </a:rPr>
              <a:t>http://mtld.mobi/emulator.php</a:t>
            </a:r>
            <a:r>
              <a:rPr lang="en-US" sz="1400" dirty="0" smtClean="0"/>
              <a:t> </a:t>
            </a:r>
          </a:p>
          <a:p>
            <a:r>
              <a:rPr lang="en-US" sz="1400" u="sng" dirty="0" smtClean="0">
                <a:hlinkClick r:id="rId7"/>
              </a:rPr>
              <a:t>http://www.testiphone.com/</a:t>
            </a:r>
            <a:endParaRPr lang="en-US" sz="1400" dirty="0" smtClean="0"/>
          </a:p>
          <a:p>
            <a:r>
              <a:rPr lang="en-US" sz="1400" u="sng" dirty="0" smtClean="0">
                <a:hlinkClick r:id="rId8"/>
              </a:rPr>
              <a:t>http://www.opera.com/developer/tools/mini/</a:t>
            </a:r>
            <a:r>
              <a:rPr lang="en-US" sz="1400" dirty="0" smtClean="0"/>
              <a:t> </a:t>
            </a:r>
          </a:p>
          <a:p>
            <a:r>
              <a:rPr lang="en-US" sz="1400" u="sng" dirty="0" smtClean="0">
                <a:hlinkClick r:id="rId9"/>
              </a:rPr>
              <a:t>http://mobiforge.com/emulators/page/mobile-emulators</a:t>
            </a:r>
            <a:r>
              <a:rPr lang="en-US" sz="1400" dirty="0" smtClean="0"/>
              <a:t> </a:t>
            </a:r>
          </a:p>
          <a:p>
            <a:r>
              <a:rPr lang="en-US" sz="1400" u="sng" dirty="0" smtClean="0">
                <a:hlinkClick r:id="rId10"/>
              </a:rPr>
              <a:t>http://www.mobilephoneemulator.com/</a:t>
            </a:r>
            <a:r>
              <a:rPr lang="en-US" sz="1400" dirty="0" smtClean="0"/>
              <a:t> </a:t>
            </a:r>
          </a:p>
          <a:p>
            <a:r>
              <a:rPr lang="en-US" sz="1400" u="sng" dirty="0" smtClean="0">
                <a:hlinkClick r:id="rId11"/>
              </a:rPr>
              <a:t>http://ipadpeek.com/</a:t>
            </a:r>
            <a:r>
              <a:rPr lang="en-US" sz="1400" dirty="0" smtClean="0"/>
              <a:t> </a:t>
            </a:r>
          </a:p>
          <a:p>
            <a:r>
              <a:rPr lang="en-US" sz="1400" u="sng" dirty="0" smtClean="0">
                <a:hlinkClick r:id="rId12"/>
              </a:rPr>
              <a:t>http://www.adobe.com/products/devicecentral.html</a:t>
            </a:r>
            <a:r>
              <a:rPr lang="en-US" sz="1400" dirty="0" smtClean="0"/>
              <a:t> </a:t>
            </a:r>
          </a:p>
          <a:p>
            <a:r>
              <a:rPr lang="en-US" sz="1400" u="sng" dirty="0" smtClean="0">
                <a:hlinkClick r:id="rId13"/>
              </a:rPr>
              <a:t>http://tmobile.modeaondemand.com/htc/g1/</a:t>
            </a:r>
            <a:r>
              <a:rPr lang="en-US" sz="1400" dirty="0" smtClean="0"/>
              <a:t> </a:t>
            </a:r>
          </a:p>
          <a:p>
            <a:r>
              <a:rPr lang="en-US" sz="1400" u="sng" dirty="0" smtClean="0">
                <a:hlinkClick r:id="rId14"/>
              </a:rPr>
              <a:t>http://iphonetester.com/</a:t>
            </a:r>
            <a:r>
              <a:rPr lang="en-US" sz="1400" dirty="0" smtClean="0"/>
              <a:t> </a:t>
            </a:r>
          </a:p>
          <a:p>
            <a:r>
              <a:rPr lang="en-US" sz="1400" u="sng" dirty="0" smtClean="0">
                <a:hlinkClick r:id="rId15"/>
              </a:rPr>
              <a:t>http://www.mobilemoxie.com/handset-emulators/phone-emulator/</a:t>
            </a:r>
            <a:r>
              <a:rPr lang="en-US" sz="1400" dirty="0" smtClean="0"/>
              <a:t> </a:t>
            </a:r>
          </a:p>
          <a:p>
            <a:r>
              <a:rPr lang="en-US" sz="1400" u="sng" dirty="0" smtClean="0">
                <a:hlinkClick r:id="rId16"/>
              </a:rPr>
              <a:t>http://whatsonmypc.wordpress.com/2010/03/21/tryphone/</a:t>
            </a:r>
            <a:r>
              <a:rPr lang="en-US" sz="1400" dirty="0" smtClean="0"/>
              <a:t> </a:t>
            </a:r>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r>
              <a:rPr lang="en-US" b="1" dirty="0" smtClean="0"/>
              <a:t> </a:t>
            </a:r>
          </a:p>
          <a:p>
            <a:endParaRPr lang="en-US" b="1" dirty="0" smtClean="0"/>
          </a:p>
          <a:p>
            <a:endParaRPr lang="en-US" sz="1400" b="1" dirty="0" smtClean="0"/>
          </a:p>
          <a:p>
            <a:endParaRPr lang="en-US" b="1" dirty="0" smtClean="0"/>
          </a:p>
          <a:p>
            <a:endParaRPr lang="en-US" b="1" dirty="0" smtClean="0"/>
          </a:p>
          <a:p>
            <a:endParaRPr lang="en-US" b="1" dirty="0" smtClean="0"/>
          </a:p>
          <a:p>
            <a:endParaRPr lang="en-US" sz="1400"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r>
              <a:rPr lang="en-US" b="1" dirty="0" smtClean="0"/>
              <a:t/>
            </a:r>
            <a:br>
              <a:rPr lang="en-US" b="1" dirty="0" smtClean="0"/>
            </a:br>
            <a:endParaRPr lang="en-US" b="1"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b="1" dirty="0" smtClean="0"/>
          </a:p>
          <a:p>
            <a:endParaRPr lang="en-US" b="1" dirty="0" smtClean="0"/>
          </a:p>
          <a:p>
            <a:endParaRPr lang="en-US" b="1" dirty="0" smtClean="0"/>
          </a:p>
          <a:p>
            <a:endParaRPr lang="en-US" b="1" i="1" dirty="0" smtClean="0"/>
          </a:p>
          <a:p>
            <a:endParaRPr lang="en-US" b="1" i="1" dirty="0" smtClean="0"/>
          </a:p>
          <a:p>
            <a:endParaRPr lang="en-US" sz="1600" b="1" dirty="0" smtClean="0"/>
          </a:p>
          <a:p>
            <a:r>
              <a:rPr lang="en-US" sz="1400" dirty="0" smtClean="0"/>
              <a:t> </a:t>
            </a:r>
          </a:p>
          <a:p>
            <a:endParaRPr lang="en-US" sz="1400" dirty="0" smtClean="0"/>
          </a:p>
          <a:p>
            <a:endParaRPr lang="en-US" sz="1600" b="1" dirty="0" smtClean="0"/>
          </a:p>
          <a:p>
            <a:endParaRPr lang="en-US" sz="1600" b="1" dirty="0" smtClean="0"/>
          </a:p>
          <a:p>
            <a:endParaRPr lang="en-US" sz="1600" b="1" dirty="0" smtClean="0"/>
          </a:p>
          <a:p>
            <a:endParaRPr lang="en-US" sz="1600" b="1" dirty="0" smtClean="0"/>
          </a:p>
          <a:p>
            <a:endParaRPr lang="en-US" sz="1600" b="1" dirty="0" smtClean="0"/>
          </a:p>
          <a:p>
            <a:endParaRPr lang="en-US" sz="1600" b="1" dirty="0" smtClean="0"/>
          </a:p>
          <a:p>
            <a:endParaRPr lang="en-US" sz="1600" b="1" dirty="0" smtClean="0"/>
          </a:p>
          <a:p>
            <a:endParaRPr lang="en-US" sz="1600" b="1" dirty="0" smtClean="0"/>
          </a:p>
          <a:p>
            <a:endParaRPr lang="en-US" sz="1600" b="1" dirty="0" smtClean="0"/>
          </a:p>
          <a:p>
            <a:endParaRPr lang="en-US" sz="1400" dirty="0" smtClean="0"/>
          </a:p>
          <a:p>
            <a:endParaRPr lang="en-US" sz="1400" dirty="0" smtClean="0"/>
          </a:p>
          <a:p>
            <a:endParaRPr lang="en-US" sz="1400" dirty="0" smtClean="0">
              <a:hlinkClick r:id="rId4"/>
            </a:endParaRPr>
          </a:p>
          <a:p>
            <a:endParaRPr lang="en-US" sz="14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841" y="758125"/>
            <a:ext cx="7924800" cy="609600"/>
          </a:xfrm>
          <a:noFill/>
        </p:spPr>
        <p:txBody>
          <a:bodyPr/>
          <a:lstStyle/>
          <a:p>
            <a:r>
              <a:rPr lang="en-US" dirty="0" smtClean="0"/>
              <a:t> For More Information:</a:t>
            </a:r>
            <a:br>
              <a:rPr lang="en-US" dirty="0" smtClean="0"/>
            </a:br>
            <a:endParaRPr lang="en-US" dirty="0"/>
          </a:p>
        </p:txBody>
      </p:sp>
      <p:sp>
        <p:nvSpPr>
          <p:cNvPr id="3" name="Content Placeholder 2"/>
          <p:cNvSpPr>
            <a:spLocks noGrp="1"/>
          </p:cNvSpPr>
          <p:nvPr>
            <p:ph idx="1"/>
          </p:nvPr>
        </p:nvSpPr>
        <p:spPr>
          <a:xfrm>
            <a:off x="457200" y="1828800"/>
            <a:ext cx="7239000" cy="4876800"/>
          </a:xfrm>
        </p:spPr>
        <p:txBody>
          <a:bodyPr/>
          <a:lstStyle/>
          <a:p>
            <a:pPr marL="400050" lvl="1">
              <a:lnSpc>
                <a:spcPts val="2600"/>
              </a:lnSpc>
              <a:spcBef>
                <a:spcPts val="1000"/>
              </a:spcBef>
              <a:buClr>
                <a:schemeClr val="accent2"/>
              </a:buClr>
              <a:buNone/>
            </a:pPr>
            <a:endParaRPr lang="en-US" sz="2000" dirty="0" smtClean="0"/>
          </a:p>
          <a:p>
            <a:pPr marL="400050" lvl="1">
              <a:lnSpc>
                <a:spcPts val="2600"/>
              </a:lnSpc>
              <a:spcBef>
                <a:spcPts val="2000"/>
              </a:spcBef>
              <a:buClr>
                <a:schemeClr val="accent2"/>
              </a:buClr>
              <a:buFont typeface="Wingdings" pitchFamily="2" charset="2"/>
              <a:buChar char="§"/>
            </a:pPr>
            <a:endParaRPr lang="en-US" sz="2400" dirty="0" smtClean="0"/>
          </a:p>
          <a:p>
            <a:pPr marL="0" indent="0">
              <a:lnSpc>
                <a:spcPts val="2600"/>
              </a:lnSpc>
              <a:buFontTx/>
              <a:buNone/>
            </a:pPr>
            <a:r>
              <a:rPr lang="en-US" sz="800" dirty="0" smtClean="0"/>
              <a:t> </a:t>
            </a:r>
          </a:p>
          <a:p>
            <a:endParaRPr lang="en-US" dirty="0"/>
          </a:p>
        </p:txBody>
      </p:sp>
      <p:sp>
        <p:nvSpPr>
          <p:cNvPr id="4" name="Date Placeholder 3"/>
          <p:cNvSpPr>
            <a:spLocks noGrp="1"/>
          </p:cNvSpPr>
          <p:nvPr>
            <p:ph type="dt" sz="half" idx="10"/>
          </p:nvPr>
        </p:nvSpPr>
        <p:spPr/>
        <p:txBody>
          <a:bodyPr/>
          <a:lstStyle/>
          <a:p>
            <a:r>
              <a:rPr lang="en-US" dirty="0" smtClean="0"/>
              <a:t>February 23, 2012</a:t>
            </a:r>
            <a:endParaRPr lang="en-US" dirty="0"/>
          </a:p>
        </p:txBody>
      </p:sp>
      <p:sp>
        <p:nvSpPr>
          <p:cNvPr id="5" name="Footer Placeholder 4"/>
          <p:cNvSpPr>
            <a:spLocks noGrp="1"/>
          </p:cNvSpPr>
          <p:nvPr>
            <p:ph type="ftr" sz="quarter" idx="11"/>
          </p:nvPr>
        </p:nvSpPr>
        <p:spPr/>
        <p:txBody>
          <a:bodyPr/>
          <a:lstStyle/>
          <a:p>
            <a:r>
              <a:rPr lang="en-US" dirty="0" smtClean="0"/>
              <a:t>© 2012, TechWRITE, Inc.</a:t>
            </a:r>
            <a:endParaRPr lang="en-US" dirty="0"/>
          </a:p>
        </p:txBody>
      </p:sp>
      <p:sp>
        <p:nvSpPr>
          <p:cNvPr id="6" name="Slide Number Placeholder 5"/>
          <p:cNvSpPr>
            <a:spLocks noGrp="1"/>
          </p:cNvSpPr>
          <p:nvPr>
            <p:ph type="sldNum" sz="quarter" idx="12"/>
          </p:nvPr>
        </p:nvSpPr>
        <p:spPr/>
        <p:txBody>
          <a:bodyPr/>
          <a:lstStyle/>
          <a:p>
            <a:fld id="{8A1884DE-982B-4D4F-B879-52E9605395E1}" type="slidenum">
              <a:rPr lang="en-US" smtClean="0"/>
              <a:pPr/>
              <a:t>43</a:t>
            </a:fld>
            <a:endParaRPr lang="en-US" dirty="0"/>
          </a:p>
        </p:txBody>
      </p:sp>
      <p:sp>
        <p:nvSpPr>
          <p:cNvPr id="9" name="TextBox 8"/>
          <p:cNvSpPr txBox="1"/>
          <p:nvPr/>
        </p:nvSpPr>
        <p:spPr>
          <a:xfrm>
            <a:off x="617350" y="1092631"/>
            <a:ext cx="7162800" cy="1846659"/>
          </a:xfrm>
          <a:prstGeom prst="rect">
            <a:avLst/>
          </a:prstGeom>
          <a:noFill/>
        </p:spPr>
        <p:txBody>
          <a:bodyPr wrap="square" rtlCol="0">
            <a:spAutoFit/>
          </a:bodyPr>
          <a:lstStyle/>
          <a:p>
            <a:r>
              <a:rPr lang="en-US" b="1" dirty="0" smtClean="0"/>
              <a:t>  Flash and HTML5</a:t>
            </a:r>
          </a:p>
          <a:p>
            <a:endParaRPr lang="en-US" b="1" dirty="0" smtClean="0"/>
          </a:p>
          <a:p>
            <a:endParaRPr lang="en-US" sz="1400" dirty="0" smtClean="0"/>
          </a:p>
          <a:p>
            <a:r>
              <a:rPr lang="en-US" sz="1400" dirty="0" smtClean="0"/>
              <a:t> </a:t>
            </a:r>
          </a:p>
          <a:p>
            <a:endParaRPr lang="en-US" sz="1400" dirty="0" smtClean="0"/>
          </a:p>
          <a:p>
            <a:endParaRPr lang="en-US" dirty="0" smtClean="0"/>
          </a:p>
          <a:p>
            <a:endParaRPr lang="en-US" dirty="0"/>
          </a:p>
        </p:txBody>
      </p:sp>
      <p:sp>
        <p:nvSpPr>
          <p:cNvPr id="11" name="Rectangle 10"/>
          <p:cNvSpPr/>
          <p:nvPr/>
        </p:nvSpPr>
        <p:spPr>
          <a:xfrm>
            <a:off x="771041" y="1520125"/>
            <a:ext cx="7653377" cy="4031873"/>
          </a:xfrm>
          <a:prstGeom prst="rect">
            <a:avLst/>
          </a:prstGeom>
        </p:spPr>
        <p:txBody>
          <a:bodyPr wrap="none">
            <a:spAutoFit/>
          </a:bodyPr>
          <a:lstStyle/>
          <a:p>
            <a:r>
              <a:rPr lang="en-US" sz="1400" dirty="0" smtClean="0">
                <a:hlinkClick r:id="rId3"/>
              </a:rPr>
              <a:t>http://blog.techw.com/</a:t>
            </a:r>
            <a:endParaRPr lang="en-US" sz="1400" dirty="0" smtClean="0"/>
          </a:p>
          <a:p>
            <a:endParaRPr lang="en-US" sz="1400" dirty="0" smtClean="0"/>
          </a:p>
          <a:p>
            <a:r>
              <a:rPr lang="en-US" sz="1400" dirty="0" smtClean="0"/>
              <a:t>Five things you can’t do with HTML5 (yet)</a:t>
            </a:r>
          </a:p>
          <a:p>
            <a:r>
              <a:rPr lang="en-US" sz="1400" dirty="0" smtClean="0">
                <a:hlinkClick r:id="rId4"/>
              </a:rPr>
              <a:t>http://blogs.msdn.com/b/thebeebs/archive/2011/12/04/five-things-you-can-t-</a:t>
            </a:r>
            <a:endParaRPr lang="en-US" sz="1400" dirty="0" smtClean="0"/>
          </a:p>
          <a:p>
            <a:r>
              <a:rPr lang="en-US" sz="1400" dirty="0" smtClean="0"/>
              <a:t>do-with-html5-yet.aspx</a:t>
            </a:r>
          </a:p>
          <a:p>
            <a:endParaRPr lang="en-US" sz="1400" dirty="0" smtClean="0"/>
          </a:p>
          <a:p>
            <a:r>
              <a:rPr lang="en-US" sz="1400" dirty="0" smtClean="0"/>
              <a:t>Examples of .swf converted to HTML5  </a:t>
            </a:r>
            <a:br>
              <a:rPr lang="en-US" sz="1400" dirty="0" smtClean="0"/>
            </a:br>
            <a:r>
              <a:rPr lang="en-US" sz="1400" u="sng" dirty="0" smtClean="0">
                <a:hlinkClick r:id="rId5"/>
              </a:rPr>
              <a:t>http://www.facebook.com/adobecaptivate?sk=app_303058359733981</a:t>
            </a:r>
            <a:endParaRPr lang="en-US" sz="1400" u="sng" dirty="0" smtClean="0"/>
          </a:p>
          <a:p>
            <a:endParaRPr lang="en-US" sz="1400" u="sng" dirty="0" smtClean="0"/>
          </a:p>
          <a:p>
            <a:r>
              <a:rPr lang="en-US" sz="1400" dirty="0" err="1" smtClean="0"/>
              <a:t>OnLive</a:t>
            </a:r>
            <a:r>
              <a:rPr lang="en-US" sz="1400" smtClean="0"/>
              <a:t> Desktop </a:t>
            </a:r>
          </a:p>
          <a:p>
            <a:r>
              <a:rPr lang="en-US" sz="1400" smtClean="0">
                <a:hlinkClick r:id="rId6"/>
              </a:rPr>
              <a:t>http://desktop.onlive.com/overview</a:t>
            </a:r>
            <a:endParaRPr lang="en-US" sz="1400" smtClean="0"/>
          </a:p>
          <a:p>
            <a:endParaRPr lang="en-US" sz="1400" dirty="0" smtClean="0"/>
          </a:p>
          <a:p>
            <a:r>
              <a:rPr lang="en-US" b="1" dirty="0" smtClean="0"/>
              <a:t>Make your own mobile apps</a:t>
            </a:r>
          </a:p>
          <a:p>
            <a:r>
              <a:rPr lang="en-US" sz="1400" smtClean="0"/>
              <a:t/>
            </a:r>
            <a:br>
              <a:rPr lang="en-US" sz="1400" smtClean="0"/>
            </a:br>
            <a:r>
              <a:rPr lang="en-US" sz="1400" smtClean="0"/>
              <a:t>MadCap Flare –  </a:t>
            </a:r>
            <a:r>
              <a:rPr lang="en-US" sz="1400" smtClean="0">
                <a:hlinkClick r:id="rId7"/>
              </a:rPr>
              <a:t>http://www.madcapsoftware.com/</a:t>
            </a:r>
            <a:endParaRPr lang="en-US" sz="1400" smtClean="0"/>
          </a:p>
          <a:p>
            <a:r>
              <a:rPr lang="en-US" sz="1400" smtClean="0"/>
              <a:t>MobiFlex </a:t>
            </a:r>
            <a:r>
              <a:rPr lang="en-US" sz="1400" dirty="0" smtClean="0"/>
              <a:t>- </a:t>
            </a:r>
            <a:r>
              <a:rPr lang="en-US" sz="1400" dirty="0" smtClean="0">
                <a:hlinkClick r:id="rId8"/>
              </a:rPr>
              <a:t>http://www.viziapps.com/LearnMore.aspx</a:t>
            </a:r>
            <a:endParaRPr lang="en-US" sz="1400" dirty="0" smtClean="0"/>
          </a:p>
          <a:p>
            <a:r>
              <a:rPr lang="en-US" sz="1400" smtClean="0"/>
              <a:t>17 </a:t>
            </a:r>
            <a:r>
              <a:rPr lang="en-US" sz="1400" dirty="0" smtClean="0"/>
              <a:t>Solutions to build your own mobile app - http://www.practicalecommerce.com/</a:t>
            </a:r>
            <a:br>
              <a:rPr lang="en-US" sz="1400" dirty="0" smtClean="0"/>
            </a:br>
            <a:r>
              <a:rPr lang="en-US" sz="1400" dirty="0" smtClean="0"/>
              <a:t>articles/2573-17-Solutions-to-Build-Your-Own-Mobile-App/page/2</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17587"/>
          </a:xfrm>
          <a:noFill/>
        </p:spPr>
        <p:txBody>
          <a:bodyPr/>
          <a:lstStyle/>
          <a:p>
            <a:r>
              <a:rPr lang="en-US" dirty="0" smtClean="0"/>
              <a:t> For More Information about TechWRITE:</a:t>
            </a:r>
            <a:endParaRPr lang="en-US" dirty="0"/>
          </a:p>
        </p:txBody>
      </p:sp>
      <p:sp>
        <p:nvSpPr>
          <p:cNvPr id="3" name="Content Placeholder 2"/>
          <p:cNvSpPr>
            <a:spLocks noGrp="1"/>
          </p:cNvSpPr>
          <p:nvPr>
            <p:ph idx="1"/>
          </p:nvPr>
        </p:nvSpPr>
        <p:spPr>
          <a:xfrm>
            <a:off x="2362200" y="1981200"/>
            <a:ext cx="4724400" cy="4876800"/>
          </a:xfrm>
        </p:spPr>
        <p:txBody>
          <a:bodyPr/>
          <a:lstStyle/>
          <a:p>
            <a:pPr marL="400050" lvl="1">
              <a:lnSpc>
                <a:spcPts val="2600"/>
              </a:lnSpc>
              <a:spcBef>
                <a:spcPts val="1500"/>
              </a:spcBef>
              <a:spcAft>
                <a:spcPts val="1500"/>
              </a:spcAft>
              <a:buClr>
                <a:schemeClr val="accent2"/>
              </a:buClr>
              <a:buFont typeface="Wingdings" pitchFamily="2" charset="2"/>
              <a:buChar char="§"/>
            </a:pPr>
            <a:r>
              <a:rPr lang="en-US" sz="2000" dirty="0" smtClean="0"/>
              <a:t>Go to TechWRITE’s web site:</a:t>
            </a:r>
            <a:br>
              <a:rPr lang="en-US" sz="2000" dirty="0" smtClean="0"/>
            </a:br>
            <a:r>
              <a:rPr lang="en-US" sz="2000" dirty="0" smtClean="0">
                <a:hlinkClick r:id="rId3"/>
              </a:rPr>
              <a:t>http://www.techw.com</a:t>
            </a:r>
            <a:endParaRPr lang="en-US" sz="2000" dirty="0" smtClean="0"/>
          </a:p>
          <a:p>
            <a:pPr marL="400050" lvl="1">
              <a:lnSpc>
                <a:spcPts val="2600"/>
              </a:lnSpc>
              <a:spcBef>
                <a:spcPts val="1500"/>
              </a:spcBef>
              <a:spcAft>
                <a:spcPts val="1500"/>
              </a:spcAft>
              <a:buClr>
                <a:schemeClr val="accent2"/>
              </a:buClr>
              <a:buFont typeface="Wingdings" pitchFamily="2" charset="2"/>
              <a:buChar char="§"/>
            </a:pPr>
            <a:r>
              <a:rPr lang="en-US" sz="2000" dirty="0" smtClean="0"/>
              <a:t>Contact Nad at TechWRITE at:</a:t>
            </a:r>
            <a:br>
              <a:rPr lang="en-US" sz="2000" dirty="0" smtClean="0"/>
            </a:br>
            <a:r>
              <a:rPr lang="en-US" sz="2000" dirty="0" smtClean="0">
                <a:hlinkClick r:id="rId4"/>
              </a:rPr>
              <a:t>twnad@techw.com</a:t>
            </a:r>
            <a:r>
              <a:rPr lang="en-US" sz="2000" dirty="0" smtClean="0"/>
              <a:t/>
            </a:r>
            <a:br>
              <a:rPr lang="en-US" sz="2000" dirty="0" smtClean="0"/>
            </a:br>
            <a:r>
              <a:rPr lang="en-US" sz="2000" dirty="0" smtClean="0"/>
              <a:t>856-848-6593</a:t>
            </a:r>
          </a:p>
          <a:p>
            <a:pPr marL="400050" lvl="1">
              <a:lnSpc>
                <a:spcPts val="2600"/>
              </a:lnSpc>
              <a:spcBef>
                <a:spcPts val="1000"/>
              </a:spcBef>
              <a:buClr>
                <a:schemeClr val="accent2"/>
              </a:buClr>
              <a:buNone/>
            </a:pPr>
            <a:endParaRPr lang="en-US" sz="2000" dirty="0" smtClean="0"/>
          </a:p>
          <a:p>
            <a:pPr marL="400050" lvl="1">
              <a:lnSpc>
                <a:spcPts val="2600"/>
              </a:lnSpc>
              <a:spcBef>
                <a:spcPts val="2000"/>
              </a:spcBef>
              <a:buClr>
                <a:schemeClr val="accent2"/>
              </a:buClr>
              <a:buFont typeface="Wingdings" pitchFamily="2" charset="2"/>
              <a:buChar char="§"/>
            </a:pPr>
            <a:endParaRPr lang="en-US" sz="2400" dirty="0" smtClean="0"/>
          </a:p>
          <a:p>
            <a:pPr marL="0" indent="0">
              <a:lnSpc>
                <a:spcPts val="2600"/>
              </a:lnSpc>
              <a:buFontTx/>
              <a:buNone/>
            </a:pPr>
            <a:r>
              <a:rPr lang="en-US" sz="800" dirty="0" smtClean="0"/>
              <a:t> </a:t>
            </a:r>
          </a:p>
          <a:p>
            <a:endParaRPr lang="en-US" dirty="0"/>
          </a:p>
        </p:txBody>
      </p:sp>
      <p:sp>
        <p:nvSpPr>
          <p:cNvPr id="4" name="Date Placeholder 3"/>
          <p:cNvSpPr>
            <a:spLocks noGrp="1"/>
          </p:cNvSpPr>
          <p:nvPr>
            <p:ph type="dt" sz="half" idx="10"/>
          </p:nvPr>
        </p:nvSpPr>
        <p:spPr/>
        <p:txBody>
          <a:bodyPr/>
          <a:lstStyle/>
          <a:p>
            <a:r>
              <a:rPr lang="en-US" smtClean="0"/>
              <a:t>February 23, </a:t>
            </a:r>
            <a:r>
              <a:rPr lang="en-US" dirty="0" smtClean="0"/>
              <a:t>2012</a:t>
            </a:r>
            <a:endParaRPr lang="en-US" dirty="0"/>
          </a:p>
        </p:txBody>
      </p:sp>
      <p:sp>
        <p:nvSpPr>
          <p:cNvPr id="5" name="Footer Placeholder 4"/>
          <p:cNvSpPr>
            <a:spLocks noGrp="1"/>
          </p:cNvSpPr>
          <p:nvPr>
            <p:ph type="ftr" sz="quarter" idx="11"/>
          </p:nvPr>
        </p:nvSpPr>
        <p:spPr/>
        <p:txBody>
          <a:bodyPr/>
          <a:lstStyle/>
          <a:p>
            <a:r>
              <a:rPr lang="en-US" dirty="0" smtClean="0"/>
              <a:t>© 2012, TechWRITE, Inc.</a:t>
            </a:r>
            <a:endParaRPr lang="en-US" dirty="0"/>
          </a:p>
        </p:txBody>
      </p:sp>
      <p:sp>
        <p:nvSpPr>
          <p:cNvPr id="6" name="Slide Number Placeholder 5"/>
          <p:cNvSpPr>
            <a:spLocks noGrp="1"/>
          </p:cNvSpPr>
          <p:nvPr>
            <p:ph type="sldNum" sz="quarter" idx="12"/>
          </p:nvPr>
        </p:nvSpPr>
        <p:spPr/>
        <p:txBody>
          <a:bodyPr/>
          <a:lstStyle/>
          <a:p>
            <a:fld id="{8A1884DE-982B-4D4F-B879-52E9605395E1}" type="slidenum">
              <a:rPr lang="en-US" smtClean="0"/>
              <a:pPr/>
              <a:t>44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Do Mobile Devices = The Invention of the Printing Press?</a:t>
            </a:r>
            <a:endParaRPr lang="en-US" sz="4000" dirty="0"/>
          </a:p>
        </p:txBody>
      </p:sp>
      <p:sp>
        <p:nvSpPr>
          <p:cNvPr id="3" name="Content Placeholder 2"/>
          <p:cNvSpPr>
            <a:spLocks noGrp="1"/>
          </p:cNvSpPr>
          <p:nvPr>
            <p:ph idx="1"/>
          </p:nvPr>
        </p:nvSpPr>
        <p:spPr>
          <a:xfrm>
            <a:off x="228600" y="1600200"/>
            <a:ext cx="5181600" cy="4530725"/>
          </a:xfrm>
        </p:spPr>
        <p:txBody>
          <a:bodyPr/>
          <a:lstStyle/>
          <a:p>
            <a:pPr>
              <a:buClr>
                <a:schemeClr val="accent1"/>
              </a:buClr>
            </a:pPr>
            <a:r>
              <a:rPr lang="en-US" sz="2400" dirty="0" smtClean="0"/>
              <a:t>“It took writers, authors, publishers a while to figure out how to use the press, how to organize information and tell stories in new ways.   It took awhile for the format to catch up to the new tools and technology.” </a:t>
            </a:r>
            <a:br>
              <a:rPr lang="en-US" sz="2400" dirty="0" smtClean="0"/>
            </a:br>
            <a:r>
              <a:rPr lang="en-US" sz="2400" dirty="0" smtClean="0"/>
              <a:t/>
            </a:r>
            <a:br>
              <a:rPr lang="en-US" sz="2400" dirty="0" smtClean="0"/>
            </a:br>
            <a:r>
              <a:rPr lang="en-US" sz="1600" dirty="0" smtClean="0"/>
              <a:t>Matthew Battles, Harvard historian and librarian</a:t>
            </a:r>
          </a:p>
          <a:p>
            <a:pPr lvl="1">
              <a:buNone/>
            </a:pPr>
            <a:endParaRPr lang="en-US" sz="2000" dirty="0" smtClean="0"/>
          </a:p>
          <a:p>
            <a:endParaRPr lang="en-US" sz="2400" dirty="0" smtClean="0"/>
          </a:p>
          <a:p>
            <a:pPr marL="1146175" lvl="3" indent="-344488">
              <a:spcBef>
                <a:spcPts val="1000"/>
              </a:spcBef>
              <a:spcAft>
                <a:spcPts val="500"/>
              </a:spcAft>
            </a:pPr>
            <a:endParaRPr lang="en-US" sz="2800" dirty="0" smtClean="0"/>
          </a:p>
          <a:p>
            <a:endParaRPr lang="en-US" sz="2800" dirty="0"/>
          </a:p>
        </p:txBody>
      </p:sp>
      <p:sp>
        <p:nvSpPr>
          <p:cNvPr id="4" name="Date Placeholder 3"/>
          <p:cNvSpPr>
            <a:spLocks noGrp="1"/>
          </p:cNvSpPr>
          <p:nvPr>
            <p:ph type="dt" sz="half" idx="10"/>
          </p:nvPr>
        </p:nvSpPr>
        <p:spPr/>
        <p:txBody>
          <a:bodyPr/>
          <a:lstStyle/>
          <a:p>
            <a:r>
              <a:rPr lang="en-US" dirty="0" smtClean="0"/>
              <a:t>February 23, 2012</a:t>
            </a:r>
            <a:endParaRPr lang="en-US" dirty="0"/>
          </a:p>
        </p:txBody>
      </p:sp>
      <p:sp>
        <p:nvSpPr>
          <p:cNvPr id="5" name="Footer Placeholder 4"/>
          <p:cNvSpPr>
            <a:spLocks noGrp="1"/>
          </p:cNvSpPr>
          <p:nvPr>
            <p:ph type="ftr" sz="quarter" idx="11"/>
          </p:nvPr>
        </p:nvSpPr>
        <p:spPr/>
        <p:txBody>
          <a:bodyPr/>
          <a:lstStyle/>
          <a:p>
            <a:r>
              <a:rPr lang="en-US" dirty="0" smtClean="0"/>
              <a:t>© 2012, TechWRITE, Inc.</a:t>
            </a:r>
            <a:endParaRPr lang="en-US" dirty="0"/>
          </a:p>
        </p:txBody>
      </p:sp>
      <p:sp>
        <p:nvSpPr>
          <p:cNvPr id="6" name="Slide Number Placeholder 5"/>
          <p:cNvSpPr>
            <a:spLocks noGrp="1"/>
          </p:cNvSpPr>
          <p:nvPr>
            <p:ph type="sldNum" sz="quarter" idx="12"/>
          </p:nvPr>
        </p:nvSpPr>
        <p:spPr/>
        <p:txBody>
          <a:bodyPr/>
          <a:lstStyle/>
          <a:p>
            <a:fld id="{8A1884DE-982B-4D4F-B879-52E9605395E1}" type="slidenum">
              <a:rPr lang="en-US" smtClean="0"/>
              <a:pPr/>
              <a:t>5</a:t>
            </a:fld>
            <a:endParaRPr lang="en-US" dirty="0"/>
          </a:p>
        </p:txBody>
      </p:sp>
      <p:pic>
        <p:nvPicPr>
          <p:cNvPr id="8" name="Picture 7" descr="printing press.gif"/>
          <p:cNvPicPr>
            <a:picLocks noChangeAspect="1"/>
          </p:cNvPicPr>
          <p:nvPr/>
        </p:nvPicPr>
        <p:blipFill>
          <a:blip r:embed="rId3" cstate="print"/>
          <a:stretch>
            <a:fillRect/>
          </a:stretch>
        </p:blipFill>
        <p:spPr>
          <a:xfrm>
            <a:off x="5334000" y="1600200"/>
            <a:ext cx="3810000" cy="4614187"/>
          </a:xfrm>
          <a:prstGeom prst="rect">
            <a:avLst/>
          </a:prstGeom>
        </p:spPr>
      </p:pic>
      <p:pic>
        <p:nvPicPr>
          <p:cNvPr id="9" name="Picture 8" descr="techwrite website mobile resized.jpg"/>
          <p:cNvPicPr>
            <a:picLocks noChangeAspect="1"/>
          </p:cNvPicPr>
          <p:nvPr/>
        </p:nvPicPr>
        <p:blipFill>
          <a:blip r:embed="rId4" cstate="print"/>
          <a:stretch>
            <a:fillRect/>
          </a:stretch>
        </p:blipFill>
        <p:spPr>
          <a:xfrm>
            <a:off x="5984132" y="1603037"/>
            <a:ext cx="2354684" cy="30099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39825"/>
          </a:xfrm>
        </p:spPr>
        <p:txBody>
          <a:bodyPr/>
          <a:lstStyle/>
          <a:p>
            <a:r>
              <a:rPr lang="en-US" sz="4000" dirty="0" smtClean="0"/>
              <a:t>What Does the Mobile Monster Mean for Us?</a:t>
            </a:r>
            <a:endParaRPr lang="en-US" sz="4000" dirty="0"/>
          </a:p>
        </p:txBody>
      </p:sp>
      <p:sp>
        <p:nvSpPr>
          <p:cNvPr id="4" name="Date Placeholder 3"/>
          <p:cNvSpPr>
            <a:spLocks noGrp="1"/>
          </p:cNvSpPr>
          <p:nvPr>
            <p:ph type="dt" sz="half" idx="10"/>
          </p:nvPr>
        </p:nvSpPr>
        <p:spPr/>
        <p:txBody>
          <a:bodyPr/>
          <a:lstStyle/>
          <a:p>
            <a:r>
              <a:rPr lang="en-US" dirty="0" smtClean="0"/>
              <a:t>February 23, 2012</a:t>
            </a:r>
            <a:endParaRPr lang="en-US" dirty="0"/>
          </a:p>
        </p:txBody>
      </p:sp>
      <p:sp>
        <p:nvSpPr>
          <p:cNvPr id="5" name="Footer Placeholder 4"/>
          <p:cNvSpPr>
            <a:spLocks noGrp="1"/>
          </p:cNvSpPr>
          <p:nvPr>
            <p:ph type="ftr" sz="quarter" idx="11"/>
          </p:nvPr>
        </p:nvSpPr>
        <p:spPr/>
        <p:txBody>
          <a:bodyPr/>
          <a:lstStyle/>
          <a:p>
            <a:r>
              <a:rPr lang="en-US" dirty="0" smtClean="0"/>
              <a:t>© 2012, TechWRITE, Inc.</a:t>
            </a:r>
            <a:endParaRPr lang="en-US" dirty="0"/>
          </a:p>
        </p:txBody>
      </p:sp>
      <p:sp>
        <p:nvSpPr>
          <p:cNvPr id="6" name="Slide Number Placeholder 5"/>
          <p:cNvSpPr>
            <a:spLocks noGrp="1"/>
          </p:cNvSpPr>
          <p:nvPr>
            <p:ph type="sldNum" sz="quarter" idx="12"/>
          </p:nvPr>
        </p:nvSpPr>
        <p:spPr/>
        <p:txBody>
          <a:bodyPr/>
          <a:lstStyle/>
          <a:p>
            <a:fld id="{8A1884DE-982B-4D4F-B879-52E9605395E1}" type="slidenum">
              <a:rPr lang="en-US" smtClean="0"/>
              <a:pPr/>
              <a:t>6</a:t>
            </a:fld>
            <a:endParaRPr lang="en-US" dirty="0"/>
          </a:p>
        </p:txBody>
      </p:sp>
      <p:pic>
        <p:nvPicPr>
          <p:cNvPr id="9" name="Content Placeholder 8" descr="people_from_brochure.jpg"/>
          <p:cNvPicPr>
            <a:picLocks noGrp="1" noChangeAspect="1"/>
          </p:cNvPicPr>
          <p:nvPr>
            <p:ph idx="1"/>
          </p:nvPr>
        </p:nvPicPr>
        <p:blipFill>
          <a:blip r:embed="rId3" cstate="print"/>
          <a:stretch>
            <a:fillRect/>
          </a:stretch>
        </p:blipFill>
        <p:spPr>
          <a:xfrm>
            <a:off x="2894907" y="2227955"/>
            <a:ext cx="3354185" cy="327521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39825"/>
          </a:xfrm>
        </p:spPr>
        <p:txBody>
          <a:bodyPr/>
          <a:lstStyle/>
          <a:p>
            <a:r>
              <a:rPr lang="en-US" dirty="0" smtClean="0"/>
              <a:t>Opportunities and Issues!</a:t>
            </a:r>
            <a:endParaRPr lang="en-US" dirty="0"/>
          </a:p>
        </p:txBody>
      </p:sp>
      <p:sp>
        <p:nvSpPr>
          <p:cNvPr id="4" name="Date Placeholder 3"/>
          <p:cNvSpPr>
            <a:spLocks noGrp="1"/>
          </p:cNvSpPr>
          <p:nvPr>
            <p:ph type="dt" sz="half" idx="10"/>
          </p:nvPr>
        </p:nvSpPr>
        <p:spPr/>
        <p:txBody>
          <a:bodyPr/>
          <a:lstStyle/>
          <a:p>
            <a:r>
              <a:rPr lang="en-US" dirty="0" smtClean="0"/>
              <a:t>February 23, 2012</a:t>
            </a:r>
            <a:endParaRPr lang="en-US" dirty="0"/>
          </a:p>
        </p:txBody>
      </p:sp>
      <p:sp>
        <p:nvSpPr>
          <p:cNvPr id="5" name="Footer Placeholder 4"/>
          <p:cNvSpPr>
            <a:spLocks noGrp="1"/>
          </p:cNvSpPr>
          <p:nvPr>
            <p:ph type="ftr" sz="quarter" idx="11"/>
          </p:nvPr>
        </p:nvSpPr>
        <p:spPr/>
        <p:txBody>
          <a:bodyPr/>
          <a:lstStyle/>
          <a:p>
            <a:r>
              <a:rPr lang="en-US" dirty="0" smtClean="0"/>
              <a:t>© 2012, TechWRITE, Inc.</a:t>
            </a:r>
            <a:endParaRPr lang="en-US" dirty="0"/>
          </a:p>
        </p:txBody>
      </p:sp>
      <p:sp>
        <p:nvSpPr>
          <p:cNvPr id="6" name="Slide Number Placeholder 5"/>
          <p:cNvSpPr>
            <a:spLocks noGrp="1"/>
          </p:cNvSpPr>
          <p:nvPr>
            <p:ph type="sldNum" sz="quarter" idx="12"/>
          </p:nvPr>
        </p:nvSpPr>
        <p:spPr/>
        <p:txBody>
          <a:bodyPr/>
          <a:lstStyle/>
          <a:p>
            <a:fld id="{8A1884DE-982B-4D4F-B879-52E9605395E1}" type="slidenum">
              <a:rPr lang="en-US" smtClean="0"/>
              <a:pPr/>
              <a:t>7</a:t>
            </a:fld>
            <a:endParaRPr lang="en-US" dirty="0"/>
          </a:p>
        </p:txBody>
      </p:sp>
      <p:sp>
        <p:nvSpPr>
          <p:cNvPr id="9" name="Content Placeholder 2"/>
          <p:cNvSpPr txBox="1">
            <a:spLocks/>
          </p:cNvSpPr>
          <p:nvPr/>
        </p:nvSpPr>
        <p:spPr bwMode="auto">
          <a:xfrm>
            <a:off x="2209800" y="1404769"/>
            <a:ext cx="5181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88975" marR="0" lvl="2" indent="-344488" algn="l" defTabSz="914400" rtl="0" eaLnBrk="1" fontAlgn="base" latinLnBrk="0" hangingPunct="1">
              <a:lnSpc>
                <a:spcPct val="100000"/>
              </a:lnSpc>
              <a:spcBef>
                <a:spcPts val="1000"/>
              </a:spcBef>
              <a:spcAft>
                <a:spcPts val="500"/>
              </a:spcAft>
              <a:buClr>
                <a:schemeClr val="accent2"/>
              </a:buClr>
              <a:buSzPct val="60000"/>
              <a:buFont typeface="Wingdings" pitchFamily="2" charset="2"/>
              <a:buChar char="n"/>
              <a:tabLst/>
              <a:defRPr/>
            </a:pP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rPr>
              <a:t>HTML</a:t>
            </a:r>
          </a:p>
          <a:p>
            <a:pPr marL="688975" lvl="2" indent="-344488" eaLnBrk="1" hangingPunct="1">
              <a:spcBef>
                <a:spcPts val="1000"/>
              </a:spcBef>
              <a:spcAft>
                <a:spcPts val="500"/>
              </a:spcAft>
              <a:buClr>
                <a:schemeClr val="accent2"/>
              </a:buClr>
              <a:buSzPct val="60000"/>
              <a:buFont typeface="Wingdings" pitchFamily="2" charset="2"/>
              <a:buChar char="n"/>
              <a:defRPr/>
            </a:pPr>
            <a:r>
              <a:rPr lang="en-US" sz="3200" kern="0" dirty="0" smtClean="0">
                <a:effectLst>
                  <a:outerShdw blurRad="38100" dist="38100" dir="2700000" algn="tl">
                    <a:srgbClr val="000000"/>
                  </a:outerShdw>
                </a:effectLst>
                <a:latin typeface="+mn-lt"/>
              </a:rPr>
              <a:t>PDF</a:t>
            </a:r>
          </a:p>
          <a:p>
            <a:pPr marL="688975" marR="0" lvl="2" indent="-344488" algn="l" defTabSz="914400" rtl="0" eaLnBrk="1" fontAlgn="base" latinLnBrk="0" hangingPunct="1">
              <a:lnSpc>
                <a:spcPct val="100000"/>
              </a:lnSpc>
              <a:spcBef>
                <a:spcPts val="1000"/>
              </a:spcBef>
              <a:spcAft>
                <a:spcPts val="500"/>
              </a:spcAft>
              <a:buClr>
                <a:schemeClr val="accent2"/>
              </a:buClr>
              <a:buSzPct val="60000"/>
              <a:buFont typeface="Wingdings" pitchFamily="2" charset="2"/>
              <a:buChar char="n"/>
              <a:tabLst/>
              <a:defRPr/>
            </a:pP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rPr>
              <a:t>WebHelp </a:t>
            </a:r>
          </a:p>
          <a:p>
            <a:pPr marL="688975" marR="0" lvl="2" indent="-344488" algn="l" defTabSz="914400" rtl="0" eaLnBrk="1" fontAlgn="base" latinLnBrk="0" hangingPunct="1">
              <a:lnSpc>
                <a:spcPct val="100000"/>
              </a:lnSpc>
              <a:spcBef>
                <a:spcPts val="1000"/>
              </a:spcBef>
              <a:spcAft>
                <a:spcPts val="500"/>
              </a:spcAft>
              <a:buClr>
                <a:schemeClr val="accent2"/>
              </a:buClr>
              <a:buSzPct val="60000"/>
              <a:buFont typeface="Wingdings" pitchFamily="2" charset="2"/>
              <a:buChar char="n"/>
              <a:tabLst/>
              <a:defRPr/>
            </a:pPr>
            <a:r>
              <a:rPr lang="en-US" sz="3200" kern="0" dirty="0" smtClean="0">
                <a:effectLst>
                  <a:outerShdw blurRad="38100" dist="38100" dir="2700000" algn="tl">
                    <a:srgbClr val="000000"/>
                  </a:outerShdw>
                </a:effectLst>
                <a:latin typeface="+mn-lt"/>
              </a:rPr>
              <a:t>e-Books</a:t>
            </a:r>
            <a:endPar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ndParaRPr>
          </a:p>
          <a:p>
            <a:pPr marL="688975" marR="0" lvl="2" indent="-344488" algn="l" defTabSz="914400" rtl="0" eaLnBrk="1" fontAlgn="base" latinLnBrk="0" hangingPunct="1">
              <a:lnSpc>
                <a:spcPct val="100000"/>
              </a:lnSpc>
              <a:spcBef>
                <a:spcPts val="1000"/>
              </a:spcBef>
              <a:spcAft>
                <a:spcPts val="500"/>
              </a:spcAft>
              <a:buClr>
                <a:schemeClr val="accent2"/>
              </a:buClr>
              <a:buSzPct val="60000"/>
              <a:buFont typeface="Wingdings" pitchFamily="2" charset="2"/>
              <a:buChar char="n"/>
              <a:tabLst/>
              <a:defRPr/>
            </a:pP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rPr>
              <a:t>e-Learning</a:t>
            </a:r>
          </a:p>
          <a:p>
            <a:pPr marL="1146175" marR="0" lvl="3" indent="-344488" algn="l" defTabSz="914400" rtl="0" eaLnBrk="1" fontAlgn="base" latinLnBrk="0" hangingPunct="1">
              <a:lnSpc>
                <a:spcPct val="100000"/>
              </a:lnSpc>
              <a:spcBef>
                <a:spcPts val="1000"/>
              </a:spcBef>
              <a:spcAft>
                <a:spcPts val="500"/>
              </a:spcAft>
              <a:buClr>
                <a:schemeClr val="tx2"/>
              </a:buClr>
              <a:buSzTx/>
              <a:buFontTx/>
              <a:buNone/>
              <a:tabLst/>
              <a:defRPr/>
            </a:pPr>
            <a:r>
              <a:rPr kumimoji="0" 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rPr>
              <a:t> </a:t>
            </a:r>
          </a:p>
          <a:p>
            <a:pPr marL="1146175" marR="0" lvl="3" indent="-344488" algn="l" defTabSz="914400" rtl="0" eaLnBrk="1" fontAlgn="base" latinLnBrk="0" hangingPunct="1">
              <a:lnSpc>
                <a:spcPct val="100000"/>
              </a:lnSpc>
              <a:spcBef>
                <a:spcPts val="1000"/>
              </a:spcBef>
              <a:spcAft>
                <a:spcPts val="500"/>
              </a:spcAft>
              <a:buClr>
                <a:schemeClr val="tx2"/>
              </a:buClr>
              <a:buSzTx/>
              <a:buFontTx/>
              <a:buChar char="•"/>
              <a:tabLst/>
              <a:defRPr/>
            </a:pPr>
            <a:endParaRPr kumimoji="0" 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tabLst/>
              <a:defRPr/>
            </a:pPr>
            <a:endParaRPr kumimoji="0" lang="en-US" sz="32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Apps  </a:t>
            </a:r>
            <a:endParaRPr lang="en-US" dirty="0"/>
          </a:p>
        </p:txBody>
      </p:sp>
      <p:sp>
        <p:nvSpPr>
          <p:cNvPr id="4" name="Date Placeholder 3"/>
          <p:cNvSpPr>
            <a:spLocks noGrp="1"/>
          </p:cNvSpPr>
          <p:nvPr>
            <p:ph type="dt" sz="half" idx="10"/>
          </p:nvPr>
        </p:nvSpPr>
        <p:spPr/>
        <p:txBody>
          <a:bodyPr/>
          <a:lstStyle/>
          <a:p>
            <a:r>
              <a:rPr lang="en-US" dirty="0" smtClean="0"/>
              <a:t>February 23, 2012</a:t>
            </a:r>
            <a:endParaRPr lang="en-US" dirty="0"/>
          </a:p>
        </p:txBody>
      </p:sp>
      <p:sp>
        <p:nvSpPr>
          <p:cNvPr id="5" name="Footer Placeholder 4"/>
          <p:cNvSpPr>
            <a:spLocks noGrp="1"/>
          </p:cNvSpPr>
          <p:nvPr>
            <p:ph type="ftr" sz="quarter" idx="11"/>
          </p:nvPr>
        </p:nvSpPr>
        <p:spPr/>
        <p:txBody>
          <a:bodyPr/>
          <a:lstStyle/>
          <a:p>
            <a:r>
              <a:rPr lang="en-US" dirty="0" smtClean="0"/>
              <a:t>© 2012, TechWRITE, Inc.</a:t>
            </a:r>
            <a:endParaRPr lang="en-US" dirty="0"/>
          </a:p>
        </p:txBody>
      </p:sp>
      <p:sp>
        <p:nvSpPr>
          <p:cNvPr id="6" name="Slide Number Placeholder 5"/>
          <p:cNvSpPr>
            <a:spLocks noGrp="1"/>
          </p:cNvSpPr>
          <p:nvPr>
            <p:ph type="sldNum" sz="quarter" idx="12"/>
          </p:nvPr>
        </p:nvSpPr>
        <p:spPr/>
        <p:txBody>
          <a:bodyPr/>
          <a:lstStyle/>
          <a:p>
            <a:fld id="{8A1884DE-982B-4D4F-B879-52E9605395E1}" type="slidenum">
              <a:rPr lang="en-US" smtClean="0"/>
              <a:pPr/>
              <a:t>8</a:t>
            </a:fld>
            <a:endParaRPr lang="en-US" dirty="0"/>
          </a:p>
        </p:txBody>
      </p:sp>
      <p:sp>
        <p:nvSpPr>
          <p:cNvPr id="9" name="Content Placeholder 2"/>
          <p:cNvSpPr>
            <a:spLocks noGrp="1"/>
          </p:cNvSpPr>
          <p:nvPr>
            <p:ph idx="1"/>
          </p:nvPr>
        </p:nvSpPr>
        <p:spPr>
          <a:xfrm>
            <a:off x="609600" y="1447800"/>
            <a:ext cx="4419600" cy="4530725"/>
          </a:xfrm>
        </p:spPr>
        <p:txBody>
          <a:bodyPr/>
          <a:lstStyle/>
          <a:p>
            <a:pPr marL="688975" lvl="2" indent="-344488">
              <a:spcBef>
                <a:spcPts val="1000"/>
              </a:spcBef>
              <a:spcAft>
                <a:spcPts val="500"/>
              </a:spcAft>
            </a:pPr>
            <a:r>
              <a:rPr lang="en-US" sz="3200" dirty="0" smtClean="0"/>
              <a:t>Native  apps</a:t>
            </a:r>
          </a:p>
          <a:p>
            <a:pPr marL="688975" lvl="2" indent="-344488">
              <a:spcBef>
                <a:spcPts val="1000"/>
              </a:spcBef>
              <a:spcAft>
                <a:spcPts val="500"/>
              </a:spcAft>
            </a:pPr>
            <a:r>
              <a:rPr lang="en-US" sz="3200" dirty="0" smtClean="0"/>
              <a:t>Mobile web sites</a:t>
            </a:r>
          </a:p>
          <a:p>
            <a:pPr marL="688975" lvl="2" indent="-344488">
              <a:spcBef>
                <a:spcPts val="1000"/>
              </a:spcBef>
              <a:spcAft>
                <a:spcPts val="500"/>
              </a:spcAft>
            </a:pPr>
            <a:r>
              <a:rPr lang="en-US" sz="3200" dirty="0" smtClean="0"/>
              <a:t>Hybrid</a:t>
            </a:r>
          </a:p>
          <a:p>
            <a:pPr marL="1146175" lvl="3" indent="-344488">
              <a:spcBef>
                <a:spcPts val="1000"/>
              </a:spcBef>
              <a:spcAft>
                <a:spcPts val="500"/>
              </a:spcAft>
            </a:pPr>
            <a:endParaRPr lang="en-US" dirty="0" smtClean="0"/>
          </a:p>
          <a:p>
            <a:pPr marL="1146175" lvl="3" indent="-344488">
              <a:spcBef>
                <a:spcPts val="1000"/>
              </a:spcBef>
              <a:spcAft>
                <a:spcPts val="500"/>
              </a:spcAft>
              <a:buNone/>
            </a:pPr>
            <a:r>
              <a:rPr lang="en-US" sz="1800" dirty="0" smtClean="0"/>
              <a:t/>
            </a:r>
            <a:br>
              <a:rPr lang="en-US" sz="1800" dirty="0" smtClean="0"/>
            </a:br>
            <a:endParaRPr lang="en-US" sz="1800" dirty="0" smtClean="0"/>
          </a:p>
        </p:txBody>
      </p:sp>
      <p:pic>
        <p:nvPicPr>
          <p:cNvPr id="7" name="Picture 6" descr="spanish app.bmp"/>
          <p:cNvPicPr>
            <a:picLocks noChangeAspect="1"/>
          </p:cNvPicPr>
          <p:nvPr/>
        </p:nvPicPr>
        <p:blipFill>
          <a:blip r:embed="rId3" cstate="print"/>
          <a:stretch>
            <a:fillRect/>
          </a:stretch>
        </p:blipFill>
        <p:spPr>
          <a:xfrm>
            <a:off x="6324600" y="1676400"/>
            <a:ext cx="2028572" cy="3047619"/>
          </a:xfrm>
          <a:prstGeom prst="rect">
            <a:avLst/>
          </a:prstGeom>
        </p:spPr>
      </p:pic>
      <p:pic>
        <p:nvPicPr>
          <p:cNvPr id="8" name="Picture 7" descr="main menu.png"/>
          <p:cNvPicPr>
            <a:picLocks noChangeAspect="1"/>
          </p:cNvPicPr>
          <p:nvPr/>
        </p:nvPicPr>
        <p:blipFill>
          <a:blip r:embed="rId4" cstate="print"/>
          <a:stretch>
            <a:fillRect/>
          </a:stretch>
        </p:blipFill>
        <p:spPr>
          <a:xfrm>
            <a:off x="6324600" y="1676400"/>
            <a:ext cx="2028825" cy="304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Apps  </a:t>
            </a:r>
            <a:endParaRPr lang="en-US" dirty="0"/>
          </a:p>
        </p:txBody>
      </p:sp>
      <p:sp>
        <p:nvSpPr>
          <p:cNvPr id="3" name="Content Placeholder 2"/>
          <p:cNvSpPr>
            <a:spLocks noGrp="1"/>
          </p:cNvSpPr>
          <p:nvPr>
            <p:ph idx="1"/>
          </p:nvPr>
        </p:nvSpPr>
        <p:spPr>
          <a:xfrm>
            <a:off x="228600" y="1371600"/>
            <a:ext cx="8915400" cy="4530725"/>
          </a:xfrm>
        </p:spPr>
        <p:txBody>
          <a:bodyPr/>
          <a:lstStyle/>
          <a:p>
            <a:pPr marL="688975" lvl="2" indent="-344488">
              <a:spcBef>
                <a:spcPts val="1000"/>
              </a:spcBef>
              <a:spcAft>
                <a:spcPts val="500"/>
              </a:spcAft>
            </a:pPr>
            <a:r>
              <a:rPr lang="en-US" dirty="0" smtClean="0"/>
              <a:t>Native apps</a:t>
            </a:r>
          </a:p>
          <a:p>
            <a:pPr marL="1146175" lvl="3" indent="-344488">
              <a:spcBef>
                <a:spcPts val="1000"/>
              </a:spcBef>
              <a:spcAft>
                <a:spcPts val="500"/>
              </a:spcAft>
            </a:pPr>
            <a:r>
              <a:rPr lang="en-US" dirty="0" smtClean="0"/>
              <a:t>Run on the smartphone’s OS</a:t>
            </a:r>
          </a:p>
          <a:p>
            <a:pPr marL="1146175" lvl="3" indent="-344488">
              <a:spcBef>
                <a:spcPts val="1000"/>
              </a:spcBef>
              <a:spcAft>
                <a:spcPts val="500"/>
              </a:spcAft>
            </a:pPr>
            <a:r>
              <a:rPr lang="en-US" dirty="0" smtClean="0"/>
              <a:t>Written in C, C++, Java ME, etc.</a:t>
            </a:r>
          </a:p>
          <a:p>
            <a:pPr marL="1146175" lvl="3" indent="-344488">
              <a:spcBef>
                <a:spcPts val="1000"/>
              </a:spcBef>
              <a:spcAft>
                <a:spcPts val="500"/>
              </a:spcAft>
            </a:pPr>
            <a:r>
              <a:rPr lang="en-US" dirty="0" smtClean="0"/>
              <a:t>Does not need connectivity to work</a:t>
            </a:r>
          </a:p>
          <a:p>
            <a:pPr marL="1146175" lvl="3" indent="-344488">
              <a:spcBef>
                <a:spcPts val="1000"/>
              </a:spcBef>
              <a:spcAft>
                <a:spcPts val="500"/>
              </a:spcAft>
            </a:pPr>
            <a:r>
              <a:rPr lang="en-US" dirty="0" smtClean="0"/>
              <a:t>Can store and retrieve phone data</a:t>
            </a:r>
          </a:p>
          <a:p>
            <a:pPr marL="1146175" lvl="3" indent="-344488">
              <a:spcBef>
                <a:spcPts val="1000"/>
              </a:spcBef>
              <a:spcAft>
                <a:spcPts val="500"/>
              </a:spcAft>
            </a:pPr>
            <a:r>
              <a:rPr lang="en-US" dirty="0" smtClean="0"/>
              <a:t>Can use hardware features like </a:t>
            </a:r>
            <a:br>
              <a:rPr lang="en-US" dirty="0" smtClean="0"/>
            </a:br>
            <a:r>
              <a:rPr lang="en-US" dirty="0" smtClean="0"/>
              <a:t>accelerometer, camera, compass</a:t>
            </a:r>
          </a:p>
          <a:p>
            <a:pPr marL="1146175" lvl="3" indent="-344488">
              <a:spcBef>
                <a:spcPts val="1000"/>
              </a:spcBef>
              <a:spcAft>
                <a:spcPts val="500"/>
              </a:spcAft>
            </a:pPr>
            <a:r>
              <a:rPr lang="en-US" dirty="0" smtClean="0"/>
              <a:t>Not portable to other phones</a:t>
            </a:r>
          </a:p>
          <a:p>
            <a:pPr marL="1146175" lvl="3" indent="-344488">
              <a:spcBef>
                <a:spcPts val="1000"/>
              </a:spcBef>
              <a:spcAft>
                <a:spcPts val="500"/>
              </a:spcAft>
            </a:pPr>
            <a:r>
              <a:rPr lang="en-US" dirty="0" smtClean="0"/>
              <a:t>Faster</a:t>
            </a:r>
          </a:p>
          <a:p>
            <a:pPr marL="1146175" lvl="3" indent="-344488">
              <a:spcBef>
                <a:spcPts val="1000"/>
              </a:spcBef>
              <a:spcAft>
                <a:spcPts val="500"/>
              </a:spcAft>
              <a:buNone/>
            </a:pPr>
            <a:r>
              <a:rPr lang="en-US" sz="1800" dirty="0" smtClean="0"/>
              <a:t/>
            </a:r>
            <a:br>
              <a:rPr lang="en-US" sz="1800" dirty="0" smtClean="0"/>
            </a:br>
            <a:endParaRPr lang="en-US" sz="1800" dirty="0" smtClean="0"/>
          </a:p>
        </p:txBody>
      </p:sp>
      <p:sp>
        <p:nvSpPr>
          <p:cNvPr id="4" name="Date Placeholder 3"/>
          <p:cNvSpPr>
            <a:spLocks noGrp="1"/>
          </p:cNvSpPr>
          <p:nvPr>
            <p:ph type="dt" sz="half" idx="10"/>
          </p:nvPr>
        </p:nvSpPr>
        <p:spPr/>
        <p:txBody>
          <a:bodyPr/>
          <a:lstStyle/>
          <a:p>
            <a:r>
              <a:rPr lang="en-US" dirty="0" smtClean="0"/>
              <a:t>February 23, 2012</a:t>
            </a:r>
            <a:endParaRPr lang="en-US" dirty="0"/>
          </a:p>
        </p:txBody>
      </p:sp>
      <p:sp>
        <p:nvSpPr>
          <p:cNvPr id="5" name="Footer Placeholder 4"/>
          <p:cNvSpPr>
            <a:spLocks noGrp="1"/>
          </p:cNvSpPr>
          <p:nvPr>
            <p:ph type="ftr" sz="quarter" idx="11"/>
          </p:nvPr>
        </p:nvSpPr>
        <p:spPr/>
        <p:txBody>
          <a:bodyPr/>
          <a:lstStyle/>
          <a:p>
            <a:r>
              <a:rPr lang="en-US" dirty="0" smtClean="0"/>
              <a:t>© 2012, TechWRITE, Inc.</a:t>
            </a:r>
            <a:endParaRPr lang="en-US" dirty="0"/>
          </a:p>
        </p:txBody>
      </p:sp>
      <p:sp>
        <p:nvSpPr>
          <p:cNvPr id="6" name="Slide Number Placeholder 5"/>
          <p:cNvSpPr>
            <a:spLocks noGrp="1"/>
          </p:cNvSpPr>
          <p:nvPr>
            <p:ph type="sldNum" sz="quarter" idx="12"/>
          </p:nvPr>
        </p:nvSpPr>
        <p:spPr/>
        <p:txBody>
          <a:bodyPr/>
          <a:lstStyle/>
          <a:p>
            <a:fld id="{8A1884DE-982B-4D4F-B879-52E9605395E1}" type="slidenum">
              <a:rPr lang="en-US" smtClean="0"/>
              <a:pPr/>
              <a:t>9</a:t>
            </a:fld>
            <a:endParaRPr lang="en-US" dirty="0"/>
          </a:p>
        </p:txBody>
      </p:sp>
      <p:pic>
        <p:nvPicPr>
          <p:cNvPr id="8" name="Picture 7" descr="spanish app.bmp"/>
          <p:cNvPicPr>
            <a:picLocks noChangeAspect="1"/>
          </p:cNvPicPr>
          <p:nvPr/>
        </p:nvPicPr>
        <p:blipFill>
          <a:blip r:embed="rId3" cstate="print"/>
          <a:stretch>
            <a:fillRect/>
          </a:stretch>
        </p:blipFill>
        <p:spPr>
          <a:xfrm>
            <a:off x="6629400" y="1371600"/>
            <a:ext cx="2028572" cy="30476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Michael\AppData\Local\Temp\articulate\presenter\imgtemp\TofBJ7XX_files\slide0001_image001.png"/>
</p:tagLst>
</file>

<file path=ppt/theme/theme1.xml><?xml version="1.0" encoding="utf-8"?>
<a:theme xmlns:a="http://schemas.openxmlformats.org/drawingml/2006/main" name="Globe design template">
  <a:themeElements>
    <a:clrScheme name="Office Them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Office Them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Office Them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Office Them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Office Them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ffice Them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Office Them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Office Them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Office Them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Office Them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6597</TotalTime>
  <Words>7379</Words>
  <Application>Microsoft Office PowerPoint</Application>
  <PresentationFormat>On-screen Show (4:3)</PresentationFormat>
  <Paragraphs>960</Paragraphs>
  <Slides>44</Slides>
  <Notes>44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Globe design template</vt:lpstr>
      <vt:lpstr>Making Your Content Mobile</vt:lpstr>
      <vt:lpstr>About Nad</vt:lpstr>
      <vt:lpstr>The Mobile Monster</vt:lpstr>
      <vt:lpstr>The Mobile Monster</vt:lpstr>
      <vt:lpstr>Do Mobile Devices = The Invention of the Printing Press?</vt:lpstr>
      <vt:lpstr>What Does the Mobile Monster Mean for Us?</vt:lpstr>
      <vt:lpstr>Opportunities and Issues!</vt:lpstr>
      <vt:lpstr>Mobile Apps  </vt:lpstr>
      <vt:lpstr>Mobile Apps  </vt:lpstr>
      <vt:lpstr>Mobile Apps  </vt:lpstr>
      <vt:lpstr>Mobile Apps  </vt:lpstr>
      <vt:lpstr>Design Issues</vt:lpstr>
      <vt:lpstr>Design Issues</vt:lpstr>
      <vt:lpstr>Design Issues - Touch</vt:lpstr>
      <vt:lpstr>Design Issues - Touch</vt:lpstr>
      <vt:lpstr>Design Issues - Touch</vt:lpstr>
      <vt:lpstr>Design Issues – Loading Speed  </vt:lpstr>
      <vt:lpstr>Design Issues – Navigation and Scrolling  </vt:lpstr>
      <vt:lpstr>Design Issues – On-the Go-UX</vt:lpstr>
      <vt:lpstr>PDF</vt:lpstr>
      <vt:lpstr>PDF</vt:lpstr>
      <vt:lpstr>WebHelp</vt:lpstr>
      <vt:lpstr>WebHelp</vt:lpstr>
      <vt:lpstr>WebHelp</vt:lpstr>
      <vt:lpstr>  e-Books </vt:lpstr>
      <vt:lpstr>  e-Books </vt:lpstr>
      <vt:lpstr>  e-Books </vt:lpstr>
      <vt:lpstr>e-Books</vt:lpstr>
      <vt:lpstr>DIY with epubs</vt:lpstr>
      <vt:lpstr>DIY with epubs: What You Need</vt:lpstr>
      <vt:lpstr>e-Learning</vt:lpstr>
      <vt:lpstr>e-Learning</vt:lpstr>
      <vt:lpstr>e-Learning</vt:lpstr>
      <vt:lpstr>e-Learning</vt:lpstr>
      <vt:lpstr>e-Learning</vt:lpstr>
      <vt:lpstr>Performance Support</vt:lpstr>
      <vt:lpstr>Performance Support</vt:lpstr>
      <vt:lpstr>Performance Support</vt:lpstr>
      <vt:lpstr>WebHelp to Performance Support</vt:lpstr>
      <vt:lpstr>WebHelp to Performance Support</vt:lpstr>
      <vt:lpstr>Taming the mobile monster</vt:lpstr>
      <vt:lpstr> For More Information: </vt:lpstr>
      <vt:lpstr> For More Information: </vt:lpstr>
      <vt:lpstr> For More Information about TechWRITE:</vt:lpstr>
    </vt:vector>
  </TitlesOfParts>
  <Manager/>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TechWRITE, Inc.</dc:title>
  <dc:subject/>
  <dc:creator> </dc:creator>
  <cp:keywords/>
  <dc:description/>
  <cp:lastModifiedBy> TW</cp:lastModifiedBy>
  <cp:revision>537</cp:revision>
  <cp:lastPrinted>1601-01-01T00:00:00Z</cp:lastPrinted>
  <dcterms:created xsi:type="dcterms:W3CDTF">2010-07-12T19:52:59Z</dcterms:created>
  <dcterms:modified xsi:type="dcterms:W3CDTF">2012-02-23T19:43:45Z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TC102037751033</vt:lpwstr>
  </property>
</Properties>
</file>