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4" r:id="rId3"/>
    <p:sldMasterId id="2147483680" r:id="rId4"/>
    <p:sldMasterId id="2147483686" r:id="rId5"/>
    <p:sldMasterId id="2147483692" r:id="rId6"/>
    <p:sldMasterId id="2147483698" r:id="rId7"/>
    <p:sldMasterId id="2147483704" r:id="rId8"/>
    <p:sldMasterId id="2147483710" r:id="rId9"/>
  </p:sldMasterIdLst>
  <p:notesMasterIdLst>
    <p:notesMasterId r:id="rId27"/>
  </p:notesMasterIdLst>
  <p:sldIdLst>
    <p:sldId id="257" r:id="rId10"/>
    <p:sldId id="258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61" r:id="rId24"/>
    <p:sldId id="260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0EB5A-30D9-4EFA-B9B6-0AE2887BD68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F35A0-16B7-4FCD-AEC2-3959D26C8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9827E-D12D-45BE-8B06-B53B720C90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44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Pre-audit, stage 1 audit</a:t>
            </a:r>
          </a:p>
          <a:p>
            <a:r>
              <a:rPr lang="en-US" dirty="0"/>
              <a:t>Pre-scan, recommendations to enhance/add over 9000</a:t>
            </a:r>
          </a:p>
          <a:p>
            <a:endParaRPr lang="en-US" dirty="0"/>
          </a:p>
          <a:p>
            <a:r>
              <a:rPr lang="en-US" dirty="0"/>
              <a:t>Internal audits, increase level documentation, software purchases, job descriptions, task instructions</a:t>
            </a:r>
          </a:p>
          <a:p>
            <a:endParaRPr lang="en-US" dirty="0"/>
          </a:p>
          <a:p>
            <a:r>
              <a:rPr lang="en-US" dirty="0"/>
              <a:t>Stage 2 audit certification audit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9827E-D12D-45BE-8B06-B53B720C907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15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it and the current status?</a:t>
            </a:r>
          </a:p>
          <a:p>
            <a:r>
              <a:rPr lang="en-US" dirty="0"/>
              <a:t>Apps that are medical devices.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9827E-D12D-45BE-8B06-B53B720C907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5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9827E-D12D-45BE-8B06-B53B720C90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2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Traceability and change management – segment level</a:t>
            </a:r>
          </a:p>
          <a:p>
            <a:r>
              <a:rPr lang="en-US" dirty="0"/>
              <a:t>Managing liability</a:t>
            </a:r>
          </a:p>
          <a:p>
            <a:r>
              <a:rPr lang="en-US" dirty="0"/>
              <a:t>Versioning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9827E-D12D-45BE-8B06-B53B720C90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4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Traceability and change management – segment level</a:t>
            </a:r>
          </a:p>
          <a:p>
            <a:r>
              <a:rPr lang="en-US" dirty="0"/>
              <a:t>Managing liability</a:t>
            </a:r>
          </a:p>
          <a:p>
            <a:r>
              <a:rPr lang="en-US" dirty="0"/>
              <a:t>Versioning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9827E-D12D-45BE-8B06-B53B720C90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77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Single-source</a:t>
            </a:r>
          </a:p>
          <a:p>
            <a:r>
              <a:rPr lang="en-US" dirty="0"/>
              <a:t>Content creation and patient safety</a:t>
            </a:r>
          </a:p>
          <a:p>
            <a:r>
              <a:rPr lang="en-US" dirty="0"/>
              <a:t>Over 13485, translation as source quality control—localization as stress test. Head nod vs. shake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9827E-D12D-45BE-8B06-B53B720C90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3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9827E-D12D-45BE-8B06-B53B720C90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9827E-D12D-45BE-8B06-B53B720C90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71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9827E-D12D-45BE-8B06-B53B720C90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83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9827E-D12D-45BE-8B06-B53B720C907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5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 i="0" baseline="0">
                <a:solidFill>
                  <a:srgbClr val="FFFFFF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chemeClr val="accent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8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4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Presenter | Title or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28CA9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5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52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28CA9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2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Presenter | Title or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3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DC1AA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5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8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General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7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7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6DC1AA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9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Presenter | Title or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70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F485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8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F485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2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Presenter | Title or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4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9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2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General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4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0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9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Presenter | Title or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7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9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0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1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6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Presenter | Title or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3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3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3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chemeClr val="accent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8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 Conten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97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641600"/>
            <a:ext cx="8534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20B2E7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3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Presenter | Title or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9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79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7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97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5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93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0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Spli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295400"/>
            <a:ext cx="46736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519362"/>
            <a:ext cx="4673600" cy="3246439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791200" y="1498600"/>
            <a:ext cx="5791200" cy="42672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6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5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72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0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73B3-CA74-4A76-AAC1-9F512937DB5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Spli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295400"/>
            <a:ext cx="5791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519362"/>
            <a:ext cx="5791200" cy="3246439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416800" y="1498600"/>
            <a:ext cx="4165600" cy="42672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8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General 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828800"/>
            <a:ext cx="8534400" cy="1041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cap="all" spc="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3429001"/>
            <a:ext cx="8636000" cy="163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Presenter | Title or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5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10363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600" b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798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67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24200"/>
            <a:ext cx="4470400" cy="40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cap="all" spc="133" baseline="0">
                <a:solidFill>
                  <a:srgbClr val="BED420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78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nten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9"/>
            <a:ext cx="11379200" cy="1143000"/>
          </a:xfrm>
          <a:prstGeom prst="rect">
            <a:avLst/>
          </a:prstGeom>
        </p:spPr>
        <p:txBody>
          <a:bodyPr/>
          <a:lstStyle>
            <a:lvl1pPr algn="l">
              <a:defRPr sz="4000" b="0" cap="all" spc="133" baseline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498600"/>
            <a:ext cx="11379200" cy="4876800"/>
          </a:xfrm>
          <a:prstGeom prst="rect">
            <a:avLst/>
          </a:prstGeom>
        </p:spPr>
        <p:txBody>
          <a:bodyPr/>
          <a:lstStyle>
            <a:lvl1pPr marL="0" indent="-304792">
              <a:spcAft>
                <a:spcPts val="267"/>
              </a:spcAft>
              <a:buSzPct val="80000"/>
              <a:buFont typeface="Wingdings" panose="05000000000000000000" pitchFamily="2" charset="2"/>
              <a:buChar char="§"/>
              <a:defRPr sz="29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731502" indent="-304792">
              <a:spcAft>
                <a:spcPts val="267"/>
              </a:spcAft>
              <a:buSzPct val="90000"/>
              <a:buFont typeface="Roboto" panose="02000000000000000000" pitchFamily="2" charset="0"/>
              <a:buChar char="»"/>
              <a:defRPr sz="24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97253">
              <a:spcAft>
                <a:spcPts val="267"/>
              </a:spcAft>
              <a:defRPr sz="2133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463003" indent="-304792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904952" indent="-380990">
              <a:spcAft>
                <a:spcPts val="267"/>
              </a:spcAft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3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48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5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8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21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91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18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00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spcBef>
          <a:spcPct val="0"/>
        </a:spcBef>
        <a:buNone/>
        <a:defRPr sz="5867" b="1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73B3-CA74-4A76-AAC1-9F512937DB54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77861-0079-4715-A3F7-749510A4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capsoftware.com/services/translation/request-free-quote.aspx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9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BA23A-2BAC-4B1E-9753-26508784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25" y="831271"/>
            <a:ext cx="4189412" cy="755073"/>
          </a:xfrm>
        </p:spPr>
        <p:txBody>
          <a:bodyPr>
            <a:normAutofit/>
          </a:bodyPr>
          <a:lstStyle/>
          <a:p>
            <a:r>
              <a:rPr lang="en-US" sz="4400" dirty="0"/>
              <a:t>7.5.9 Traceability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59AFD-1E0E-4033-9AFB-FCFBF4F5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Traceability, or the act of tracking activities that affect production of a product is a core ISO 13485 </a:t>
            </a:r>
            <a:r>
              <a:rPr lang="en-US" sz="1800" dirty="0" smtClean="0"/>
              <a:t>requirement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Section 7.5.10  Customer property – requires that customer materials be safeguarded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Customer property that unsuitable for use must be report to the customer</a:t>
            </a:r>
          </a:p>
        </p:txBody>
      </p:sp>
      <p:pic>
        <p:nvPicPr>
          <p:cNvPr id="5122" name="Picture 2" descr="Traceability icon symbol creative sign Royalty Free Vector">
            <a:extLst>
              <a:ext uri="{FF2B5EF4-FFF2-40B4-BE49-F238E27FC236}">
                <a16:creationId xmlns:a16="http://schemas.microsoft.com/office/drawing/2014/main" xmlns="" id="{7966DFC9-146B-4CFF-B7BF-87EC0A924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1"/>
          <a:stretch/>
        </p:blipFill>
        <p:spPr bwMode="auto">
          <a:xfrm>
            <a:off x="906729" y="2126833"/>
            <a:ext cx="3340357" cy="31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4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BA23A-2BAC-4B1E-9753-26508784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7" y="555479"/>
            <a:ext cx="4404049" cy="2598268"/>
          </a:xfrm>
        </p:spPr>
        <p:txBody>
          <a:bodyPr>
            <a:normAutofit/>
          </a:bodyPr>
          <a:lstStyle/>
          <a:p>
            <a:r>
              <a:rPr lang="en-US" sz="4400" dirty="0"/>
              <a:t>How is traceability achieved during translation?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59AFD-1E0E-4033-9AFB-FCFBF4F5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60219"/>
            <a:ext cx="6248400" cy="12539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Well-equipped translation providers can trace translation activity down to a deep level.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Process steps and related workers are all tracked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A5F8BFA2-E969-4B44-BB79-62A16C7D3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12192000" cy="278124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DBB0067-4846-4534-83C3-5BF409971C10}"/>
              </a:ext>
            </a:extLst>
          </p:cNvPr>
          <p:cNvCxnSpPr>
            <a:cxnSpLocks/>
          </p:cNvCxnSpPr>
          <p:nvPr/>
        </p:nvCxnSpPr>
        <p:spPr>
          <a:xfrm flipH="1">
            <a:off x="2956956" y="1614196"/>
            <a:ext cx="3139044" cy="19484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889F79B-EDC9-4C65-874E-2B31A65EBA00}"/>
              </a:ext>
            </a:extLst>
          </p:cNvPr>
          <p:cNvCxnSpPr>
            <a:cxnSpLocks/>
          </p:cNvCxnSpPr>
          <p:nvPr/>
        </p:nvCxnSpPr>
        <p:spPr>
          <a:xfrm flipH="1">
            <a:off x="4600776" y="1614196"/>
            <a:ext cx="1705021" cy="19484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142B8540-109C-491A-BF13-DE305A16517F}"/>
              </a:ext>
            </a:extLst>
          </p:cNvPr>
          <p:cNvCxnSpPr>
            <a:cxnSpLocks/>
          </p:cNvCxnSpPr>
          <p:nvPr/>
        </p:nvCxnSpPr>
        <p:spPr>
          <a:xfrm flipH="1">
            <a:off x="6096000" y="1614196"/>
            <a:ext cx="352301" cy="19484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978EFCAB-F927-4C5E-89A3-C6560315496F}"/>
              </a:ext>
            </a:extLst>
          </p:cNvPr>
          <p:cNvCxnSpPr>
            <a:cxnSpLocks/>
          </p:cNvCxnSpPr>
          <p:nvPr/>
        </p:nvCxnSpPr>
        <p:spPr>
          <a:xfrm>
            <a:off x="6614556" y="1614196"/>
            <a:ext cx="1175657" cy="20315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994B6EA0-DFE8-4E7F-9531-AF85DFF81DF0}"/>
              </a:ext>
            </a:extLst>
          </p:cNvPr>
          <p:cNvCxnSpPr>
            <a:cxnSpLocks/>
          </p:cNvCxnSpPr>
          <p:nvPr/>
        </p:nvCxnSpPr>
        <p:spPr>
          <a:xfrm>
            <a:off x="6935190" y="1614196"/>
            <a:ext cx="2636322" cy="20315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A1D9CB0-2518-45EC-9203-9837A8E17D64}"/>
              </a:ext>
            </a:extLst>
          </p:cNvPr>
          <p:cNvCxnSpPr/>
          <p:nvPr/>
        </p:nvCxnSpPr>
        <p:spPr>
          <a:xfrm>
            <a:off x="5545777" y="1508166"/>
            <a:ext cx="1389413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45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BA23A-2BAC-4B1E-9753-26508784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555479"/>
            <a:ext cx="4392174" cy="2598268"/>
          </a:xfrm>
        </p:spPr>
        <p:txBody>
          <a:bodyPr>
            <a:normAutofit/>
          </a:bodyPr>
          <a:lstStyle/>
          <a:p>
            <a:r>
              <a:rPr lang="en-US" sz="4400" dirty="0"/>
              <a:t>How is traceability achieved during translation?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59AFD-1E0E-4033-9AFB-FCFBF4F5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10500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Within the translation environment, activity is traceable to the segment (sentence) level of the content.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11C78939-BD12-4FB0-A2DB-BD396E3AD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2594"/>
            <a:ext cx="12192000" cy="289992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136CC1F0-C90B-4E44-B37D-943E9C0A496D}"/>
              </a:ext>
            </a:extLst>
          </p:cNvPr>
          <p:cNvSpPr/>
          <p:nvPr/>
        </p:nvSpPr>
        <p:spPr>
          <a:xfrm>
            <a:off x="8855242" y="5527497"/>
            <a:ext cx="2069432" cy="4090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37620DEC-68F4-4002-A717-6B87B5E9238D}"/>
              </a:ext>
            </a:extLst>
          </p:cNvPr>
          <p:cNvCxnSpPr/>
          <p:nvPr/>
        </p:nvCxnSpPr>
        <p:spPr>
          <a:xfrm>
            <a:off x="8416212" y="1194318"/>
            <a:ext cx="1175657" cy="43331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50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C8A80-0C5A-412E-8E7E-28DFF317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13485 and </a:t>
            </a:r>
            <a:r>
              <a:rPr lang="en-US" sz="3200" dirty="0"/>
              <a:t>MadTranslations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F9EAFA-BC13-4DC9-B8E3-F2A810A5E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To achieve 13485 certication, MadTranslations had to undergo: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Pre-audit ISO 9001 QS to identify gaps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Enact recommendations to enhance existing QS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Conduct internal audits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Create more documentation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Purchasing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Job descriptions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Task/Work instructions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D15471-730B-4006-B93D-A10F0CB41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51" y="2093264"/>
            <a:ext cx="35909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77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D5EAF3-267C-488C-B673-7B7D3556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2" y="457200"/>
            <a:ext cx="4530436" cy="1600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MDR (Medical </a:t>
            </a:r>
            <a:r>
              <a:rPr lang="en-US" sz="4400" dirty="0"/>
              <a:t>Device Regulation)</a:t>
            </a:r>
            <a:r>
              <a:rPr lang="en-US" sz="4400" baseline="0" dirty="0"/>
              <a:t> 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3D384A-335E-456B-A598-DAB43D4A4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1800" dirty="0"/>
              <a:t>Regulation of the EU Parliament that governs market entry of medical devices into European Union member countries</a:t>
            </a:r>
          </a:p>
          <a:p>
            <a:pPr lvl="0">
              <a:lnSpc>
                <a:spcPct val="100000"/>
              </a:lnSpc>
            </a:pPr>
            <a:r>
              <a:rPr lang="en-US" sz="1800" dirty="0"/>
              <a:t>Addresses concerns over assessment of product safety and performance</a:t>
            </a:r>
          </a:p>
          <a:p>
            <a:pPr lvl="0">
              <a:lnSpc>
                <a:spcPct val="100000"/>
              </a:lnSpc>
            </a:pPr>
            <a:r>
              <a:rPr lang="en-US" sz="1800" dirty="0"/>
              <a:t>Stricter requirements for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Clinical evaluation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Post-market clinical follow-up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Supply chain traceability of product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Greater scrutiny of </a:t>
            </a:r>
            <a:r>
              <a:rPr lang="en-US" sz="1800" dirty="0" smtClean="0"/>
              <a:t>documentation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Deadline extended from May 26, 2020 to 2021 due to COVID-19 pandemic</a:t>
            </a:r>
          </a:p>
        </p:txBody>
      </p:sp>
      <p:pic>
        <p:nvPicPr>
          <p:cNvPr id="7170" name="Picture 2" descr="CE Marking | Eaincert">
            <a:extLst>
              <a:ext uri="{FF2B5EF4-FFF2-40B4-BE49-F238E27FC236}">
                <a16:creationId xmlns:a16="http://schemas.microsoft.com/office/drawing/2014/main" xmlns="" id="{B030237B-B4F0-44A9-8D47-CB9E1C068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25" y="3147430"/>
            <a:ext cx="15335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7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2" y="4937760"/>
            <a:ext cx="5754424" cy="9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88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12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91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7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54CD3-D72E-4823-B385-E8F8CB2C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br>
              <a:rPr lang="en-US" dirty="0"/>
            </a:br>
            <a:r>
              <a:rPr lang="en-US" dirty="0"/>
              <a:t>ISO 13485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D7E9F0-0746-404A-BF40-268FEDDD78A2}"/>
              </a:ext>
            </a:extLst>
          </p:cNvPr>
          <p:cNvSpPr txBox="1">
            <a:spLocks/>
          </p:cNvSpPr>
          <p:nvPr/>
        </p:nvSpPr>
        <p:spPr>
          <a:xfrm>
            <a:off x="5181600" y="564147"/>
            <a:ext cx="6248400" cy="5622644"/>
          </a:xfrm>
          <a:prstGeom prst="rect">
            <a:avLst/>
          </a:prstGeom>
        </p:spPr>
        <p:txBody>
          <a:bodyPr/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What is ISO 13485?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ISO — International Organization of Standards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Medical devices — Quality management systems — Requirements for regulatory purposes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Analogous to ISO 9001 – general standard for quality management systems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Provides framework for establishing a quality management system for medical device manufacture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Standard applies to any organization involved in the following for medical devices: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Design and development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Production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Storage and distribution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Installation and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F82ED6-ECE8-49AB-B6CD-A051326B8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926" y="2693287"/>
            <a:ext cx="1614980" cy="14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54CD3-D72E-4823-B385-E8F8CB2C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39" y="338092"/>
            <a:ext cx="8805523" cy="1104475"/>
          </a:xfrm>
        </p:spPr>
        <p:txBody>
          <a:bodyPr/>
          <a:lstStyle/>
          <a:p>
            <a:r>
              <a:rPr lang="en-US" dirty="0"/>
              <a:t>ISO 13485 vs. 9001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D7E9F0-0746-404A-BF40-268FEDDD78A2}"/>
              </a:ext>
            </a:extLst>
          </p:cNvPr>
          <p:cNvSpPr txBox="1">
            <a:spLocks/>
          </p:cNvSpPr>
          <p:nvPr/>
        </p:nvSpPr>
        <p:spPr>
          <a:xfrm>
            <a:off x="5181600" y="564147"/>
            <a:ext cx="6248400" cy="5622644"/>
          </a:xfrm>
          <a:prstGeom prst="rect">
            <a:avLst/>
          </a:prstGeom>
        </p:spPr>
        <p:txBody>
          <a:bodyPr/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/>
              <a:t>What are the differences between 13485 and 9001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Both are Quality System Management standards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9001 is…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More generic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Allows more flexibility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Can be applied to any organization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13485 is…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Specific to medical device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Puts patient/consumer safety at the center of the standard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Requires increased documentation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Requires greater traceability in production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25FD34-94D8-4D4B-8F82-FF3DC2F72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41" y="2404469"/>
            <a:ext cx="1371600" cy="1809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2C7131-E497-4221-B164-F28694459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716" y="4192663"/>
            <a:ext cx="1352550" cy="1323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212101-D24B-4E3F-A371-2AB1C404978A}"/>
              </a:ext>
            </a:extLst>
          </p:cNvPr>
          <p:cNvSpPr txBox="1"/>
          <p:nvPr/>
        </p:nvSpPr>
        <p:spPr>
          <a:xfrm>
            <a:off x="1838325" y="3472473"/>
            <a:ext cx="135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19021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8446E-4C4E-4164-AA1D-F81E921B3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Criticality of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080E2D-1B88-4D62-96A6-8D6C289EB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baseline="0" dirty="0"/>
              <a:t>Why is translation so important for medical </a:t>
            </a:r>
            <a:r>
              <a:rPr lang="en-US" baseline="0" dirty="0" smtClean="0"/>
              <a:t>devices?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PATIENT SAFETY!!!</a:t>
            </a:r>
          </a:p>
          <a:p>
            <a:pPr lvl="2">
              <a:lnSpc>
                <a:spcPct val="120000"/>
              </a:lnSpc>
            </a:pPr>
            <a:r>
              <a:rPr lang="en-US" sz="2900" baseline="0" dirty="0" smtClean="0"/>
              <a:t>High-quality </a:t>
            </a:r>
            <a:r>
              <a:rPr lang="en-US" sz="2900" baseline="0" dirty="0"/>
              <a:t>instructions, safety guidelines, settings, dosages,</a:t>
            </a:r>
            <a:r>
              <a:rPr lang="en-US" sz="2900" dirty="0"/>
              <a:t> exposure, etc.</a:t>
            </a:r>
          </a:p>
          <a:p>
            <a:pPr lvl="2">
              <a:lnSpc>
                <a:spcPct val="120000"/>
              </a:lnSpc>
            </a:pPr>
            <a:r>
              <a:rPr lang="en-US" sz="2900" baseline="0" dirty="0"/>
              <a:t>Liability for the </a:t>
            </a:r>
            <a:r>
              <a:rPr lang="en-US" sz="2900" baseline="0" dirty="0" smtClean="0"/>
              <a:t>manufacturer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sz="3300" baseline="0" dirty="0"/>
              <a:t>How does translation impact patient/consumer safety?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Incomplete translation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Inaccurate translation</a:t>
            </a:r>
          </a:p>
          <a:p>
            <a:pPr lvl="2">
              <a:lnSpc>
                <a:spcPct val="120000"/>
              </a:lnSpc>
            </a:pPr>
            <a:r>
              <a:rPr lang="en-US" sz="2900" dirty="0"/>
              <a:t>Wrong terminology</a:t>
            </a:r>
          </a:p>
          <a:p>
            <a:pPr lvl="2">
              <a:lnSpc>
                <a:spcPct val="120000"/>
              </a:lnSpc>
            </a:pPr>
            <a:r>
              <a:rPr lang="en-US" sz="2900" dirty="0"/>
              <a:t>Factual imprecision</a:t>
            </a:r>
          </a:p>
          <a:p>
            <a:pPr lvl="1">
              <a:lnSpc>
                <a:spcPct val="120000"/>
              </a:lnSpc>
            </a:pPr>
            <a:r>
              <a:rPr lang="en-US" sz="3300" baseline="0" dirty="0"/>
              <a:t>A</a:t>
            </a:r>
            <a:r>
              <a:rPr lang="en-US" sz="3300" dirty="0"/>
              <a:t>mbiguous or misleading</a:t>
            </a:r>
          </a:p>
          <a:p>
            <a:pPr lvl="2">
              <a:lnSpc>
                <a:spcPct val="120000"/>
              </a:lnSpc>
            </a:pPr>
            <a:r>
              <a:rPr lang="en-US" sz="2900" dirty="0"/>
              <a:t>Inconsistent terminology</a:t>
            </a:r>
          </a:p>
          <a:p>
            <a:pPr lvl="1">
              <a:lnSpc>
                <a:spcPct val="120000"/>
              </a:lnSpc>
            </a:pPr>
            <a:r>
              <a:rPr lang="en-US" sz="3300" baseline="0" dirty="0"/>
              <a:t>Anything that leads to improper or inconsistent use of a medical device that results in hard to the patient/consumer</a:t>
            </a:r>
          </a:p>
          <a:p>
            <a:pPr lvl="1"/>
            <a:endParaRPr lang="en-US" baseline="0" dirty="0"/>
          </a:p>
        </p:txBody>
      </p:sp>
      <p:pic>
        <p:nvPicPr>
          <p:cNvPr id="1026" name="Picture 2" descr="Google, language, translate, translation icon">
            <a:extLst>
              <a:ext uri="{FF2B5EF4-FFF2-40B4-BE49-F238E27FC236}">
                <a16:creationId xmlns:a16="http://schemas.microsoft.com/office/drawing/2014/main" xmlns="" id="{EB48474D-5457-4E1B-922C-A5FABA36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14" y="263711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7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8446E-4C4E-4164-AA1D-F81E921B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97" y="187325"/>
            <a:ext cx="4563485" cy="1600200"/>
          </a:xfrm>
        </p:spPr>
        <p:txBody>
          <a:bodyPr>
            <a:noAutofit/>
          </a:bodyPr>
          <a:lstStyle/>
          <a:p>
            <a:r>
              <a:rPr lang="en-US" sz="4400" dirty="0"/>
              <a:t>ISO 13485 and the translation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080E2D-1B88-4D62-96A6-8D6C289EB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aseline="0" dirty="0"/>
              <a:t>How does the ISO 13485 standard affect translation?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The standard requires traceability</a:t>
            </a:r>
          </a:p>
          <a:p>
            <a:pPr lvl="1">
              <a:lnSpc>
                <a:spcPct val="100000"/>
              </a:lnSpc>
            </a:pPr>
            <a:r>
              <a:rPr lang="en-US" sz="1800" baseline="0" dirty="0"/>
              <a:t>Who did what when, so that errors can be traced and corrected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This is an important liability issue for clients and providers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It also raises the profile of change management and versioning in the document authoring and translation processes</a:t>
            </a:r>
            <a:endParaRPr lang="en-US" sz="1800" baseline="0" dirty="0"/>
          </a:p>
          <a:p>
            <a:pPr lvl="1"/>
            <a:endParaRPr lang="en-US" baseline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26F74A-1CCC-4BB3-8F2F-76F4C3640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7"/>
          <a:stretch/>
        </p:blipFill>
        <p:spPr>
          <a:xfrm>
            <a:off x="913053" y="2632849"/>
            <a:ext cx="3687723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5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9763B5-9756-492B-8B6A-796F3686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48" y="187325"/>
            <a:ext cx="3932237" cy="1600200"/>
          </a:xfrm>
        </p:spPr>
        <p:txBody>
          <a:bodyPr>
            <a:normAutofit/>
          </a:bodyPr>
          <a:lstStyle/>
          <a:p>
            <a:r>
              <a:rPr lang="en-US" sz="4400" dirty="0"/>
              <a:t>3.8 Labelling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28EE2D-4BA9-4DC3-9111-4630A46AF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“Labelling” refers to all information that appears on or is disseminated with the product.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Labels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Instructions for use (IFUs)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Any information related to…</a:t>
            </a:r>
          </a:p>
          <a:p>
            <a:pPr lvl="2">
              <a:lnSpc>
                <a:spcPct val="120000"/>
              </a:lnSpc>
            </a:pPr>
            <a:r>
              <a:rPr lang="en-US" sz="2900" dirty="0"/>
              <a:t>Identification</a:t>
            </a:r>
          </a:p>
          <a:p>
            <a:pPr lvl="2">
              <a:lnSpc>
                <a:spcPct val="120000"/>
              </a:lnSpc>
            </a:pPr>
            <a:r>
              <a:rPr lang="en-US" sz="2900" dirty="0"/>
              <a:t>Technical description</a:t>
            </a:r>
          </a:p>
          <a:p>
            <a:pPr lvl="2">
              <a:lnSpc>
                <a:spcPct val="120000"/>
              </a:lnSpc>
            </a:pPr>
            <a:r>
              <a:rPr lang="en-US" sz="2900" dirty="0"/>
              <a:t>Intended purpose</a:t>
            </a:r>
          </a:p>
          <a:p>
            <a:pPr lvl="2">
              <a:lnSpc>
                <a:spcPct val="120000"/>
              </a:lnSpc>
            </a:pPr>
            <a:r>
              <a:rPr lang="en-US" sz="2900" dirty="0"/>
              <a:t>Proper use of the medical device</a:t>
            </a:r>
          </a:p>
          <a:p>
            <a:pPr lvl="1">
              <a:lnSpc>
                <a:spcPct val="120000"/>
              </a:lnSpc>
            </a:pPr>
            <a:r>
              <a:rPr lang="en-US" sz="3300" dirty="0"/>
              <a:t>Excludes shipping documents</a:t>
            </a:r>
          </a:p>
          <a:p>
            <a:pPr>
              <a:lnSpc>
                <a:spcPct val="120000"/>
              </a:lnSpc>
            </a:pPr>
            <a:r>
              <a:rPr lang="en-US" dirty="0"/>
              <a:t>Best quality assurance for translated content: high-quality source content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Create content with patient safety at the center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Use translation/localization as a “stress test” for your content.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Single-source authoring to improve control, minimize effort.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CB75B9-9E34-49F8-982B-D33CEA955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19" y="1881188"/>
            <a:ext cx="2200275" cy="1857375"/>
          </a:xfrm>
          <a:prstGeom prst="rect">
            <a:avLst/>
          </a:prstGeom>
        </p:spPr>
      </p:pic>
      <p:pic>
        <p:nvPicPr>
          <p:cNvPr id="2050" name="Picture 2" descr="Product documentation Icon | Flatastic 7 Iconset | Custom Icon Design">
            <a:extLst>
              <a:ext uri="{FF2B5EF4-FFF2-40B4-BE49-F238E27FC236}">
                <a16:creationId xmlns:a16="http://schemas.microsoft.com/office/drawing/2014/main" xmlns="" id="{330A9DEB-8B5A-4442-8C0F-6CB7541F7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56" y="37385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mand line interface, menu driven interface, system software, ui ...">
            <a:extLst>
              <a:ext uri="{FF2B5EF4-FFF2-40B4-BE49-F238E27FC236}">
                <a16:creationId xmlns:a16="http://schemas.microsoft.com/office/drawing/2014/main" xmlns="" id="{6F158C13-66DF-4770-9542-EA873715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94" y="1833311"/>
            <a:ext cx="1595689" cy="15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9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4B4538-2868-4C5B-9860-4EF80086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4.1.5 Control Outsourcing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446EE4-1AE2-4283-AFDA-8B7A28CAA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Use must monitor and control outsourced processes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Controls must be proportionate to the risk involved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Best level of control is having an ISO-certified vendor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Avoids burdensome auditing by your company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Sets clear requirements for vendor</a:t>
            </a:r>
          </a:p>
          <a:p>
            <a:pPr lvl="1">
              <a:lnSpc>
                <a:spcPct val="120000"/>
              </a:lnSpc>
            </a:pPr>
            <a:r>
              <a:rPr lang="en-US" sz="1800" dirty="0"/>
              <a:t>Reduces your liability by enforcing traceability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Document that you are relying on ISO 13485 vendor certification as part of your quality management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Include vendors ISO certificate in your documentation</a:t>
            </a:r>
          </a:p>
        </p:txBody>
      </p:sp>
      <p:pic>
        <p:nvPicPr>
          <p:cNvPr id="3076" name="Picture 4" descr="Management Icon Business Concept Flat Design Vector Image">
            <a:extLst>
              <a:ext uri="{FF2B5EF4-FFF2-40B4-BE49-F238E27FC236}">
                <a16:creationId xmlns:a16="http://schemas.microsoft.com/office/drawing/2014/main" xmlns="" id="{B32DDC8D-F54B-4D69-A1BC-D5F85782E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4"/>
          <a:stretch/>
        </p:blipFill>
        <p:spPr bwMode="auto">
          <a:xfrm>
            <a:off x="1652688" y="2319337"/>
            <a:ext cx="2098218" cy="20621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6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EBA23A-2BAC-4B1E-9753-26508784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68" y="987425"/>
            <a:ext cx="3932237" cy="1600200"/>
          </a:xfrm>
        </p:spPr>
        <p:txBody>
          <a:bodyPr>
            <a:noAutofit/>
          </a:bodyPr>
          <a:lstStyle/>
          <a:p>
            <a:r>
              <a:rPr lang="en-US" sz="4400" dirty="0"/>
              <a:t>7.5.1 Control of production and service</a:t>
            </a:r>
            <a:r>
              <a:rPr lang="en-US" sz="4400" baseline="0" dirty="0"/>
              <a:t> provider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59AFD-1E0E-4033-9AFB-FCFBF4F5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“Production and service provision shall be planned, carried out, monitored and controlled to ensure that product conforms to specification. As appropriate, production controls shall include but are not limited to:</a:t>
            </a:r>
          </a:p>
          <a:p>
            <a:pPr marL="402336" lvl="1" indent="0">
              <a:lnSpc>
                <a:spcPct val="100000"/>
              </a:lnSpc>
              <a:buNone/>
            </a:pPr>
            <a:r>
              <a:rPr lang="en-US" sz="1800" dirty="0"/>
              <a:t>…</a:t>
            </a:r>
          </a:p>
          <a:p>
            <a:pPr marL="402336" lvl="1" indent="0">
              <a:lnSpc>
                <a:spcPct val="100000"/>
              </a:lnSpc>
              <a:buNone/>
            </a:pPr>
            <a:r>
              <a:rPr lang="en-US" sz="1800" dirty="0"/>
              <a:t>e) implementation of defined operations for labelling and packaging</a:t>
            </a:r>
            <a:r>
              <a:rPr lang="en-US" sz="1800" dirty="0" smtClean="0"/>
              <a:t>;…”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If relying on ISO-certification of your vendor, you will only need to document your internal processes around authoring and content management.</a:t>
            </a:r>
          </a:p>
        </p:txBody>
      </p:sp>
      <p:pic>
        <p:nvPicPr>
          <p:cNvPr id="4098" name="Picture 2" descr="Vendor Management System Software">
            <a:extLst>
              <a:ext uri="{FF2B5EF4-FFF2-40B4-BE49-F238E27FC236}">
                <a16:creationId xmlns:a16="http://schemas.microsoft.com/office/drawing/2014/main" xmlns="" id="{6BD462E4-A0B3-42E5-9A45-F1B6A43C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25" y="30852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761307"/>
      </p:ext>
    </p:extLst>
  </p:cSld>
  <p:clrMapOvr>
    <a:masterClrMapping/>
  </p:clrMapOvr>
</p:sld>
</file>

<file path=ppt/theme/theme1.xml><?xml version="1.0" encoding="utf-8"?>
<a:theme xmlns:a="http://schemas.openxmlformats.org/drawingml/2006/main" name="MadCap_PPT_Wide_Theme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Cap_PPT_Wide_Theme" id="{4BE46CB6-F45E-4391-B446-03CE91E00655}" vid="{D323B9B2-0754-43CB-A515-E216360AADB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MadCap Flare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 MadCap Central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  MadCap D2H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  MadCap Lingo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  MadCap Contributor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  MadCap Mimic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  MadCap Capture">
  <a:themeElements>
    <a:clrScheme name="MadCap Brand">
      <a:dk1>
        <a:srgbClr val="45494C"/>
      </a:dk1>
      <a:lt1>
        <a:srgbClr val="FFFFFF"/>
      </a:lt1>
      <a:dk2>
        <a:srgbClr val="585E61"/>
      </a:dk2>
      <a:lt2>
        <a:srgbClr val="E8E9EA"/>
      </a:lt2>
      <a:accent1>
        <a:srgbClr val="25BCC3"/>
      </a:accent1>
      <a:accent2>
        <a:srgbClr val="95EFED"/>
      </a:accent2>
      <a:accent3>
        <a:srgbClr val="FF6B31"/>
      </a:accent3>
      <a:accent4>
        <a:srgbClr val="FCB813"/>
      </a:accent4>
      <a:accent5>
        <a:srgbClr val="5308BE"/>
      </a:accent5>
      <a:accent6>
        <a:srgbClr val="1C5A97"/>
      </a:accent6>
      <a:hlink>
        <a:srgbClr val="25BCC3"/>
      </a:hlink>
      <a:folHlink>
        <a:srgbClr val="FF6B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MadCap_PPT_Wide_Theme</Template>
  <TotalTime>346</TotalTime>
  <Words>787</Words>
  <Application>Microsoft Office PowerPoint</Application>
  <PresentationFormat>Widescreen</PresentationFormat>
  <Paragraphs>127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</vt:lpstr>
      <vt:lpstr>Calibri</vt:lpstr>
      <vt:lpstr>Calibri Light</vt:lpstr>
      <vt:lpstr>Corbel</vt:lpstr>
      <vt:lpstr>Roboto</vt:lpstr>
      <vt:lpstr>Roboto Bold</vt:lpstr>
      <vt:lpstr>Roboto Light</vt:lpstr>
      <vt:lpstr>Roboto Medium</vt:lpstr>
      <vt:lpstr>Wingdings</vt:lpstr>
      <vt:lpstr>MadCap_PPT_Wide_Theme</vt:lpstr>
      <vt:lpstr>2 MadCap Flare</vt:lpstr>
      <vt:lpstr>3 MadCap Central</vt:lpstr>
      <vt:lpstr>4  MadCap D2H</vt:lpstr>
      <vt:lpstr>5  MadCap Lingo</vt:lpstr>
      <vt:lpstr>6  MadCap Contributor</vt:lpstr>
      <vt:lpstr>8  MadCap Mimic</vt:lpstr>
      <vt:lpstr>9  MadCap Capture</vt:lpstr>
      <vt:lpstr>Office Theme</vt:lpstr>
      <vt:lpstr>PowerPoint Presentation</vt:lpstr>
      <vt:lpstr>PowerPoint Presentation</vt:lpstr>
      <vt:lpstr>About  ISO 13485</vt:lpstr>
      <vt:lpstr>ISO 13485 vs. 9001</vt:lpstr>
      <vt:lpstr>Criticality of Translation</vt:lpstr>
      <vt:lpstr>ISO 13485 and the translation process</vt:lpstr>
      <vt:lpstr>3.8 Labelling</vt:lpstr>
      <vt:lpstr>4.1.5 Control Outsourcing</vt:lpstr>
      <vt:lpstr>7.5.1 Control of production and service provider</vt:lpstr>
      <vt:lpstr>7.5.9 Traceability</vt:lpstr>
      <vt:lpstr>How is traceability achieved during translation?</vt:lpstr>
      <vt:lpstr>How is traceability achieved during translation?</vt:lpstr>
      <vt:lpstr>ISO 13485 and MadTranslations</vt:lpstr>
      <vt:lpstr>MDR (Medical Device Regulation)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Tricia Gardner</dc:creator>
  <cp:lastModifiedBy>Marisa Delao</cp:lastModifiedBy>
  <cp:revision>51</cp:revision>
  <dcterms:created xsi:type="dcterms:W3CDTF">2017-07-26T19:37:21Z</dcterms:created>
  <dcterms:modified xsi:type="dcterms:W3CDTF">2020-04-16T16:32:10Z</dcterms:modified>
</cp:coreProperties>
</file>