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74" r:id="rId6"/>
    <p:sldMasterId id="2147483680" r:id="rId7"/>
    <p:sldMasterId id="2147483686" r:id="rId8"/>
    <p:sldMasterId id="2147483692" r:id="rId9"/>
    <p:sldMasterId id="2147483698" r:id="rId10"/>
    <p:sldMasterId id="2147483704" r:id="rId11"/>
    <p:sldMasterId id="2147483710" r:id="rId12"/>
  </p:sldMasterIdLst>
  <p:notesMasterIdLst>
    <p:notesMasterId r:id="rId47"/>
  </p:notesMasterIdLst>
  <p:sldIdLst>
    <p:sldId id="257" r:id="rId13"/>
    <p:sldId id="258" r:id="rId14"/>
    <p:sldId id="1360" r:id="rId15"/>
    <p:sldId id="1295" r:id="rId16"/>
    <p:sldId id="1376" r:id="rId17"/>
    <p:sldId id="1345" r:id="rId18"/>
    <p:sldId id="1377" r:id="rId19"/>
    <p:sldId id="1364" r:id="rId20"/>
    <p:sldId id="1365" r:id="rId21"/>
    <p:sldId id="1346" r:id="rId22"/>
    <p:sldId id="1366" r:id="rId23"/>
    <p:sldId id="1367" r:id="rId24"/>
    <p:sldId id="1384" r:id="rId25"/>
    <p:sldId id="1391" r:id="rId26"/>
    <p:sldId id="1385" r:id="rId27"/>
    <p:sldId id="1386" r:id="rId28"/>
    <p:sldId id="1370" r:id="rId29"/>
    <p:sldId id="1389" r:id="rId30"/>
    <p:sldId id="1351" r:id="rId31"/>
    <p:sldId id="1378" r:id="rId32"/>
    <p:sldId id="1375" r:id="rId33"/>
    <p:sldId id="1353" r:id="rId34"/>
    <p:sldId id="1354" r:id="rId35"/>
    <p:sldId id="1358" r:id="rId36"/>
    <p:sldId id="1388" r:id="rId37"/>
    <p:sldId id="1380" r:id="rId38"/>
    <p:sldId id="1355" r:id="rId39"/>
    <p:sldId id="1381" r:id="rId40"/>
    <p:sldId id="1390" r:id="rId41"/>
    <p:sldId id="1379" r:id="rId42"/>
    <p:sldId id="1383" r:id="rId43"/>
    <p:sldId id="1382" r:id="rId44"/>
    <p:sldId id="261" r:id="rId45"/>
    <p:sldId id="2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F41"/>
    <a:srgbClr val="F27C1C"/>
    <a:srgbClr val="106D8F"/>
    <a:srgbClr val="5B9BD5"/>
    <a:srgbClr val="064676"/>
    <a:srgbClr val="62B1AD"/>
    <a:srgbClr val="20C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1A8B0-4515-4FAB-B430-C60CED316C1C}" v="2016" dt="2021-05-26T16:37:22.631"/>
    <p1510:client id="{D4858998-1DC7-4A17-AD3F-44371A98CDE2}" v="1741" dt="2021-05-26T12:07:03.79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93890" autoAdjust="0"/>
  </p:normalViewPr>
  <p:slideViewPr>
    <p:cSldViewPr snapToGrid="0">
      <p:cViewPr varScale="1">
        <p:scale>
          <a:sx n="103" d="100"/>
          <a:sy n="103" d="100"/>
        </p:scale>
        <p:origin x="654" y="1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FB217-3DC1-47A4-AD42-83AFF413462A}" type="datetimeFigureOut">
              <a:rPr lang="de-AT" smtClean="0"/>
              <a:t>26.05.2021</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D201E-FE28-47E1-A0F7-C851E3E43E48}" type="slidenum">
              <a:rPr lang="de-AT" smtClean="0"/>
              <a:t>‹Nr.›</a:t>
            </a:fld>
            <a:endParaRPr lang="de-AT"/>
          </a:p>
        </p:txBody>
      </p:sp>
    </p:spTree>
    <p:extLst>
      <p:ext uri="{BB962C8B-B14F-4D97-AF65-F5344CB8AC3E}">
        <p14:creationId xmlns:p14="http://schemas.microsoft.com/office/powerpoint/2010/main" val="423734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spi.org.au/report/engineering-global-consent-chinese-communist-partys-data-driven-power-expans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rk.no/urix/warning-about-translation-web-site_-passwords-and-contracts-accessible-on-the-internet-1.1367087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reatpost.com/threatlist-cost-cyber-attack/14087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newsroom.ibm.com/2019-07-23-IBM-Study-Shows-Data-Breach-Costs-on-the-Rise-Financial-Impact-Felt-for-Years#assets_all" TargetMode="External"/><Relationship Id="rId5" Type="http://schemas.openxmlformats.org/officeDocument/2006/relationships/hyperlink" Target="https://www.forbes.com/sites/daveywinder/2019/08/20/data-breaches-expose-41-billion-records-in-first-six-months-of-2019/#1a17085cbd54" TargetMode="External"/><Relationship Id="rId4" Type="http://schemas.openxmlformats.org/officeDocument/2006/relationships/hyperlink" Target="https://www.riskbasedsecurity.com/2019/02/13/over-6500-data-breaches-and-more-than-5-billion-records-exposed-in-2018/"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3</a:t>
            </a:fld>
            <a:endParaRPr lang="de-AT"/>
          </a:p>
        </p:txBody>
      </p:sp>
    </p:spTree>
    <p:extLst>
      <p:ext uri="{BB962C8B-B14F-4D97-AF65-F5344CB8AC3E}">
        <p14:creationId xmlns:p14="http://schemas.microsoft.com/office/powerpoint/2010/main" val="151222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18</a:t>
            </a:fld>
            <a:endParaRPr lang="de-AT"/>
          </a:p>
        </p:txBody>
      </p:sp>
    </p:spTree>
    <p:extLst>
      <p:ext uri="{BB962C8B-B14F-4D97-AF65-F5344CB8AC3E}">
        <p14:creationId xmlns:p14="http://schemas.microsoft.com/office/powerpoint/2010/main" val="90636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a:p>
            <a:r>
              <a:rPr lang="de-DE" dirty="0"/>
              <a:t>Um Haftungsfällen vorzubeugen, im ganzen Unternehmen die Verwendung kostenloser Übersetzungstools sperren.</a:t>
            </a:r>
          </a:p>
          <a:p>
            <a:r>
              <a:rPr lang="de-DE" dirty="0"/>
              <a:t>Dadurch kann im Fall eines Leaks von vertraulichen Informationen zumindest diese Ursache ausgeschlossen werden.</a:t>
            </a:r>
          </a:p>
          <a:p>
            <a:endParaRPr lang="de-DE" dirty="0"/>
          </a:p>
          <a:p>
            <a:r>
              <a:rPr lang="de-DE" dirty="0"/>
              <a:t>Beim Kauf von DeepL Pro kann eingestellt werden, dass alle Anfragen von gewissen IP-Adressen wenn sie auf die DeepL Seite gehen, automatisch zur unternehmensspezifischen Pro-Version kommen, ohne erforderlichen Login.</a:t>
            </a:r>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19</a:t>
            </a:fld>
            <a:endParaRPr lang="de-AT"/>
          </a:p>
        </p:txBody>
      </p:sp>
    </p:spTree>
    <p:extLst>
      <p:ext uri="{BB962C8B-B14F-4D97-AF65-F5344CB8AC3E}">
        <p14:creationId xmlns:p14="http://schemas.microsoft.com/office/powerpoint/2010/main" val="3363278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Google – nur ein schlechter Ruf? </a:t>
            </a:r>
          </a:p>
          <a:p>
            <a:r>
              <a:rPr lang="de-DE" dirty="0"/>
              <a:t>Nachteil von Google – umständlich und sehr kompliziert in Bedienung, Termdatenbank hochladen erfordert teilweise Programmierkenntnisse</a:t>
            </a:r>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23</a:t>
            </a:fld>
            <a:endParaRPr lang="de-AT"/>
          </a:p>
        </p:txBody>
      </p:sp>
    </p:spTree>
    <p:extLst>
      <p:ext uri="{BB962C8B-B14F-4D97-AF65-F5344CB8AC3E}">
        <p14:creationId xmlns:p14="http://schemas.microsoft.com/office/powerpoint/2010/main" val="85977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Intento</a:t>
            </a:r>
            <a:r>
              <a:rPr lang="de-DE" dirty="0"/>
              <a:t> = Die Informationen in den Nutzungsbedingungen weichen ab von den Versprechen auf den Produktseiten</a:t>
            </a:r>
          </a:p>
          <a:p>
            <a:endParaRPr lang="de-DE" dirty="0"/>
          </a:p>
          <a:p>
            <a:r>
              <a:rPr lang="de-DE" dirty="0"/>
              <a:t>Microsoft Translator = musste auf Englisch übernommen werden, da die deutschen Nutzungsbedingen mit Microsofts MT </a:t>
            </a:r>
            <a:r>
              <a:rPr lang="de-DE" dirty="0" err="1"/>
              <a:t>engine</a:t>
            </a:r>
            <a:r>
              <a:rPr lang="de-DE" dirty="0"/>
              <a:t> übersetzt wurden</a:t>
            </a:r>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24</a:t>
            </a:fld>
            <a:endParaRPr lang="de-AT"/>
          </a:p>
        </p:txBody>
      </p:sp>
    </p:spTree>
    <p:extLst>
      <p:ext uri="{BB962C8B-B14F-4D97-AF65-F5344CB8AC3E}">
        <p14:creationId xmlns:p14="http://schemas.microsoft.com/office/powerpoint/2010/main" val="318977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https://www.deepl.com/en/pro-license/ </a:t>
            </a:r>
          </a:p>
        </p:txBody>
      </p:sp>
      <p:sp>
        <p:nvSpPr>
          <p:cNvPr id="4" name="Foliennummernplatzhalter 3"/>
          <p:cNvSpPr>
            <a:spLocks noGrp="1"/>
          </p:cNvSpPr>
          <p:nvPr>
            <p:ph type="sldNum" sz="quarter" idx="5"/>
          </p:nvPr>
        </p:nvSpPr>
        <p:spPr/>
        <p:txBody>
          <a:bodyPr/>
          <a:lstStyle/>
          <a:p>
            <a:fld id="{EE64CC44-C3C0-4DBB-8C4F-D2B73BBE4D48}" type="slidenum">
              <a:rPr lang="de-AT" smtClean="0"/>
              <a:t>25</a:t>
            </a:fld>
            <a:endParaRPr lang="de-AT"/>
          </a:p>
        </p:txBody>
      </p:sp>
    </p:spTree>
    <p:extLst>
      <p:ext uri="{BB962C8B-B14F-4D97-AF65-F5344CB8AC3E}">
        <p14:creationId xmlns:p14="http://schemas.microsoft.com/office/powerpoint/2010/main" val="49258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CAT-Tools bieten viele Möglichkeiten für Datenschutz und Datensicherheit</a:t>
            </a:r>
          </a:p>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27</a:t>
            </a:fld>
            <a:endParaRPr lang="de-AT"/>
          </a:p>
        </p:txBody>
      </p:sp>
    </p:spTree>
    <p:extLst>
      <p:ext uri="{BB962C8B-B14F-4D97-AF65-F5344CB8AC3E}">
        <p14:creationId xmlns:p14="http://schemas.microsoft.com/office/powerpoint/2010/main" val="111475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8D201E-FE28-47E1-A0F7-C851E3E43E48}" type="slidenum">
              <a:rPr lang="de-AT" smtClean="0"/>
              <a:t>31</a:t>
            </a:fld>
            <a:endParaRPr lang="de-AT"/>
          </a:p>
        </p:txBody>
      </p:sp>
    </p:spTree>
    <p:extLst>
      <p:ext uri="{BB962C8B-B14F-4D97-AF65-F5344CB8AC3E}">
        <p14:creationId xmlns:p14="http://schemas.microsoft.com/office/powerpoint/2010/main" val="69883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https://www.rws.com/blog/The-Issue-of-Data-Security-and-Machine-Translation/ </a:t>
            </a:r>
          </a:p>
        </p:txBody>
      </p:sp>
      <p:sp>
        <p:nvSpPr>
          <p:cNvPr id="4" name="Foliennummernplatzhalter 3"/>
          <p:cNvSpPr>
            <a:spLocks noGrp="1"/>
          </p:cNvSpPr>
          <p:nvPr>
            <p:ph type="sldNum" sz="quarter" idx="5"/>
          </p:nvPr>
        </p:nvSpPr>
        <p:spPr/>
        <p:txBody>
          <a:bodyPr/>
          <a:lstStyle/>
          <a:p>
            <a:fld id="{EE64CC44-C3C0-4DBB-8C4F-D2B73BBE4D48}" type="slidenum">
              <a:rPr lang="de-AT" smtClean="0"/>
              <a:t>8</a:t>
            </a:fld>
            <a:endParaRPr lang="de-AT"/>
          </a:p>
        </p:txBody>
      </p:sp>
    </p:spTree>
    <p:extLst>
      <p:ext uri="{BB962C8B-B14F-4D97-AF65-F5344CB8AC3E}">
        <p14:creationId xmlns:p14="http://schemas.microsoft.com/office/powerpoint/2010/main" val="251057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C36"/>
                </a:solidFill>
                <a:effectLst/>
                <a:latin typeface="noto_sansregular"/>
              </a:rPr>
              <a:t>A </a:t>
            </a:r>
            <a:r>
              <a:rPr lang="en-US" b="0" i="0" u="none" strike="noStrike" dirty="0">
                <a:solidFill>
                  <a:srgbClr val="008080"/>
                </a:solidFill>
                <a:effectLst/>
                <a:latin typeface="noto_sansregular"/>
                <a:hlinkClick r:id="rId3"/>
              </a:rPr>
              <a:t>recent report from the Australian Strategic Policy Institute (ASPI) makes some claims</a:t>
            </a:r>
            <a:r>
              <a:rPr lang="en-US" b="0" i="0" dirty="0">
                <a:solidFill>
                  <a:srgbClr val="282C36"/>
                </a:solidFill>
                <a:effectLst/>
                <a:latin typeface="noto_sansregular"/>
              </a:rPr>
              <a:t> about how China uses state-owned companies, which provide machine translation services, to collect data on users outside China. The author, Samantha Hoffman, argues that the most valuable tools in China’s data-collection campaign are technologies that users engage with for their own benefit; machine translation services being a prime example. This is done through a company called GTCOM, which Hoffman said describes itself as a “cross-language big data” business, offers hardware and software translation tools that collect data — lots of data. She estimated that GTCOM, which works with both corporate and government clients, handles the equivalent of up to five trillion words of plain text per day, across 65 languages and in over 200 countries. GTCOM is a subsidiary of a Chinese state-owned enterprise that the Central Propaganda Department directly supervises, and thus data collection is presumed to be an active and ongoing process.</a:t>
            </a:r>
          </a:p>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9</a:t>
            </a:fld>
            <a:endParaRPr lang="de-AT"/>
          </a:p>
        </p:txBody>
      </p:sp>
    </p:spTree>
    <p:extLst>
      <p:ext uri="{BB962C8B-B14F-4D97-AF65-F5344CB8AC3E}">
        <p14:creationId xmlns:p14="http://schemas.microsoft.com/office/powerpoint/2010/main" val="118609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i="0" dirty="0">
                <a:solidFill>
                  <a:srgbClr val="000000"/>
                </a:solidFill>
                <a:effectLst/>
                <a:latin typeface="Lato"/>
              </a:rPr>
              <a:t>The massive privacy breach was first uncovered on September 3, 2017 by Norwegian news agency </a:t>
            </a:r>
            <a:r>
              <a:rPr lang="en-US" b="0" i="0" u="none" strike="noStrike" dirty="0">
                <a:solidFill>
                  <a:srgbClr val="2DC1E6"/>
                </a:solidFill>
                <a:effectLst/>
                <a:latin typeface="Lato"/>
                <a:hlinkClick r:id="rId3"/>
              </a:rPr>
              <a:t>NRK</a:t>
            </a:r>
            <a:r>
              <a:rPr lang="en-US" b="0" i="0" dirty="0">
                <a:solidFill>
                  <a:srgbClr val="000000"/>
                </a:solidFill>
                <a:effectLst/>
                <a:latin typeface="Lato"/>
              </a:rPr>
              <a:t>, which reported that employees of state-run oil giant Statoil had “discovered text that had been typed in on [Translate.com] could be found by anyone conducting a [Google] search.” Their reaction: “Wow, what is this?” </a:t>
            </a:r>
          </a:p>
          <a:p>
            <a:r>
              <a:rPr lang="en-US" sz="1800" dirty="0"/>
              <a:t>“plans of workforce reductions and outsourcing, passwords, code information, and contracts”</a:t>
            </a:r>
          </a:p>
          <a:p>
            <a:r>
              <a:rPr lang="en-US" sz="2800" b="0" i="0" dirty="0">
                <a:solidFill>
                  <a:srgbClr val="000000"/>
                </a:solidFill>
                <a:effectLst/>
                <a:latin typeface="Lato"/>
              </a:rPr>
              <a:t>physician’s email exchange with a global pharmaceutical company on tax matters, late payment notices, a staff performance report of a global investment bank, and termination letters. In all instances, full names, emails, phone numbers, and other highly sensitive data were revealed.</a:t>
            </a:r>
            <a:endParaRPr lang="en-US" sz="1800" dirty="0"/>
          </a:p>
        </p:txBody>
      </p:sp>
      <p:sp>
        <p:nvSpPr>
          <p:cNvPr id="4" name="Foliennummernplatzhalter 3"/>
          <p:cNvSpPr>
            <a:spLocks noGrp="1"/>
          </p:cNvSpPr>
          <p:nvPr>
            <p:ph type="sldNum" sz="quarter" idx="5"/>
          </p:nvPr>
        </p:nvSpPr>
        <p:spPr/>
        <p:txBody>
          <a:bodyPr/>
          <a:lstStyle/>
          <a:p>
            <a:fld id="{EE64CC44-C3C0-4DBB-8C4F-D2B73BBE4D48}" type="slidenum">
              <a:rPr lang="de-AT" smtClean="0"/>
              <a:t>10</a:t>
            </a:fld>
            <a:endParaRPr lang="de-AT"/>
          </a:p>
        </p:txBody>
      </p:sp>
    </p:spTree>
    <p:extLst>
      <p:ext uri="{BB962C8B-B14F-4D97-AF65-F5344CB8AC3E}">
        <p14:creationId xmlns:p14="http://schemas.microsoft.com/office/powerpoint/2010/main" val="94869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11</a:t>
            </a:fld>
            <a:endParaRPr lang="de-AT"/>
          </a:p>
        </p:txBody>
      </p:sp>
    </p:spTree>
    <p:extLst>
      <p:ext uri="{BB962C8B-B14F-4D97-AF65-F5344CB8AC3E}">
        <p14:creationId xmlns:p14="http://schemas.microsoft.com/office/powerpoint/2010/main" val="379069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err="1">
                <a:solidFill>
                  <a:srgbClr val="008080"/>
                </a:solidFill>
                <a:effectLst/>
                <a:latin typeface="noto_sansregular"/>
                <a:hlinkClick r:id="rId3"/>
              </a:rPr>
              <a:t>Radware</a:t>
            </a:r>
            <a:r>
              <a:rPr lang="en-US" b="0" i="0" u="none" strike="noStrike" dirty="0">
                <a:solidFill>
                  <a:srgbClr val="008080"/>
                </a:solidFill>
                <a:effectLst/>
                <a:latin typeface="noto_sansregular"/>
                <a:hlinkClick r:id="rId3"/>
              </a:rPr>
              <a:t> estimates</a:t>
            </a:r>
            <a:r>
              <a:rPr lang="en-US" b="0" i="0" dirty="0">
                <a:solidFill>
                  <a:srgbClr val="282C36"/>
                </a:solidFill>
                <a:effectLst/>
                <a:latin typeface="noto_sansregular"/>
              </a:rPr>
              <a:t> that an average cyber-attack in 2018 costs an enterprise around $1.67M. The costs can be significantly higher, e.g. a breach at Maersk is estimated to have cost around $250 - $300 million, because of the brand damage, loss of productivity, loss of profitability, falling stock prices, and other negative business impacts in the wake of the breach.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8080"/>
                </a:solidFill>
                <a:effectLst/>
                <a:latin typeface="noto_sansregular"/>
                <a:hlinkClick r:id="rId4"/>
              </a:rPr>
              <a:t>Risk Based Security reports</a:t>
            </a:r>
            <a:r>
              <a:rPr lang="en-US" b="0" i="0" dirty="0">
                <a:solidFill>
                  <a:srgbClr val="282C36"/>
                </a:solidFill>
                <a:effectLst/>
                <a:latin typeface="noto_sansregular"/>
              </a:rPr>
              <a:t> that there were over 6500 data breaches and that more than 5 billion records were exposed in 2018. The situation </a:t>
            </a:r>
            <a:r>
              <a:rPr lang="en-US" b="0" i="0" u="none" strike="noStrike" dirty="0">
                <a:solidFill>
                  <a:srgbClr val="008080"/>
                </a:solidFill>
                <a:effectLst/>
                <a:latin typeface="noto_sansregular"/>
                <a:hlinkClick r:id="rId5"/>
              </a:rPr>
              <a:t>is not better in 2019</a:t>
            </a:r>
            <a:r>
              <a:rPr lang="en-US" b="0" i="0" dirty="0">
                <a:solidFill>
                  <a:srgbClr val="282C36"/>
                </a:solidFill>
                <a:effectLst/>
                <a:latin typeface="noto_sansregular"/>
              </a:rPr>
              <a:t>, and over 4 billion records were exposed in the first six months of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82C36"/>
              </a:solidFill>
              <a:effectLst/>
              <a:latin typeface="noto_sans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82C36"/>
                </a:solidFill>
                <a:effectLst/>
                <a:latin typeface="noto_sansregular"/>
              </a:rPr>
              <a:t>An </a:t>
            </a:r>
            <a:r>
              <a:rPr lang="en-US" b="0" i="0" u="none" strike="noStrike" dirty="0">
                <a:solidFill>
                  <a:srgbClr val="008080"/>
                </a:solidFill>
                <a:effectLst/>
                <a:latin typeface="noto_sansregular"/>
                <a:hlinkClick r:id="rId6"/>
              </a:rPr>
              <a:t>IBM Security study</a:t>
            </a:r>
            <a:r>
              <a:rPr lang="en-US" b="0" i="0" dirty="0">
                <a:solidFill>
                  <a:srgbClr val="282C36"/>
                </a:solidFill>
                <a:effectLst/>
                <a:latin typeface="noto_sansregular"/>
              </a:rPr>
              <a:t> revealed that the financial impact of data breaches on organizations. According to this study, the cost of a data breach has risen 12% over the past 5 years and now costs $3.92 million on average. The average cost of a data breach in the U.S. is $8.19 million, more than double the worldwide average.</a:t>
            </a:r>
          </a:p>
          <a:p>
            <a:endParaRPr lang="de-AT" dirty="0"/>
          </a:p>
        </p:txBody>
      </p:sp>
      <p:sp>
        <p:nvSpPr>
          <p:cNvPr id="4" name="Foliennummernplatzhalter 3"/>
          <p:cNvSpPr>
            <a:spLocks noGrp="1"/>
          </p:cNvSpPr>
          <p:nvPr>
            <p:ph type="sldNum" sz="quarter" idx="5"/>
          </p:nvPr>
        </p:nvSpPr>
        <p:spPr/>
        <p:txBody>
          <a:bodyPr/>
          <a:lstStyle/>
          <a:p>
            <a:fld id="{238D201E-FE28-47E1-A0F7-C851E3E43E48}" type="slidenum">
              <a:rPr lang="de-AT" smtClean="0"/>
              <a:t>14</a:t>
            </a:fld>
            <a:endParaRPr lang="de-AT"/>
          </a:p>
        </p:txBody>
      </p:sp>
    </p:spTree>
    <p:extLst>
      <p:ext uri="{BB962C8B-B14F-4D97-AF65-F5344CB8AC3E}">
        <p14:creationId xmlns:p14="http://schemas.microsoft.com/office/powerpoint/2010/main" val="18112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Texte pseudonymisieren und anonymisieren</a:t>
            </a:r>
          </a:p>
          <a:p>
            <a:endParaRPr lang="de-DE" dirty="0"/>
          </a:p>
          <a:p>
            <a:r>
              <a:rPr lang="de-AT" dirty="0"/>
              <a:t>Als Google User kann Google auch die Suchanfragen in Google </a:t>
            </a:r>
            <a:r>
              <a:rPr lang="de-AT" dirty="0" err="1"/>
              <a:t>Translate</a:t>
            </a:r>
            <a:r>
              <a:rPr lang="de-AT" dirty="0"/>
              <a:t> mit einzelnen Usern in Verbindung bringen</a:t>
            </a:r>
          </a:p>
        </p:txBody>
      </p:sp>
      <p:sp>
        <p:nvSpPr>
          <p:cNvPr id="4" name="Foliennummernplatzhalter 3"/>
          <p:cNvSpPr>
            <a:spLocks noGrp="1"/>
          </p:cNvSpPr>
          <p:nvPr>
            <p:ph type="sldNum" sz="quarter" idx="5"/>
          </p:nvPr>
        </p:nvSpPr>
        <p:spPr/>
        <p:txBody>
          <a:bodyPr/>
          <a:lstStyle/>
          <a:p>
            <a:fld id="{EE64CC44-C3C0-4DBB-8C4F-D2B73BBE4D48}" type="slidenum">
              <a:rPr lang="de-AT" smtClean="0"/>
              <a:t>15</a:t>
            </a:fld>
            <a:endParaRPr lang="de-AT"/>
          </a:p>
        </p:txBody>
      </p:sp>
    </p:spTree>
    <p:extLst>
      <p:ext uri="{BB962C8B-B14F-4D97-AF65-F5344CB8AC3E}">
        <p14:creationId xmlns:p14="http://schemas.microsoft.com/office/powerpoint/2010/main" val="14048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Texte pseudonymisieren und anonymisieren</a:t>
            </a:r>
          </a:p>
          <a:p>
            <a:endParaRPr lang="de-DE" dirty="0"/>
          </a:p>
          <a:p>
            <a:r>
              <a:rPr lang="de-AT" dirty="0"/>
              <a:t>Als Google User kann Google auch die Suchanfragen in Google </a:t>
            </a:r>
            <a:r>
              <a:rPr lang="de-AT" dirty="0" err="1"/>
              <a:t>Translate</a:t>
            </a:r>
            <a:r>
              <a:rPr lang="de-AT" dirty="0"/>
              <a:t> mit einzelnen Usern in Verbindung bringen</a:t>
            </a:r>
          </a:p>
        </p:txBody>
      </p:sp>
      <p:sp>
        <p:nvSpPr>
          <p:cNvPr id="4" name="Foliennummernplatzhalter 3"/>
          <p:cNvSpPr>
            <a:spLocks noGrp="1"/>
          </p:cNvSpPr>
          <p:nvPr>
            <p:ph type="sldNum" sz="quarter" idx="5"/>
          </p:nvPr>
        </p:nvSpPr>
        <p:spPr/>
        <p:txBody>
          <a:bodyPr/>
          <a:lstStyle/>
          <a:p>
            <a:fld id="{EE64CC44-C3C0-4DBB-8C4F-D2B73BBE4D48}" type="slidenum">
              <a:rPr lang="de-AT" smtClean="0"/>
              <a:t>16</a:t>
            </a:fld>
            <a:endParaRPr lang="de-AT"/>
          </a:p>
        </p:txBody>
      </p:sp>
    </p:spTree>
    <p:extLst>
      <p:ext uri="{BB962C8B-B14F-4D97-AF65-F5344CB8AC3E}">
        <p14:creationId xmlns:p14="http://schemas.microsoft.com/office/powerpoint/2010/main" val="372835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E64CC44-C3C0-4DBB-8C4F-D2B73BBE4D48}" type="slidenum">
              <a:rPr lang="de-AT" smtClean="0"/>
              <a:t>17</a:t>
            </a:fld>
            <a:endParaRPr lang="de-AT"/>
          </a:p>
        </p:txBody>
      </p:sp>
    </p:spTree>
    <p:extLst>
      <p:ext uri="{BB962C8B-B14F-4D97-AF65-F5344CB8AC3E}">
        <p14:creationId xmlns:p14="http://schemas.microsoft.com/office/powerpoint/2010/main" val="270790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i="0" baseline="0">
                <a:solidFill>
                  <a:srgbClr val="FFFFFF"/>
                </a:solidFill>
                <a:latin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chemeClr val="accent2"/>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39318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88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BED4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81174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30594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628CA9"/>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164320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852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852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628CA9"/>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3787021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617932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6DC1AA"/>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94685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928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General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478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076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6DC1AA"/>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999990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293370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F485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379253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859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5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880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F485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3230324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2260845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BED4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4117090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6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802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General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3346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6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7105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BED4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2606597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643875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20B2E7"/>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621994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9503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9315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20B2E7"/>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30580685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2162530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9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20B2E7"/>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1150831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9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323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General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chemeClr val="accent1"/>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746988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9 Conten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0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9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997200"/>
            <a:ext cx="8534400" cy="1752600"/>
          </a:xfrm>
          <a:prstGeom prst="rect">
            <a:avLst/>
          </a:prstGeom>
        </p:spPr>
        <p:txBody>
          <a:bodyPr>
            <a:normAutofit/>
          </a:bodyPr>
          <a:lstStyle>
            <a:lvl1pPr marL="0" indent="0" algn="l">
              <a:buNone/>
              <a:defRPr sz="40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2641600"/>
            <a:ext cx="8534400" cy="406400"/>
          </a:xfrm>
          <a:prstGeom prst="rect">
            <a:avLst/>
          </a:prstGeom>
        </p:spPr>
        <p:txBody>
          <a:bodyPr/>
          <a:lstStyle>
            <a:lvl1pPr marL="0" indent="0" algn="l">
              <a:buNone/>
              <a:defRPr sz="2000" b="0" cap="all" spc="133" baseline="0">
                <a:solidFill>
                  <a:srgbClr val="20B2E7"/>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804636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9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1900995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BF73B3-CA74-4A76-AAC1-9F512937DB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612479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F73B3-CA74-4A76-AAC1-9F512937DB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1282647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BF73B3-CA74-4A76-AAC1-9F512937DB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3789997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BF73B3-CA74-4A76-AAC1-9F512937DB5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876845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BF73B3-CA74-4A76-AAC1-9F512937DB54}"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3040393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F73B3-CA74-4A76-AAC1-9F512937DB54}"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3274590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F73B3-CA74-4A76-AAC1-9F512937DB54}" type="datetimeFigureOut">
              <a:rPr lang="en-US" smtClean="0"/>
              <a:t>5/26/2021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347050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General Spli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1295400"/>
            <a:ext cx="4673600" cy="1143000"/>
          </a:xfrm>
          <a:prstGeom prst="rect">
            <a:avLst/>
          </a:prstGeom>
        </p:spPr>
        <p:txBody>
          <a:bodyPr/>
          <a:lstStyle>
            <a:lvl1pPr algn="l">
              <a:defRPr sz="4000" b="0" cap="all" spc="133"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2519362"/>
            <a:ext cx="4673600" cy="3246439"/>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5791200" y="1498600"/>
            <a:ext cx="5791200" cy="42672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20637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F73B3-CA74-4A76-AAC1-9F512937DB5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4178255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BF73B3-CA74-4A76-AAC1-9F512937DB54}"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3976872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F73B3-CA74-4A76-AAC1-9F512937DB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1629340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F73B3-CA74-4A76-AAC1-9F512937DB54}"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777861-0079-4715-A3F7-749510A48FCF}" type="slidenum">
              <a:rPr lang="en-US" smtClean="0"/>
              <a:t>‹Nr.›</a:t>
            </a:fld>
            <a:endParaRPr lang="en-US"/>
          </a:p>
        </p:txBody>
      </p:sp>
    </p:spTree>
    <p:extLst>
      <p:ext uri="{BB962C8B-B14F-4D97-AF65-F5344CB8AC3E}">
        <p14:creationId xmlns:p14="http://schemas.microsoft.com/office/powerpoint/2010/main" val="425448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General Split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1295400"/>
            <a:ext cx="5791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2519362"/>
            <a:ext cx="5791200" cy="3246439"/>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7416800" y="1498600"/>
            <a:ext cx="4165600" cy="4267200"/>
          </a:xfrm>
          <a:prstGeom prst="rect">
            <a:avLst/>
          </a:prstGeom>
        </p:spPr>
        <p:txBody>
          <a:bodyPr/>
          <a:lstStyle>
            <a:lvl1pPr marL="0" indent="-304792">
              <a:spcAft>
                <a:spcPts val="267"/>
              </a:spcAft>
              <a:buSzPct val="80000"/>
              <a:buFont typeface="Wingdings" panose="05000000000000000000" pitchFamily="2" charset="2"/>
              <a:buChar char="§"/>
              <a:defRPr sz="2933">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rgbClr val="FFFFFF"/>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758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General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1828800"/>
            <a:ext cx="8534400" cy="1041400"/>
          </a:xfrm>
          <a:prstGeom prst="rect">
            <a:avLst/>
          </a:prstGeom>
        </p:spPr>
        <p:txBody>
          <a:bodyPr>
            <a:normAutofit/>
          </a:bodyPr>
          <a:lstStyle>
            <a:lvl1pPr marL="0" indent="0" algn="ctr">
              <a:buNone/>
              <a:defRPr sz="4800" cap="all" spc="200" baseline="0">
                <a:solidFill>
                  <a:srgbClr val="FFFFFF"/>
                </a:solidFill>
                <a:latin typeface="Roboto Medium" panose="02000000000000000000" pitchFamily="2" charset="0"/>
                <a:ea typeface="Roboto Medium" panose="02000000000000000000" pitchFamily="2" charset="0"/>
                <a:cs typeface="Roboto Medium"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Thank You!</a:t>
            </a:r>
          </a:p>
        </p:txBody>
      </p:sp>
      <p:sp>
        <p:nvSpPr>
          <p:cNvPr id="10" name="Text Placeholder 9"/>
          <p:cNvSpPr>
            <a:spLocks noGrp="1"/>
          </p:cNvSpPr>
          <p:nvPr>
            <p:ph type="body" sz="quarter" idx="10" hasCustomPrompt="1"/>
          </p:nvPr>
        </p:nvSpPr>
        <p:spPr>
          <a:xfrm>
            <a:off x="1828800" y="3429001"/>
            <a:ext cx="8636000" cy="1638300"/>
          </a:xfrm>
          <a:prstGeom prst="rect">
            <a:avLst/>
          </a:prstGeom>
        </p:spPr>
        <p:txBody>
          <a:bodyPr/>
          <a:lstStyle>
            <a:lvl1pPr marL="0" indent="0" algn="ctr">
              <a:buNone/>
              <a:defRPr sz="2667" baseline="0">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Presenter | Title or Company</a:t>
            </a:r>
          </a:p>
        </p:txBody>
      </p:sp>
    </p:spTree>
    <p:extLst>
      <p:ext uri="{BB962C8B-B14F-4D97-AF65-F5344CB8AC3E}">
        <p14:creationId xmlns:p14="http://schemas.microsoft.com/office/powerpoint/2010/main" val="383295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10363200" cy="1470025"/>
          </a:xfrm>
          <a:prstGeom prst="rect">
            <a:avLst/>
          </a:prstGeom>
        </p:spPr>
        <p:txBody>
          <a:bodyPr>
            <a:noAutofit/>
          </a:bodyPr>
          <a:lstStyle>
            <a:lvl1pPr algn="l">
              <a:defRPr sz="5600" b="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09600" y="3479800"/>
            <a:ext cx="8534400" cy="1752600"/>
          </a:xfrm>
          <a:prstGeom prst="rect">
            <a:avLst/>
          </a:prstGeom>
        </p:spPr>
        <p:txBody>
          <a:bodyPr>
            <a:normAutofit/>
          </a:bodyPr>
          <a:lstStyle>
            <a:lvl1pPr marL="0" indent="0" algn="l">
              <a:buNone/>
              <a:defRPr sz="3467">
                <a:solidFill>
                  <a:srgbClr val="FFFFFF"/>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Text Placeholder 5"/>
          <p:cNvSpPr>
            <a:spLocks noGrp="1"/>
          </p:cNvSpPr>
          <p:nvPr>
            <p:ph type="body" sz="quarter" idx="10" hasCustomPrompt="1"/>
          </p:nvPr>
        </p:nvSpPr>
        <p:spPr>
          <a:xfrm>
            <a:off x="609600" y="3124200"/>
            <a:ext cx="4470400" cy="406400"/>
          </a:xfrm>
          <a:prstGeom prst="rect">
            <a:avLst/>
          </a:prstGeom>
        </p:spPr>
        <p:txBody>
          <a:bodyPr/>
          <a:lstStyle>
            <a:lvl1pPr marL="0" indent="0" algn="l">
              <a:buNone/>
              <a:defRPr sz="2000" b="0" cap="all" spc="133" baseline="0">
                <a:solidFill>
                  <a:srgbClr val="BED420"/>
                </a:solidFill>
                <a:latin typeface="Roboto Bold" panose="02000000000000000000" pitchFamily="2" charset="0"/>
                <a:ea typeface="Roboto Bold" panose="02000000000000000000" pitchFamily="2" charset="0"/>
                <a:cs typeface="Roboto Bold" panose="02000000000000000000" pitchFamily="2" charset="0"/>
              </a:defRPr>
            </a:lvl1pPr>
          </a:lstStyle>
          <a:p>
            <a:pPr lvl="0"/>
            <a:r>
              <a:rPr lang="en-US" dirty="0"/>
              <a:t>Presented BY</a:t>
            </a:r>
          </a:p>
        </p:txBody>
      </p:sp>
    </p:spTree>
    <p:extLst>
      <p:ext uri="{BB962C8B-B14F-4D97-AF65-F5344CB8AC3E}">
        <p14:creationId xmlns:p14="http://schemas.microsoft.com/office/powerpoint/2010/main" val="196467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 Content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9"/>
            <a:ext cx="11379200" cy="1143000"/>
          </a:xfrm>
          <a:prstGeom prst="rect">
            <a:avLst/>
          </a:prstGeom>
        </p:spPr>
        <p:txBody>
          <a:bodyPr/>
          <a:lstStyle>
            <a:lvl1pPr algn="l">
              <a:defRPr sz="4000" b="0" cap="all" spc="133"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406400" y="1498600"/>
            <a:ext cx="11379200" cy="4876800"/>
          </a:xfrm>
          <a:prstGeom prst="rect">
            <a:avLst/>
          </a:prstGeom>
        </p:spPr>
        <p:txBody>
          <a:bodyPr/>
          <a:lstStyle>
            <a:lvl1pPr marL="0" indent="-304792">
              <a:spcAft>
                <a:spcPts val="267"/>
              </a:spcAft>
              <a:buSzPct val="80000"/>
              <a:buFont typeface="Wingdings" panose="05000000000000000000" pitchFamily="2" charset="2"/>
              <a:buChar char="§"/>
              <a:defRPr sz="29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731502" indent="-304792">
              <a:spcAft>
                <a:spcPts val="267"/>
              </a:spcAft>
              <a:buSzPct val="90000"/>
              <a:buFont typeface="Roboto" panose="02000000000000000000" pitchFamily="2" charset="0"/>
              <a:buChar char="»"/>
              <a:defRPr sz="24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1097253">
              <a:spcAft>
                <a:spcPts val="267"/>
              </a:spcAft>
              <a:defRPr sz="2133">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463003" indent="-304792">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904952" indent="-380990">
              <a:spcAft>
                <a:spcPts val="267"/>
              </a:spcAft>
              <a:buFont typeface="Arial" panose="020B0604020202020204" pitchFamily="34" charset="0"/>
              <a:buChar char="•"/>
              <a:defRPr sz="1867">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13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0.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5.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6.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7.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28.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480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539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4964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33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2173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9112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18945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0040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1219170" rtl="0" eaLnBrk="1" latinLnBrk="0" hangingPunct="1">
        <a:spcBef>
          <a:spcPct val="0"/>
        </a:spcBef>
        <a:buNone/>
        <a:defRPr sz="5867" b="1" kern="1200">
          <a:solidFill>
            <a:schemeClr val="accent6"/>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F73B3-CA74-4A76-AAC1-9F512937DB54}" type="datetimeFigureOut">
              <a:rPr lang="en-US" smtClean="0"/>
              <a:t>5/26/2021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77861-0079-4715-A3F7-749510A48FCF}" type="slidenum">
              <a:rPr lang="en-US" smtClean="0"/>
              <a:t>‹Nr.›</a:t>
            </a:fld>
            <a:endParaRPr lang="en-US"/>
          </a:p>
        </p:txBody>
      </p:sp>
    </p:spTree>
    <p:extLst>
      <p:ext uri="{BB962C8B-B14F-4D97-AF65-F5344CB8AC3E}">
        <p14:creationId xmlns:p14="http://schemas.microsoft.com/office/powerpoint/2010/main" val="307344876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hyperlink" Target="https://slator.com/technology/translate-com-exposes-highly-sensitive-information-massive-privacy-breac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nvYGi7-Lxo&amp;ab_channel=DEFCONConference%20-%20VIDEO" TargetMode="External"/><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47.tmp"/></Relationships>
</file>

<file path=ppt/slides/_rels/slide12.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hyperlink" Target="https://policies.google.com/terms?hl=en#footnote-intellectual-property-rights"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policies.google.com/terms?hl=en#footnote-intellectual-property-rights" TargetMode="External"/><Relationship Id="rId7" Type="http://schemas.openxmlformats.org/officeDocument/2006/relationships/image" Target="../media/image55.sv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17.xml.rels><?xml version="1.0" encoding="UTF-8" standalone="yes"?>
<Relationships xmlns="http://schemas.openxmlformats.org/package/2006/relationships"><Relationship Id="rId3" Type="http://schemas.openxmlformats.org/officeDocument/2006/relationships/hyperlink" Target="https://www.deepl.com/en/privacy/"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deepl.com/en/privacy/" TargetMode="External"/><Relationship Id="rId7" Type="http://schemas.openxmlformats.org/officeDocument/2006/relationships/image" Target="../media/image55.sv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59.png"/><Relationship Id="rId5" Type="http://schemas.openxmlformats.org/officeDocument/2006/relationships/image" Target="../media/image53.svg"/><Relationship Id="rId4" Type="http://schemas.openxmlformats.org/officeDocument/2006/relationships/image" Target="../media/image58.png"/><Relationship Id="rId9" Type="http://schemas.openxmlformats.org/officeDocument/2006/relationships/image" Target="../media/image57.svg"/></Relationships>
</file>

<file path=ppt/slides/_rels/slide1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slideLayout" Target="../slideLayouts/slideLayout49.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hyperlink" Target="https://www.deepl.com/en/pro-license/" TargetMode="External"/><Relationship Id="rId7" Type="http://schemas.openxmlformats.org/officeDocument/2006/relationships/hyperlink" Target="https://aws.amazon.com/translate/faqs/" TargetMode="External"/><Relationship Id="rId2" Type="http://schemas.openxmlformats.org/officeDocument/2006/relationships/image" Target="../media/image69.jpeg"/><Relationship Id="rId1" Type="http://schemas.openxmlformats.org/officeDocument/2006/relationships/slideLayout" Target="../slideLayouts/slideLayout47.xml"/><Relationship Id="rId6" Type="http://schemas.openxmlformats.org/officeDocument/2006/relationships/hyperlink" Target="https://aws.amazon.com/service-terms/" TargetMode="External"/><Relationship Id="rId5" Type="http://schemas.openxmlformats.org/officeDocument/2006/relationships/image" Target="../media/image70.jpeg"/><Relationship Id="rId4" Type="http://schemas.openxmlformats.org/officeDocument/2006/relationships/hyperlink" Target="https://aws.amazon.com/de/compliance/program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hyperlink" Target="https://cloud.google.com/files/gcp-trust-whitepaper.pdf?hl=de" TargetMode="External"/><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hyperlink" Target="https://cloud.google.com/security/compliance?hl=de" TargetMode="External"/><Relationship Id="rId5" Type="http://schemas.openxmlformats.org/officeDocument/2006/relationships/hyperlink" Target="https://www.modernmt.com/privacy/" TargetMode="External"/><Relationship Id="rId4" Type="http://schemas.openxmlformats.org/officeDocument/2006/relationships/hyperlink" Target="https://www.modernmt.com/term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icrosoft.com/en-us/translator/business/notrace/" TargetMode="External"/><Relationship Id="rId3" Type="http://schemas.openxmlformats.org/officeDocument/2006/relationships/image" Target="../media/image69.jpeg"/><Relationship Id="rId7" Type="http://schemas.openxmlformats.org/officeDocument/2006/relationships/hyperlink" Target="https://www.microsoft.com/de-de/translator/business/notrace/" TargetMode="External"/><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70.jpeg"/><Relationship Id="rId5" Type="http://schemas.openxmlformats.org/officeDocument/2006/relationships/hyperlink" Target="https://inten.to/office-productivity/" TargetMode="External"/><Relationship Id="rId4" Type="http://schemas.openxmlformats.org/officeDocument/2006/relationships/hyperlink" Target="https://inten.to/term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eepl.com/de/pro-license/" TargetMode="External"/><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4.xml"/><Relationship Id="rId1" Type="http://schemas.openxmlformats.org/officeDocument/2006/relationships/themeOverride" Target="../theme/themeOverride3.xml"/><Relationship Id="rId6" Type="http://schemas.openxmlformats.org/officeDocument/2006/relationships/image" Target="../media/image69.jpeg"/><Relationship Id="rId5" Type="http://schemas.openxmlformats.org/officeDocument/2006/relationships/image" Target="../media/image40.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hyperlink" Target="https://cdn2.hubspot.net/hubfs/2734675/Reports,%20ebooks/WhoOwnsMyLanguageData-WhitePaper-Feb2020-1.pdf?__hstc=191720117.e61e584876d02fdf69251633ce0b4007.1612981113250.1612981113250.1612981113250.1&amp;__hssc=191720117.4.1612981113251&amp;__hsfp=661486095&amp;hsCtaTracking=67e5adc6-b451-4a4f-9db9-2b986bc6f282%7C97b8d8ee-db9e-42cc-89c0-efd37d50d905" TargetMode="External"/><Relationship Id="rId7" Type="http://schemas.openxmlformats.org/officeDocument/2006/relationships/image" Target="../media/image76.tmp"/><Relationship Id="rId2" Type="http://schemas.openxmlformats.org/officeDocument/2006/relationships/image" Target="../media/image73.tmp"/><Relationship Id="rId1" Type="http://schemas.openxmlformats.org/officeDocument/2006/relationships/slideLayout" Target="../slideLayouts/slideLayout44.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hyperlink" Target="https://datamarketplace.taus.net/how-it-work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9.jp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dcapsoftware.com/madworld-conferences/madworld-2021/" TargetMode="External"/><Relationship Id="rId2" Type="http://schemas.openxmlformats.org/officeDocument/2006/relationships/image" Target="../media/image80.jpg"/><Relationship Id="rId1" Type="http://schemas.openxmlformats.org/officeDocument/2006/relationships/slideLayout" Target="../slideLayouts/slideLayout44.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hyperlink" Target="https://www.rws.com/blog/The-Issue-of-Data-Security-and-Machine-Translation/" TargetMode="External"/><Relationship Id="rId4" Type="http://schemas.openxmlformats.org/officeDocument/2006/relationships/hyperlink" Target="https://de.wikipedia.org/wiki/Datei:Blauer_hintergrund.pn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9.xml"/><Relationship Id="rId1" Type="http://schemas.openxmlformats.org/officeDocument/2006/relationships/themeOverride" Target="../theme/themeOverride1.xml"/><Relationship Id="rId6" Type="http://schemas.openxmlformats.org/officeDocument/2006/relationships/hyperlink" Target="https://www.aspi.org.au/report/engineering-global-consent-chinese-communist-partys-data-driven-power-expansion" TargetMode="External"/><Relationship Id="rId5" Type="http://schemas.openxmlformats.org/officeDocument/2006/relationships/image" Target="../media/image45.tmp"/><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94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enthält.&#10;&#10;Automatisch generierte Beschreibung">
            <a:extLst>
              <a:ext uri="{FF2B5EF4-FFF2-40B4-BE49-F238E27FC236}">
                <a16:creationId xmlns:a16="http://schemas.microsoft.com/office/drawing/2014/main" id="{5A894667-EF50-4BDA-9B1D-1EB49DD14A2E}"/>
              </a:ext>
            </a:extLst>
          </p:cNvPr>
          <p:cNvPicPr>
            <a:picLocks noChangeAspect="1"/>
          </p:cNvPicPr>
          <p:nvPr/>
        </p:nvPicPr>
        <p:blipFill rotWithShape="1">
          <a:blip r:embed="rId3">
            <a:extLst>
              <a:ext uri="{28A0092B-C50C-407E-A947-70E740481C1C}">
                <a14:useLocalDpi xmlns:a14="http://schemas.microsoft.com/office/drawing/2010/main" val="0"/>
              </a:ext>
            </a:extLst>
          </a:blip>
          <a:srcRect r="3559" b="-1"/>
          <a:stretch/>
        </p:blipFill>
        <p:spPr>
          <a:xfrm>
            <a:off x="327547" y="2454903"/>
            <a:ext cx="7058306" cy="4080254"/>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2" name="Rechteck 11">
            <a:extLst>
              <a:ext uri="{FF2B5EF4-FFF2-40B4-BE49-F238E27FC236}">
                <a16:creationId xmlns:a16="http://schemas.microsoft.com/office/drawing/2014/main" id="{0473D507-1EAE-44EC-B882-932201683A95}"/>
              </a:ext>
            </a:extLst>
          </p:cNvPr>
          <p:cNvSpPr/>
          <p:nvPr/>
        </p:nvSpPr>
        <p:spPr>
          <a:xfrm>
            <a:off x="327547" y="321732"/>
            <a:ext cx="7058306" cy="1964266"/>
          </a:xfrm>
          <a:prstGeom prst="rect">
            <a:avLst/>
          </a:prstGeom>
          <a:solidFill>
            <a:srgbClr val="106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081440F5-F147-4E92-A05D-1383B4CAEC66}"/>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l"/>
            <a:r>
              <a:rPr lang="en-US" sz="4000" cap="all" spc="133" dirty="0">
                <a:solidFill>
                  <a:schemeClr val="bg1"/>
                </a:solidFill>
                <a:latin typeface="Roboto Medium" panose="02000000000000000000" pitchFamily="2" charset="0"/>
                <a:ea typeface="Roboto Medium" panose="02000000000000000000" pitchFamily="2" charset="0"/>
              </a:rPr>
              <a:t>What could go wrong?</a:t>
            </a:r>
          </a:p>
        </p:txBody>
      </p:sp>
      <p:sp>
        <p:nvSpPr>
          <p:cNvPr id="14" name="Rechteck 13">
            <a:extLst>
              <a:ext uri="{FF2B5EF4-FFF2-40B4-BE49-F238E27FC236}">
                <a16:creationId xmlns:a16="http://schemas.microsoft.com/office/drawing/2014/main" id="{D8608916-884E-421E-890C-A67F01E30F53}"/>
              </a:ext>
            </a:extLst>
          </p:cNvPr>
          <p:cNvSpPr/>
          <p:nvPr/>
        </p:nvSpPr>
        <p:spPr>
          <a:xfrm>
            <a:off x="7556975" y="322286"/>
            <a:ext cx="4307478" cy="6213425"/>
          </a:xfrm>
          <a:prstGeom prst="rect">
            <a:avLst/>
          </a:prstGeom>
          <a:solidFill>
            <a:srgbClr val="09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Textfeld 16">
            <a:extLst>
              <a:ext uri="{FF2B5EF4-FFF2-40B4-BE49-F238E27FC236}">
                <a16:creationId xmlns:a16="http://schemas.microsoft.com/office/drawing/2014/main" id="{E16315AA-A97E-4D13-825A-1D784BCA6269}"/>
              </a:ext>
            </a:extLst>
          </p:cNvPr>
          <p:cNvSpPr txBox="1"/>
          <p:nvPr/>
        </p:nvSpPr>
        <p:spPr>
          <a:xfrm>
            <a:off x="80187" y="6488668"/>
            <a:ext cx="824072" cy="369332"/>
          </a:xfrm>
          <a:prstGeom prst="rect">
            <a:avLst/>
          </a:prstGeom>
          <a:noFill/>
        </p:spPr>
        <p:txBody>
          <a:bodyPr wrap="none" rtlCol="0">
            <a:spAutoFit/>
          </a:bodyPr>
          <a:lstStyle/>
          <a:p>
            <a:r>
              <a:rPr lang="de-AT" dirty="0">
                <a:solidFill>
                  <a:schemeClr val="bg1">
                    <a:lumMod val="50000"/>
                  </a:schemeClr>
                </a:solidFill>
                <a:hlinkClick r:id="rId4">
                  <a:extLst>
                    <a:ext uri="{A12FA001-AC4F-418D-AE19-62706E023703}">
                      <ahyp:hlinkClr xmlns:ahyp="http://schemas.microsoft.com/office/drawing/2018/hyperlinkcolor" val="tx"/>
                    </a:ext>
                  </a:extLst>
                </a:hlinkClick>
              </a:rPr>
              <a:t>Source</a:t>
            </a:r>
            <a:endParaRPr lang="de-AT" dirty="0">
              <a:solidFill>
                <a:schemeClr val="bg1">
                  <a:lumMod val="50000"/>
                </a:schemeClr>
              </a:solidFill>
            </a:endParaRPr>
          </a:p>
        </p:txBody>
      </p:sp>
      <p:sp>
        <p:nvSpPr>
          <p:cNvPr id="18" name="Textfeld 17">
            <a:extLst>
              <a:ext uri="{FF2B5EF4-FFF2-40B4-BE49-F238E27FC236}">
                <a16:creationId xmlns:a16="http://schemas.microsoft.com/office/drawing/2014/main" id="{88A799BC-B288-4943-A3CA-3842396D3A0B}"/>
              </a:ext>
            </a:extLst>
          </p:cNvPr>
          <p:cNvSpPr txBox="1"/>
          <p:nvPr/>
        </p:nvSpPr>
        <p:spPr>
          <a:xfrm>
            <a:off x="7556975" y="348848"/>
            <a:ext cx="4307478" cy="6186309"/>
          </a:xfrm>
          <a:prstGeom prst="rect">
            <a:avLst/>
          </a:prstGeom>
          <a:noFill/>
          <a:ln>
            <a:noFill/>
          </a:ln>
        </p:spPr>
        <p:txBody>
          <a:bodyPr wrap="square" rtlCol="0">
            <a:spAutoFit/>
          </a:bodyPr>
          <a:lstStyle/>
          <a:p>
            <a:pPr algn="ctr"/>
            <a:r>
              <a:rPr lang="en-GB" b="1" dirty="0">
                <a:solidFill>
                  <a:schemeClr val="bg1"/>
                </a:solidFill>
                <a:latin typeface="Roboto" panose="02000000000000000000" pitchFamily="2" charset="0"/>
                <a:ea typeface="Roboto" panose="02000000000000000000" pitchFamily="2" charset="0"/>
              </a:rPr>
              <a:t>Justification by Translate.com:</a:t>
            </a:r>
          </a:p>
          <a:p>
            <a:pPr algn="ctr"/>
            <a:endParaRPr lang="de-AT" dirty="0">
              <a:solidFill>
                <a:schemeClr val="bg1"/>
              </a:solidFill>
              <a:latin typeface="Roboto" panose="02000000000000000000" pitchFamily="2" charset="0"/>
              <a:ea typeface="Roboto" panose="02000000000000000000" pitchFamily="2" charset="0"/>
            </a:endParaRPr>
          </a:p>
          <a:p>
            <a:pPr algn="ctr"/>
            <a:r>
              <a:rPr lang="en-US" dirty="0">
                <a:solidFill>
                  <a:schemeClr val="bg1"/>
                </a:solidFill>
                <a:latin typeface="Roboto" panose="02000000000000000000" pitchFamily="2" charset="0"/>
                <a:ea typeface="Roboto" panose="02000000000000000000" pitchFamily="2" charset="0"/>
              </a:rPr>
              <a:t>“there was a clear note on our homepage stating: ‘</a:t>
            </a:r>
            <a:r>
              <a:rPr lang="en-US" dirty="0">
                <a:highlight>
                  <a:srgbClr val="FFFF00"/>
                </a:highlight>
                <a:latin typeface="Roboto" panose="02000000000000000000" pitchFamily="2" charset="0"/>
                <a:ea typeface="Roboto" panose="02000000000000000000" pitchFamily="2" charset="0"/>
              </a:rPr>
              <a:t>All translations will be sent to our community to improve accuracy</a:t>
            </a:r>
            <a:r>
              <a:rPr lang="en-US" dirty="0">
                <a:solidFill>
                  <a:schemeClr val="bg1"/>
                </a:solidFill>
                <a:latin typeface="Roboto" panose="02000000000000000000" pitchFamily="2" charset="0"/>
                <a:ea typeface="Roboto" panose="02000000000000000000" pitchFamily="2" charset="0"/>
              </a:rPr>
              <a:t>’ and that ‘some of these requests were indexed by search engines such as Google and Microsoft at that time.’”</a:t>
            </a:r>
          </a:p>
          <a:p>
            <a:pPr algn="ctr"/>
            <a:endParaRPr lang="en-US" dirty="0">
              <a:solidFill>
                <a:schemeClr val="bg1"/>
              </a:solidFill>
              <a:latin typeface="Roboto" panose="02000000000000000000" pitchFamily="2" charset="0"/>
              <a:ea typeface="Roboto" panose="02000000000000000000" pitchFamily="2" charset="0"/>
            </a:endParaRPr>
          </a:p>
          <a:p>
            <a:pPr algn="ctr"/>
            <a:r>
              <a:rPr lang="en-US" dirty="0">
                <a:solidFill>
                  <a:schemeClr val="bg1"/>
                </a:solidFill>
                <a:latin typeface="Roboto" panose="02000000000000000000" pitchFamily="2" charset="0"/>
                <a:ea typeface="Roboto" panose="02000000000000000000" pitchFamily="2" charset="0"/>
              </a:rPr>
              <a:t>Fine print of Terms &amp; Conditions stating that while they “will use reasonable measures to protect any content you provide to us for the purpose of completing the Services,” they “</a:t>
            </a:r>
            <a:r>
              <a:rPr lang="en-US" dirty="0">
                <a:highlight>
                  <a:srgbClr val="FFFF00"/>
                </a:highlight>
                <a:latin typeface="Roboto" panose="02000000000000000000" pitchFamily="2" charset="0"/>
                <a:ea typeface="Roboto" panose="02000000000000000000" pitchFamily="2" charset="0"/>
              </a:rPr>
              <a:t>cannot and do not guarantee that any information provided to us by you will not become public under any circumstances</a:t>
            </a:r>
            <a:r>
              <a:rPr lang="en-US" dirty="0">
                <a:solidFill>
                  <a:schemeClr val="bg1"/>
                </a:solidFill>
                <a:latin typeface="Roboto" panose="02000000000000000000" pitchFamily="2" charset="0"/>
                <a:ea typeface="Roboto" panose="02000000000000000000" pitchFamily="2" charset="0"/>
              </a:rPr>
              <a:t>. You should appreciate that all information submitted on the website might potentially be publicly accessible.”</a:t>
            </a:r>
            <a:endParaRPr lang="de-AT"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4449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500"/>
                                  </p:stCondLst>
                                  <p:childTnLst>
                                    <p:set>
                                      <p:cBhvr>
                                        <p:cTn id="19" dur="1" fill="hold">
                                          <p:stCondLst>
                                            <p:cond delay="0"/>
                                          </p:stCondLst>
                                        </p:cTn>
                                        <p:tgtEl>
                                          <p:spTgt spid="18">
                                            <p:txEl>
                                              <p:pRg st="2" end="2"/>
                                            </p:txEl>
                                          </p:spTgt>
                                        </p:tgtEl>
                                        <p:attrNameLst>
                                          <p:attrName>style.visibility</p:attrName>
                                        </p:attrNameLst>
                                      </p:cBhvr>
                                      <p:to>
                                        <p:strVal val="visible"/>
                                      </p:to>
                                    </p:set>
                                    <p:animEffect transition="in" filter="wipe(up)">
                                      <p:cBhvr>
                                        <p:cTn id="20" dur="1500"/>
                                        <p:tgtEl>
                                          <p:spTgt spid="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wipe(up)">
                                      <p:cBhvr>
                                        <p:cTn id="25" dur="1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0473D507-1EAE-44EC-B882-932201683A95}"/>
              </a:ext>
            </a:extLst>
          </p:cNvPr>
          <p:cNvSpPr/>
          <p:nvPr/>
        </p:nvSpPr>
        <p:spPr>
          <a:xfrm>
            <a:off x="327547" y="321732"/>
            <a:ext cx="5632189" cy="1964266"/>
          </a:xfrm>
          <a:prstGeom prst="rect">
            <a:avLst/>
          </a:prstGeom>
          <a:solidFill>
            <a:srgbClr val="106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081440F5-F147-4E92-A05D-1383B4CAEC66}"/>
              </a:ext>
            </a:extLst>
          </p:cNvPr>
          <p:cNvSpPr>
            <a:spLocks noGrp="1"/>
          </p:cNvSpPr>
          <p:nvPr>
            <p:ph type="title"/>
          </p:nvPr>
        </p:nvSpPr>
        <p:spPr>
          <a:xfrm>
            <a:off x="524256" y="491260"/>
            <a:ext cx="6594189" cy="1625210"/>
          </a:xfrm>
        </p:spPr>
        <p:txBody>
          <a:bodyPr vert="horz" lIns="91440" tIns="45720" rIns="91440" bIns="45720" rtlCol="0" anchor="ctr">
            <a:normAutofit/>
          </a:bodyPr>
          <a:lstStyle/>
          <a:p>
            <a:pPr algn="l"/>
            <a:r>
              <a:rPr lang="en-US" sz="4000" cap="all" spc="133" dirty="0">
                <a:solidFill>
                  <a:schemeClr val="bg1"/>
                </a:solidFill>
                <a:latin typeface="Roboto Medium" panose="02000000000000000000" pitchFamily="2" charset="0"/>
                <a:ea typeface="Roboto Medium" panose="02000000000000000000" pitchFamily="2" charset="0"/>
              </a:rPr>
              <a:t>What could go </a:t>
            </a:r>
            <a:br>
              <a:rPr lang="en-US" sz="4000" cap="all" spc="133" dirty="0">
                <a:solidFill>
                  <a:schemeClr val="bg1"/>
                </a:solidFill>
                <a:latin typeface="Roboto Medium" panose="02000000000000000000" pitchFamily="2" charset="0"/>
                <a:ea typeface="Roboto Medium" panose="02000000000000000000" pitchFamily="2" charset="0"/>
              </a:rPr>
            </a:br>
            <a:r>
              <a:rPr lang="en-US" sz="4000" cap="all" spc="133" dirty="0">
                <a:solidFill>
                  <a:schemeClr val="bg1"/>
                </a:solidFill>
                <a:latin typeface="Roboto Medium" panose="02000000000000000000" pitchFamily="2" charset="0"/>
                <a:ea typeface="Roboto Medium" panose="02000000000000000000" pitchFamily="2" charset="0"/>
              </a:rPr>
              <a:t>wrong?</a:t>
            </a:r>
          </a:p>
        </p:txBody>
      </p:sp>
      <p:sp>
        <p:nvSpPr>
          <p:cNvPr id="17" name="Textfeld 16">
            <a:extLst>
              <a:ext uri="{FF2B5EF4-FFF2-40B4-BE49-F238E27FC236}">
                <a16:creationId xmlns:a16="http://schemas.microsoft.com/office/drawing/2014/main" id="{E16315AA-A97E-4D13-825A-1D784BCA6269}"/>
              </a:ext>
            </a:extLst>
          </p:cNvPr>
          <p:cNvSpPr txBox="1"/>
          <p:nvPr/>
        </p:nvSpPr>
        <p:spPr>
          <a:xfrm>
            <a:off x="80187" y="6488668"/>
            <a:ext cx="3038524" cy="369332"/>
          </a:xfrm>
          <a:prstGeom prst="rect">
            <a:avLst/>
          </a:prstGeom>
          <a:noFill/>
        </p:spPr>
        <p:txBody>
          <a:bodyPr wrap="none" rtlCol="0">
            <a:spAutoFit/>
          </a:bodyPr>
          <a:lstStyle/>
          <a:p>
            <a:r>
              <a:rPr lang="de-AT" dirty="0">
                <a:solidFill>
                  <a:schemeClr val="bg1">
                    <a:lumMod val="50000"/>
                  </a:schemeClr>
                </a:solidFill>
                <a:hlinkClick r:id="rId3"/>
              </a:rPr>
              <a:t>Source – Video</a:t>
            </a:r>
            <a:r>
              <a:rPr lang="de-AT" dirty="0">
                <a:solidFill>
                  <a:schemeClr val="bg1">
                    <a:lumMod val="50000"/>
                  </a:schemeClr>
                </a:solidFill>
              </a:rPr>
              <a:t> (ab Minute 24)</a:t>
            </a:r>
          </a:p>
        </p:txBody>
      </p:sp>
      <p:pic>
        <p:nvPicPr>
          <p:cNvPr id="4" name="Grafik 3">
            <a:extLst>
              <a:ext uri="{FF2B5EF4-FFF2-40B4-BE49-F238E27FC236}">
                <a16:creationId xmlns:a16="http://schemas.microsoft.com/office/drawing/2014/main" id="{320D1755-1179-4FB0-8385-C409FABBF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1732"/>
            <a:ext cx="5941108" cy="6366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Inhaltsplatzhalter 2">
            <a:extLst>
              <a:ext uri="{FF2B5EF4-FFF2-40B4-BE49-F238E27FC236}">
                <a16:creationId xmlns:a16="http://schemas.microsoft.com/office/drawing/2014/main" id="{79717E01-3E0A-4BE5-8BEF-962D219327CF}"/>
              </a:ext>
            </a:extLst>
          </p:cNvPr>
          <p:cNvSpPr>
            <a:spLocks noGrp="1"/>
          </p:cNvSpPr>
          <p:nvPr>
            <p:ph idx="1"/>
          </p:nvPr>
        </p:nvSpPr>
        <p:spPr>
          <a:xfrm>
            <a:off x="327547" y="2506662"/>
            <a:ext cx="5406279" cy="3237922"/>
          </a:xfrm>
        </p:spPr>
        <p:txBody>
          <a:bodyPr>
            <a:normAutofit lnSpcReduction="10000"/>
          </a:bodyPr>
          <a:lstStyle/>
          <a:p>
            <a:pPr marL="0" indent="0">
              <a:lnSpc>
                <a:spcPct val="120000"/>
              </a:lnSpc>
              <a:buNone/>
            </a:pPr>
            <a:r>
              <a:rPr lang="de-AT" sz="1800" b="1" dirty="0">
                <a:latin typeface="Roboto Light" panose="02000000000000000000" pitchFamily="2" charset="0"/>
                <a:ea typeface="Roboto Light" panose="02000000000000000000" pitchFamily="2" charset="0"/>
              </a:rPr>
              <a:t>Hacking Conference DEFCON in 2017</a:t>
            </a:r>
          </a:p>
          <a:p>
            <a:pPr marL="0" indent="0">
              <a:lnSpc>
                <a:spcPct val="120000"/>
              </a:lnSpc>
              <a:buNone/>
            </a:pPr>
            <a:r>
              <a:rPr lang="de-AT" sz="1800" dirty="0" err="1">
                <a:latin typeface="Roboto Light" panose="02000000000000000000" pitchFamily="2" charset="0"/>
                <a:ea typeface="Roboto Light" panose="02000000000000000000" pitchFamily="2" charset="0"/>
              </a:rPr>
              <a:t>Presenters</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showed</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how</a:t>
            </a:r>
            <a:r>
              <a:rPr lang="de-AT" sz="1800" dirty="0">
                <a:latin typeface="Roboto Light" panose="02000000000000000000" pitchFamily="2" charset="0"/>
                <a:ea typeface="Roboto Light" panose="02000000000000000000" pitchFamily="2" charset="0"/>
              </a:rPr>
              <a:t> easy </a:t>
            </a:r>
            <a:r>
              <a:rPr lang="de-AT" sz="1800" dirty="0" err="1">
                <a:latin typeface="Roboto Light" panose="02000000000000000000" pitchFamily="2" charset="0"/>
                <a:ea typeface="Roboto Light" panose="02000000000000000000" pitchFamily="2" charset="0"/>
              </a:rPr>
              <a:t>it</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is</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to</a:t>
            </a:r>
            <a:r>
              <a:rPr lang="de-AT" sz="1800" dirty="0">
                <a:latin typeface="Roboto Light" panose="02000000000000000000" pitchFamily="2" charset="0"/>
                <a:ea typeface="Roboto Light" panose="02000000000000000000" pitchFamily="2" charset="0"/>
              </a:rPr>
              <a:t> de-</a:t>
            </a:r>
            <a:r>
              <a:rPr lang="de-AT" sz="1800" dirty="0" err="1">
                <a:latin typeface="Roboto Light" panose="02000000000000000000" pitchFamily="2" charset="0"/>
                <a:ea typeface="Roboto Light" panose="02000000000000000000" pitchFamily="2" charset="0"/>
              </a:rPr>
              <a:t>anonymize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users</a:t>
            </a:r>
            <a:r>
              <a:rPr lang="de-AT" sz="1800" dirty="0">
                <a:latin typeface="Roboto Light" panose="02000000000000000000" pitchFamily="2" charset="0"/>
                <a:ea typeface="Roboto Light" panose="02000000000000000000" pitchFamily="2" charset="0"/>
              </a:rPr>
              <a:t> and track </a:t>
            </a:r>
            <a:r>
              <a:rPr lang="de-AT" sz="1800" dirty="0" err="1">
                <a:latin typeface="Roboto Light" panose="02000000000000000000" pitchFamily="2" charset="0"/>
                <a:ea typeface="Roboto Light" panose="02000000000000000000" pitchFamily="2" charset="0"/>
              </a:rPr>
              <a:t>their</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use</a:t>
            </a:r>
            <a:r>
              <a:rPr lang="de-AT" sz="1800" dirty="0">
                <a:latin typeface="Roboto Light" panose="02000000000000000000" pitchFamily="2" charset="0"/>
                <a:ea typeface="Roboto Light" panose="02000000000000000000" pitchFamily="2" charset="0"/>
              </a:rPr>
              <a:t> of MT </a:t>
            </a:r>
            <a:r>
              <a:rPr lang="de-AT" sz="1800" dirty="0" err="1">
                <a:latin typeface="Roboto Light" panose="02000000000000000000" pitchFamily="2" charset="0"/>
                <a:ea typeface="Roboto Light" panose="02000000000000000000" pitchFamily="2" charset="0"/>
              </a:rPr>
              <a:t>tools</a:t>
            </a:r>
            <a:r>
              <a:rPr lang="de-AT" sz="1800" dirty="0">
                <a:latin typeface="Roboto Light" panose="02000000000000000000" pitchFamily="2" charset="0"/>
                <a:ea typeface="Roboto Light" panose="02000000000000000000" pitchFamily="2" charset="0"/>
              </a:rPr>
              <a:t>.</a:t>
            </a:r>
          </a:p>
          <a:p>
            <a:pPr marL="0" indent="0">
              <a:lnSpc>
                <a:spcPct val="120000"/>
              </a:lnSpc>
              <a:buNone/>
            </a:pPr>
            <a:r>
              <a:rPr lang="de-AT" sz="1800" b="1" dirty="0">
                <a:latin typeface="Roboto Light" panose="02000000000000000000" pitchFamily="2" charset="0"/>
                <a:ea typeface="Roboto Light" panose="02000000000000000000" pitchFamily="2" charset="0"/>
              </a:rPr>
              <a:t>Full </a:t>
            </a:r>
            <a:r>
              <a:rPr lang="de-AT" sz="1800" b="1" dirty="0" err="1">
                <a:latin typeface="Roboto Light" panose="02000000000000000000" pitchFamily="2" charset="0"/>
                <a:ea typeface="Roboto Light" panose="02000000000000000000" pitchFamily="2" charset="0"/>
              </a:rPr>
              <a:t>details</a:t>
            </a:r>
            <a:r>
              <a:rPr lang="de-AT" sz="1800" b="1" dirty="0">
                <a:latin typeface="Roboto Light" panose="02000000000000000000" pitchFamily="2" charset="0"/>
                <a:ea typeface="Roboto Light" panose="02000000000000000000" pitchFamily="2" charset="0"/>
              </a:rPr>
              <a:t> of an </a:t>
            </a:r>
            <a:r>
              <a:rPr lang="de-AT" sz="1800" b="1" dirty="0" err="1">
                <a:latin typeface="Roboto Light" panose="02000000000000000000" pitchFamily="2" charset="0"/>
                <a:ea typeface="Roboto Light" panose="02000000000000000000" pitchFamily="2" charset="0"/>
              </a:rPr>
              <a:t>ongoing</a:t>
            </a:r>
            <a:r>
              <a:rPr lang="de-AT" sz="1800" b="1" dirty="0">
                <a:latin typeface="Roboto Light" panose="02000000000000000000" pitchFamily="2" charset="0"/>
                <a:ea typeface="Roboto Light" panose="02000000000000000000" pitchFamily="2" charset="0"/>
              </a:rPr>
              <a:t> </a:t>
            </a:r>
            <a:r>
              <a:rPr lang="de-AT" sz="1800" b="1" dirty="0" err="1">
                <a:latin typeface="Roboto Light" panose="02000000000000000000" pitchFamily="2" charset="0"/>
                <a:ea typeface="Roboto Light" panose="02000000000000000000" pitchFamily="2" charset="0"/>
              </a:rPr>
              <a:t>cyber</a:t>
            </a:r>
            <a:r>
              <a:rPr lang="de-AT" sz="1800" b="1" dirty="0">
                <a:latin typeface="Roboto Light" panose="02000000000000000000" pitchFamily="2" charset="0"/>
                <a:ea typeface="Roboto Light" panose="02000000000000000000" pitchFamily="2" charset="0"/>
              </a:rPr>
              <a:t> </a:t>
            </a:r>
            <a:r>
              <a:rPr lang="de-AT" sz="1800" b="1" dirty="0" err="1">
                <a:latin typeface="Roboto Light" panose="02000000000000000000" pitchFamily="2" charset="0"/>
                <a:ea typeface="Roboto Light" panose="02000000000000000000" pitchFamily="2" charset="0"/>
              </a:rPr>
              <a:t>security</a:t>
            </a:r>
            <a:r>
              <a:rPr lang="de-AT" sz="1800" b="1" dirty="0">
                <a:latin typeface="Roboto Light" panose="02000000000000000000" pitchFamily="2" charset="0"/>
                <a:ea typeface="Roboto Light" panose="02000000000000000000" pitchFamily="2" charset="0"/>
              </a:rPr>
              <a:t> </a:t>
            </a:r>
            <a:r>
              <a:rPr lang="de-AT" sz="1800" b="1" dirty="0" err="1">
                <a:latin typeface="Roboto Light" panose="02000000000000000000" pitchFamily="2" charset="0"/>
                <a:ea typeface="Roboto Light" panose="02000000000000000000" pitchFamily="2" charset="0"/>
              </a:rPr>
              <a:t>police</a:t>
            </a:r>
            <a:r>
              <a:rPr lang="de-AT" sz="1800" b="1" dirty="0">
                <a:latin typeface="Roboto Light" panose="02000000000000000000" pitchFamily="2" charset="0"/>
                <a:ea typeface="Roboto Light" panose="02000000000000000000" pitchFamily="2" charset="0"/>
              </a:rPr>
              <a:t> </a:t>
            </a:r>
            <a:r>
              <a:rPr lang="de-AT" sz="1800" b="1" dirty="0" err="1">
                <a:latin typeface="Roboto Light" panose="02000000000000000000" pitchFamily="2" charset="0"/>
                <a:ea typeface="Roboto Light" panose="02000000000000000000" pitchFamily="2" charset="0"/>
              </a:rPr>
              <a:t>investigation</a:t>
            </a:r>
            <a:r>
              <a:rPr lang="de-AT" sz="1800" b="1"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were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uncovered</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including</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names</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addresses</a:t>
            </a:r>
            <a:r>
              <a:rPr lang="de-AT" sz="1800" dirty="0">
                <a:latin typeface="Roboto Light" panose="02000000000000000000" pitchFamily="2" charset="0"/>
                <a:ea typeface="Roboto Light" panose="02000000000000000000" pitchFamily="2" charset="0"/>
              </a:rPr>
              <a:t> and </a:t>
            </a:r>
            <a:r>
              <a:rPr lang="de-AT" sz="1800" dirty="0" err="1">
                <a:latin typeface="Roboto Light" panose="02000000000000000000" pitchFamily="2" charset="0"/>
                <a:ea typeface="Roboto Light" panose="02000000000000000000" pitchFamily="2" charset="0"/>
              </a:rPr>
              <a:t>other</a:t>
            </a:r>
            <a:r>
              <a:rPr lang="de-AT" sz="1800" dirty="0">
                <a:latin typeface="Roboto Light" panose="02000000000000000000" pitchFamily="2" charset="0"/>
                <a:ea typeface="Roboto Light" panose="02000000000000000000" pitchFamily="2" charset="0"/>
              </a:rPr>
              <a:t> sensitive </a:t>
            </a:r>
            <a:r>
              <a:rPr lang="de-AT" sz="1800" dirty="0" err="1">
                <a:latin typeface="Roboto Light" panose="02000000000000000000" pitchFamily="2" charset="0"/>
                <a:ea typeface="Roboto Light" panose="02000000000000000000" pitchFamily="2" charset="0"/>
              </a:rPr>
              <a:t>information</a:t>
            </a:r>
            <a:r>
              <a:rPr lang="de-AT" sz="1800" dirty="0">
                <a:latin typeface="Roboto Light" panose="02000000000000000000" pitchFamily="2" charset="0"/>
                <a:ea typeface="Roboto Light" panose="02000000000000000000" pitchFamily="2" charset="0"/>
              </a:rPr>
              <a:t> – </a:t>
            </a:r>
            <a:r>
              <a:rPr lang="de-AT" sz="1800" dirty="0" err="1">
                <a:latin typeface="Roboto Light" panose="02000000000000000000" pitchFamily="2" charset="0"/>
                <a:ea typeface="Roboto Light" panose="02000000000000000000" pitchFamily="2" charset="0"/>
              </a:rPr>
              <a:t>because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the</a:t>
            </a:r>
            <a:r>
              <a:rPr lang="de-AT" sz="1800" dirty="0">
                <a:latin typeface="Roboto Light" panose="02000000000000000000" pitchFamily="2" charset="0"/>
                <a:ea typeface="Roboto Light" panose="02000000000000000000" pitchFamily="2" charset="0"/>
              </a:rPr>
              <a:t> German </a:t>
            </a:r>
            <a:r>
              <a:rPr lang="de-AT" sz="1800" dirty="0" err="1">
                <a:latin typeface="Roboto Light" panose="02000000000000000000" pitchFamily="2" charset="0"/>
                <a:ea typeface="Roboto Light" panose="02000000000000000000" pitchFamily="2" charset="0"/>
              </a:rPr>
              <a:t>detective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had</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used</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the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free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version</a:t>
            </a:r>
            <a:r>
              <a:rPr lang="de-AT" sz="1800" dirty="0">
                <a:latin typeface="Roboto Light" panose="02000000000000000000" pitchFamily="2" charset="0"/>
                <a:ea typeface="Roboto Light" panose="02000000000000000000" pitchFamily="2" charset="0"/>
              </a:rPr>
              <a:t> of Google </a:t>
            </a:r>
            <a:r>
              <a:rPr lang="de-AT" sz="1800" dirty="0" err="1">
                <a:latin typeface="Roboto Light" panose="02000000000000000000" pitchFamily="2" charset="0"/>
                <a:ea typeface="Roboto Light" panose="02000000000000000000" pitchFamily="2" charset="0"/>
              </a:rPr>
              <a:t>Translate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to</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communicate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with</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foreign</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police</a:t>
            </a:r>
            <a:r>
              <a:rPr lang="de-AT" sz="1800" dirty="0">
                <a:latin typeface="Roboto Light" panose="02000000000000000000" pitchFamily="2" charset="0"/>
                <a:ea typeface="Roboto Light" panose="02000000000000000000" pitchFamily="2" charset="0"/>
              </a:rPr>
              <a:t> </a:t>
            </a:r>
            <a:r>
              <a:rPr lang="de-AT" sz="1800" dirty="0" err="1">
                <a:latin typeface="Roboto Light" panose="02000000000000000000" pitchFamily="2" charset="0"/>
                <a:ea typeface="Roboto Light" panose="02000000000000000000" pitchFamily="2" charset="0"/>
              </a:rPr>
              <a:t>forces</a:t>
            </a:r>
            <a:r>
              <a:rPr lang="de-AT" sz="1800" dirty="0">
                <a:latin typeface="Roboto Light" panose="02000000000000000000" pitchFamily="2" charset="0"/>
                <a:ea typeface="Roboto Light" panose="02000000000000000000" pitchFamily="2" charset="0"/>
              </a:rPr>
              <a:t>.</a:t>
            </a:r>
          </a:p>
        </p:txBody>
      </p:sp>
    </p:spTree>
    <p:extLst>
      <p:ext uri="{BB962C8B-B14F-4D97-AF65-F5344CB8AC3E}">
        <p14:creationId xmlns:p14="http://schemas.microsoft.com/office/powerpoint/2010/main" val="7109888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animEffect transition="in" filter="fade">
                                      <p:cBhvr>
                                        <p:cTn id="14" dur="1000"/>
                                        <p:tgtEl>
                                          <p:spTgt spid="16">
                                            <p:txEl>
                                              <p:pRg st="1" end="1"/>
                                            </p:txEl>
                                          </p:spTgt>
                                        </p:tgtEl>
                                      </p:cBhvr>
                                    </p:animEffect>
                                    <p:anim calcmode="lin" valueType="num">
                                      <p:cBhvr>
                                        <p:cTn id="1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1000"/>
                                        <p:tgtEl>
                                          <p:spTgt spid="16">
                                            <p:txEl>
                                              <p:pRg st="2" end="2"/>
                                            </p:txEl>
                                          </p:spTgt>
                                        </p:tgtEl>
                                      </p:cBhvr>
                                    </p:animEffect>
                                    <p:anim calcmode="lin" valueType="num">
                                      <p:cBhvr>
                                        <p:cTn id="2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02D33E0-B9DC-47C3-9464-BE6809DA3656}"/>
              </a:ext>
            </a:extLst>
          </p:cNvPr>
          <p:cNvSpPr txBox="1"/>
          <p:nvPr/>
        </p:nvSpPr>
        <p:spPr>
          <a:xfrm>
            <a:off x="86061" y="6488668"/>
            <a:ext cx="3453189" cy="369332"/>
          </a:xfrm>
          <a:prstGeom prst="rect">
            <a:avLst/>
          </a:prstGeom>
          <a:noFill/>
        </p:spPr>
        <p:txBody>
          <a:bodyPr wrap="none" rtlCol="0">
            <a:spAutoFit/>
          </a:bodyPr>
          <a:lstStyle/>
          <a:p>
            <a:r>
              <a:rPr lang="de-AT" i="1" dirty="0">
                <a:solidFill>
                  <a:srgbClr val="666666"/>
                </a:solidFill>
                <a:latin typeface="Roboto Light" panose="02000000000000000000" pitchFamily="2" charset="0"/>
                <a:ea typeface="Roboto Light" panose="02000000000000000000" pitchFamily="2" charset="0"/>
              </a:rPr>
              <a:t>Date of </a:t>
            </a:r>
            <a:r>
              <a:rPr lang="de-AT" i="1" dirty="0" err="1">
                <a:solidFill>
                  <a:srgbClr val="666666"/>
                </a:solidFill>
                <a:latin typeface="Roboto Light" panose="02000000000000000000" pitchFamily="2" charset="0"/>
                <a:ea typeface="Roboto Light" panose="02000000000000000000" pitchFamily="2" charset="0"/>
              </a:rPr>
              <a:t>screenshot</a:t>
            </a:r>
            <a:r>
              <a:rPr lang="de-AT" i="1" dirty="0">
                <a:solidFill>
                  <a:srgbClr val="666666"/>
                </a:solidFill>
                <a:latin typeface="Roboto Light" panose="02000000000000000000" pitchFamily="2" charset="0"/>
                <a:ea typeface="Roboto Light" panose="02000000000000000000" pitchFamily="2" charset="0"/>
              </a:rPr>
              <a:t>: 25 May 2021</a:t>
            </a:r>
          </a:p>
        </p:txBody>
      </p:sp>
      <p:pic>
        <p:nvPicPr>
          <p:cNvPr id="6" name="Grafik 5">
            <a:extLst>
              <a:ext uri="{FF2B5EF4-FFF2-40B4-BE49-F238E27FC236}">
                <a16:creationId xmlns:a16="http://schemas.microsoft.com/office/drawing/2014/main" id="{F3D792CD-8D26-488E-A669-693A0CD81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12" y="861848"/>
            <a:ext cx="11652377" cy="5002924"/>
          </a:xfrm>
          <a:prstGeom prst="rect">
            <a:avLst/>
          </a:prstGeom>
        </p:spPr>
      </p:pic>
      <p:sp>
        <p:nvSpPr>
          <p:cNvPr id="4" name="Rechteck 3">
            <a:extLst>
              <a:ext uri="{FF2B5EF4-FFF2-40B4-BE49-F238E27FC236}">
                <a16:creationId xmlns:a16="http://schemas.microsoft.com/office/drawing/2014/main" id="{0FB4A594-1F7E-46A4-8B8D-7A6FD7B7EDD6}"/>
              </a:ext>
            </a:extLst>
          </p:cNvPr>
          <p:cNvSpPr/>
          <p:nvPr/>
        </p:nvSpPr>
        <p:spPr>
          <a:xfrm>
            <a:off x="4278576" y="1229710"/>
            <a:ext cx="5548596" cy="57806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AB2785A1-84DE-4F4A-8966-F499383E5C48}"/>
              </a:ext>
            </a:extLst>
          </p:cNvPr>
          <p:cNvSpPr/>
          <p:nvPr/>
        </p:nvSpPr>
        <p:spPr>
          <a:xfrm>
            <a:off x="547404" y="3704896"/>
            <a:ext cx="5548596" cy="57806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9" name="Gerade Verbindung mit Pfeil 8">
            <a:extLst>
              <a:ext uri="{FF2B5EF4-FFF2-40B4-BE49-F238E27FC236}">
                <a16:creationId xmlns:a16="http://schemas.microsoft.com/office/drawing/2014/main" id="{03F603EC-C7B9-43A6-B796-FF61CA0AA64D}"/>
              </a:ext>
            </a:extLst>
          </p:cNvPr>
          <p:cNvCxnSpPr>
            <a:cxnSpLocks/>
            <a:stCxn id="7" idx="0"/>
          </p:cNvCxnSpPr>
          <p:nvPr/>
        </p:nvCxnSpPr>
        <p:spPr>
          <a:xfrm flipV="1">
            <a:off x="3321702" y="1819235"/>
            <a:ext cx="956874" cy="188566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58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A95547CC-E651-4C19-8B8F-F0093BD78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642"/>
            <a:ext cx="11936559" cy="5997487"/>
          </a:xfrm>
          <a:prstGeom prst="rect">
            <a:avLst/>
          </a:prstGeom>
        </p:spPr>
      </p:pic>
      <p:sp>
        <p:nvSpPr>
          <p:cNvPr id="2" name="Textfeld 1">
            <a:extLst>
              <a:ext uri="{FF2B5EF4-FFF2-40B4-BE49-F238E27FC236}">
                <a16:creationId xmlns:a16="http://schemas.microsoft.com/office/drawing/2014/main" id="{702D33E0-B9DC-47C3-9464-BE6809DA3656}"/>
              </a:ext>
            </a:extLst>
          </p:cNvPr>
          <p:cNvSpPr txBox="1"/>
          <p:nvPr/>
        </p:nvSpPr>
        <p:spPr>
          <a:xfrm>
            <a:off x="86061" y="6488668"/>
            <a:ext cx="3453189" cy="369332"/>
          </a:xfrm>
          <a:prstGeom prst="rect">
            <a:avLst/>
          </a:prstGeom>
          <a:noFill/>
        </p:spPr>
        <p:txBody>
          <a:bodyPr wrap="none" rtlCol="0">
            <a:spAutoFit/>
          </a:bodyPr>
          <a:lstStyle/>
          <a:p>
            <a:r>
              <a:rPr lang="de-AT" i="1" dirty="0">
                <a:solidFill>
                  <a:srgbClr val="666666"/>
                </a:solidFill>
                <a:latin typeface="Roboto Light" panose="02000000000000000000" pitchFamily="2" charset="0"/>
                <a:ea typeface="Roboto Light" panose="02000000000000000000" pitchFamily="2" charset="0"/>
              </a:rPr>
              <a:t>Date of </a:t>
            </a:r>
            <a:r>
              <a:rPr lang="de-AT" i="1" dirty="0" err="1">
                <a:solidFill>
                  <a:srgbClr val="666666"/>
                </a:solidFill>
                <a:latin typeface="Roboto Light" panose="02000000000000000000" pitchFamily="2" charset="0"/>
                <a:ea typeface="Roboto Light" panose="02000000000000000000" pitchFamily="2" charset="0"/>
              </a:rPr>
              <a:t>screenshot</a:t>
            </a:r>
            <a:r>
              <a:rPr lang="de-AT" i="1" dirty="0">
                <a:solidFill>
                  <a:srgbClr val="666666"/>
                </a:solidFill>
                <a:latin typeface="Roboto Light" panose="02000000000000000000" pitchFamily="2" charset="0"/>
                <a:ea typeface="Roboto Light" panose="02000000000000000000" pitchFamily="2" charset="0"/>
              </a:rPr>
              <a:t>: 25 May 2021</a:t>
            </a:r>
          </a:p>
        </p:txBody>
      </p:sp>
      <p:sp>
        <p:nvSpPr>
          <p:cNvPr id="4" name="Rechteck 3">
            <a:extLst>
              <a:ext uri="{FF2B5EF4-FFF2-40B4-BE49-F238E27FC236}">
                <a16:creationId xmlns:a16="http://schemas.microsoft.com/office/drawing/2014/main" id="{0FB4A594-1F7E-46A4-8B8D-7A6FD7B7EDD6}"/>
              </a:ext>
            </a:extLst>
          </p:cNvPr>
          <p:cNvSpPr/>
          <p:nvPr/>
        </p:nvSpPr>
        <p:spPr>
          <a:xfrm>
            <a:off x="2995448" y="683839"/>
            <a:ext cx="5423338" cy="57806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AB2785A1-84DE-4F4A-8966-F499383E5C48}"/>
              </a:ext>
            </a:extLst>
          </p:cNvPr>
          <p:cNvSpPr/>
          <p:nvPr/>
        </p:nvSpPr>
        <p:spPr>
          <a:xfrm>
            <a:off x="587724" y="3064432"/>
            <a:ext cx="5548596" cy="57806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9" name="Gerade Verbindung mit Pfeil 8">
            <a:extLst>
              <a:ext uri="{FF2B5EF4-FFF2-40B4-BE49-F238E27FC236}">
                <a16:creationId xmlns:a16="http://schemas.microsoft.com/office/drawing/2014/main" id="{03F603EC-C7B9-43A6-B796-FF61CA0AA64D}"/>
              </a:ext>
            </a:extLst>
          </p:cNvPr>
          <p:cNvCxnSpPr>
            <a:cxnSpLocks/>
            <a:stCxn id="7" idx="0"/>
          </p:cNvCxnSpPr>
          <p:nvPr/>
        </p:nvCxnSpPr>
        <p:spPr>
          <a:xfrm flipV="1">
            <a:off x="3362022" y="1261908"/>
            <a:ext cx="526806" cy="180252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2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D98632D5-D90D-42CD-AA3C-1F328A1FD71A}"/>
              </a:ext>
            </a:extLst>
          </p:cNvPr>
          <p:cNvSpPr/>
          <p:nvPr/>
        </p:nvSpPr>
        <p:spPr>
          <a:xfrm>
            <a:off x="6191480" y="1414290"/>
            <a:ext cx="4796009" cy="1429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5400" b="1" dirty="0">
                <a:latin typeface="Chiller" panose="04020404031007020602" pitchFamily="82" charset="0"/>
                <a:ea typeface="Roboto" panose="02000000000000000000" pitchFamily="2" charset="0"/>
              </a:rPr>
              <a:t>SOCIAL </a:t>
            </a:r>
            <a:br>
              <a:rPr lang="de-AT" sz="5400" b="1" dirty="0">
                <a:latin typeface="Chiller" panose="04020404031007020602" pitchFamily="82" charset="0"/>
                <a:ea typeface="Roboto" panose="02000000000000000000" pitchFamily="2" charset="0"/>
              </a:rPr>
            </a:br>
            <a:r>
              <a:rPr lang="de-AT" sz="5400" b="1" dirty="0">
                <a:latin typeface="Chiller" panose="04020404031007020602" pitchFamily="82" charset="0"/>
                <a:ea typeface="Roboto" panose="02000000000000000000" pitchFamily="2" charset="0"/>
              </a:rPr>
              <a:t>HACKING</a:t>
            </a:r>
          </a:p>
        </p:txBody>
      </p:sp>
      <p:pic>
        <p:nvPicPr>
          <p:cNvPr id="1026" name="Picture 2" descr="Security SDL">
            <a:extLst>
              <a:ext uri="{FF2B5EF4-FFF2-40B4-BE49-F238E27FC236}">
                <a16:creationId xmlns:a16="http://schemas.microsoft.com/office/drawing/2014/main" id="{4993935F-5791-429D-8165-2C55E7B26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320" y="66675"/>
            <a:ext cx="3971925" cy="672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22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9DDB9-A8C0-4FF4-9C25-D1C0313AE026}"/>
              </a:ext>
            </a:extLst>
          </p:cNvPr>
          <p:cNvSpPr>
            <a:spLocks noGrp="1"/>
          </p:cNvSpPr>
          <p:nvPr>
            <p:ph type="title"/>
          </p:nvPr>
        </p:nvSpPr>
        <p:spPr/>
        <p:txBody>
          <a:bodyPr/>
          <a:lstStyle/>
          <a:p>
            <a:r>
              <a:rPr lang="de-DE" sz="4000" cap="all" spc="133" dirty="0">
                <a:latin typeface="Roboto Medium" panose="02000000000000000000" pitchFamily="2" charset="0"/>
                <a:ea typeface="Roboto Medium" panose="02000000000000000000" pitchFamily="2" charset="0"/>
              </a:rPr>
              <a:t>Google </a:t>
            </a:r>
            <a:r>
              <a:rPr lang="de-DE" sz="4000" cap="all" spc="133" dirty="0" err="1">
                <a:latin typeface="Roboto Medium" panose="02000000000000000000" pitchFamily="2" charset="0"/>
                <a:ea typeface="Roboto Medium" panose="02000000000000000000" pitchFamily="2" charset="0"/>
              </a:rPr>
              <a:t>Translate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free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version</a:t>
            </a:r>
            <a:r>
              <a:rPr lang="de-DE" sz="4000" cap="all" spc="133" dirty="0">
                <a:latin typeface="Roboto Medium" panose="02000000000000000000" pitchFamily="2" charset="0"/>
                <a:ea typeface="Roboto Medium" panose="02000000000000000000" pitchFamily="2" charset="0"/>
              </a:rPr>
              <a:t>)</a:t>
            </a:r>
            <a:endParaRPr lang="de-AT" sz="4000" cap="all" spc="133" dirty="0">
              <a:latin typeface="Roboto Medium" panose="02000000000000000000" pitchFamily="2" charset="0"/>
              <a:ea typeface="Roboto Medium" panose="02000000000000000000" pitchFamily="2" charset="0"/>
            </a:endParaRPr>
          </a:p>
        </p:txBody>
      </p:sp>
      <p:sp>
        <p:nvSpPr>
          <p:cNvPr id="3" name="Inhaltsplatzhalter 2">
            <a:extLst>
              <a:ext uri="{FF2B5EF4-FFF2-40B4-BE49-F238E27FC236}">
                <a16:creationId xmlns:a16="http://schemas.microsoft.com/office/drawing/2014/main" id="{5B293D38-9D5E-40A8-9849-D2FEC48B45FB}"/>
              </a:ext>
            </a:extLst>
          </p:cNvPr>
          <p:cNvSpPr>
            <a:spLocks noGrp="1"/>
          </p:cNvSpPr>
          <p:nvPr>
            <p:ph idx="1"/>
          </p:nvPr>
        </p:nvSpPr>
        <p:spPr>
          <a:xfrm>
            <a:off x="838200" y="1732765"/>
            <a:ext cx="7401910" cy="4760110"/>
          </a:xfrm>
        </p:spPr>
        <p:txBody>
          <a:bodyPr>
            <a:noAutofit/>
          </a:bodyPr>
          <a:lstStyle/>
          <a:p>
            <a:pPr marL="0" indent="0">
              <a:lnSpc>
                <a:spcPct val="120000"/>
              </a:lnSpc>
              <a:spcBef>
                <a:spcPts val="200"/>
              </a:spcBef>
              <a:spcAft>
                <a:spcPts val="200"/>
              </a:spcAft>
              <a:buNone/>
            </a:pPr>
            <a:r>
              <a:rPr lang="en-US" sz="1300" b="0" i="0" u="none" strike="noStrike" dirty="0">
                <a:effectLst/>
                <a:highlight>
                  <a:srgbClr val="FFFF00"/>
                </a:highlight>
                <a:latin typeface="Roboto Light" panose="02000000000000000000" pitchFamily="2" charset="0"/>
                <a:ea typeface="Roboto Light" panose="02000000000000000000" pitchFamily="2" charset="0"/>
              </a:rPr>
              <a:t>Your content</a:t>
            </a:r>
            <a:r>
              <a:rPr lang="en-US" sz="1300" b="0" i="0" dirty="0">
                <a:effectLst/>
                <a:highlight>
                  <a:srgbClr val="FFFF00"/>
                </a:highlight>
                <a:latin typeface="Roboto Light" panose="02000000000000000000" pitchFamily="2" charset="0"/>
                <a:ea typeface="Roboto Light" panose="02000000000000000000" pitchFamily="2" charset="0"/>
              </a:rPr>
              <a:t> remains yours</a:t>
            </a:r>
            <a:r>
              <a:rPr lang="en-US" sz="1300" b="0" i="0" dirty="0">
                <a:effectLst/>
                <a:latin typeface="Roboto Light" panose="02000000000000000000" pitchFamily="2" charset="0"/>
                <a:ea typeface="Roboto Light" panose="02000000000000000000" pitchFamily="2" charset="0"/>
              </a:rPr>
              <a:t>, which means that you retain any </a:t>
            </a:r>
            <a:r>
              <a:rPr lang="en-US" sz="1300" b="0" i="0" u="none" strike="noStrike" dirty="0">
                <a:effectLst/>
                <a:latin typeface="Roboto Light" panose="02000000000000000000" pitchFamily="2" charset="0"/>
                <a:ea typeface="Roboto Light" panose="02000000000000000000" pitchFamily="2" charset="0"/>
              </a:rPr>
              <a:t>intellectual property rights</a:t>
            </a:r>
            <a:r>
              <a:rPr lang="en-US" sz="1300" b="0" i="0" dirty="0">
                <a:effectLst/>
                <a:latin typeface="Roboto Light" panose="02000000000000000000" pitchFamily="2" charset="0"/>
                <a:ea typeface="Roboto Light" panose="02000000000000000000" pitchFamily="2" charset="0"/>
              </a:rPr>
              <a:t> that you have in your content. </a:t>
            </a:r>
          </a:p>
          <a:p>
            <a:pPr marL="0" indent="0">
              <a:lnSpc>
                <a:spcPct val="120000"/>
              </a:lnSpc>
              <a:spcBef>
                <a:spcPts val="200"/>
              </a:spcBef>
              <a:spcAft>
                <a:spcPts val="200"/>
              </a:spcAft>
              <a:buNone/>
            </a:pPr>
            <a:r>
              <a:rPr lang="en-US" sz="1300" b="0" i="0" dirty="0">
                <a:effectLst/>
                <a:latin typeface="Roboto Light" panose="02000000000000000000" pitchFamily="2" charset="0"/>
                <a:ea typeface="Roboto Light" panose="02000000000000000000" pitchFamily="2" charset="0"/>
              </a:rPr>
              <a:t>This license covers </a:t>
            </a:r>
            <a:r>
              <a:rPr lang="en-US" sz="1300" b="0" i="0" u="none" strike="noStrike" dirty="0">
                <a:effectLst/>
                <a:latin typeface="Roboto Light" panose="02000000000000000000" pitchFamily="2" charset="0"/>
                <a:ea typeface="Roboto Light" panose="02000000000000000000" pitchFamily="2" charset="0"/>
              </a:rPr>
              <a:t>your content</a:t>
            </a:r>
            <a:r>
              <a:rPr lang="en-US" sz="1300" b="0" i="0" dirty="0">
                <a:effectLst/>
                <a:latin typeface="Roboto Light" panose="02000000000000000000" pitchFamily="2" charset="0"/>
                <a:ea typeface="Roboto Light" panose="02000000000000000000" pitchFamily="2" charset="0"/>
              </a:rPr>
              <a:t> if that content is protected by intellectual property rights. This license is:</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worldwide</a:t>
            </a:r>
            <a:r>
              <a:rPr lang="en-US" sz="1300" b="0" i="0" dirty="0">
                <a:effectLst/>
                <a:latin typeface="Roboto Light" panose="02000000000000000000" pitchFamily="2" charset="0"/>
                <a:ea typeface="Roboto Light" panose="02000000000000000000" pitchFamily="2" charset="0"/>
              </a:rPr>
              <a:t>, which means it’s valid anywhere in the world</a:t>
            </a:r>
          </a:p>
          <a:p>
            <a:pPr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non-exclusive, which means you can license your content to others</a:t>
            </a:r>
          </a:p>
          <a:p>
            <a:pPr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royalty-free, which means there are no fees for this license</a:t>
            </a:r>
          </a:p>
          <a:p>
            <a:pPr marL="0" indent="0" algn="l">
              <a:lnSpc>
                <a:spcPct val="120000"/>
              </a:lnSpc>
              <a:spcBef>
                <a:spcPts val="200"/>
              </a:spcBef>
              <a:spcAft>
                <a:spcPts val="200"/>
              </a:spcAft>
              <a:buNone/>
            </a:pPr>
            <a:r>
              <a:rPr lang="en-US" sz="1300" b="0" i="0" dirty="0">
                <a:effectLst/>
                <a:highlight>
                  <a:srgbClr val="FFFF00"/>
                </a:highlight>
                <a:latin typeface="Roboto Light" panose="02000000000000000000" pitchFamily="2" charset="0"/>
                <a:ea typeface="Roboto Light" panose="02000000000000000000" pitchFamily="2" charset="0"/>
              </a:rPr>
              <a:t>This license allows Google to:</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host, reproduce, distribute, communicate, and use your content </a:t>
            </a:r>
            <a:r>
              <a:rPr lang="en-US" sz="1300" b="0" i="0" dirty="0">
                <a:effectLst/>
                <a:latin typeface="Roboto Light" panose="02000000000000000000" pitchFamily="2" charset="0"/>
                <a:ea typeface="Roboto Light" panose="02000000000000000000" pitchFamily="2" charset="0"/>
              </a:rPr>
              <a:t>— for example, to save your content on our systems and make it accessible from anywhere you go</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publish, publicly perform, or publicly display your content, if you’ve made it visible to others</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modify</a:t>
            </a:r>
            <a:r>
              <a:rPr lang="en-US" sz="1300" b="0" i="0" dirty="0">
                <a:effectLst/>
                <a:latin typeface="Roboto Light" panose="02000000000000000000" pitchFamily="2" charset="0"/>
                <a:ea typeface="Roboto Light" panose="02000000000000000000" pitchFamily="2" charset="0"/>
              </a:rPr>
              <a:t> your content, such as reformatting or translating it</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sublicense</a:t>
            </a:r>
            <a:r>
              <a:rPr lang="en-US" sz="1300" b="0" i="0" dirty="0">
                <a:effectLst/>
                <a:latin typeface="Roboto Light" panose="02000000000000000000" pitchFamily="2" charset="0"/>
                <a:ea typeface="Roboto Light" panose="02000000000000000000" pitchFamily="2" charset="0"/>
              </a:rPr>
              <a:t> these rights to:</a:t>
            </a:r>
          </a:p>
          <a:p>
            <a:pPr marL="742950" lvl="1" indent="-285750"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other users to allow the services to work as designed, such as enabling you to share photos with people you choose</a:t>
            </a:r>
          </a:p>
          <a:p>
            <a:pPr marL="742950" lvl="1" indent="-285750"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our contractors who’ve signed agreements with us that are consistent with these terms, only for the limited purposes described in the </a:t>
            </a:r>
            <a:r>
              <a:rPr lang="en-US" sz="1300" b="0" i="0" u="none" strike="noStrike" dirty="0">
                <a:solidFill>
                  <a:srgbClr val="3367D6"/>
                </a:solidFill>
                <a:effectLst/>
                <a:latin typeface="Roboto Light" panose="02000000000000000000" pitchFamily="2" charset="0"/>
                <a:ea typeface="Roboto Light" panose="02000000000000000000" pitchFamily="2" charset="0"/>
              </a:rPr>
              <a:t>Purpose</a:t>
            </a:r>
            <a:r>
              <a:rPr lang="en-US" sz="1300" b="0" i="0" dirty="0">
                <a:effectLst/>
                <a:latin typeface="Roboto Light" panose="02000000000000000000" pitchFamily="2" charset="0"/>
                <a:ea typeface="Roboto Light" panose="02000000000000000000" pitchFamily="2" charset="0"/>
              </a:rPr>
              <a:t> section below</a:t>
            </a:r>
          </a:p>
        </p:txBody>
      </p:sp>
      <p:sp>
        <p:nvSpPr>
          <p:cNvPr id="4" name="Titel 1">
            <a:extLst>
              <a:ext uri="{FF2B5EF4-FFF2-40B4-BE49-F238E27FC236}">
                <a16:creationId xmlns:a16="http://schemas.microsoft.com/office/drawing/2014/main" id="{1EEF09E4-ECA2-4F5F-A5DD-835752ED3388}"/>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What</a:t>
            </a:r>
            <a:r>
              <a:rPr lang="de-DE" sz="1400" dirty="0">
                <a:latin typeface="Roboto Light" panose="02000000000000000000" pitchFamily="2" charset="0"/>
                <a:ea typeface="Roboto Light" panose="02000000000000000000" pitchFamily="2" charset="0"/>
              </a:rPr>
              <a:t> do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say</a:t>
            </a:r>
            <a:r>
              <a:rPr lang="de-DE" sz="1400" dirty="0">
                <a:latin typeface="Roboto Light" panose="02000000000000000000" pitchFamily="2" charset="0"/>
                <a:ea typeface="Roboto Light" panose="02000000000000000000" pitchFamily="2" charset="0"/>
              </a:rPr>
              <a:t>?</a:t>
            </a:r>
          </a:p>
        </p:txBody>
      </p:sp>
      <p:sp>
        <p:nvSpPr>
          <p:cNvPr id="15" name="Textfeld 14">
            <a:extLst>
              <a:ext uri="{FF2B5EF4-FFF2-40B4-BE49-F238E27FC236}">
                <a16:creationId xmlns:a16="http://schemas.microsoft.com/office/drawing/2014/main" id="{D53C6B87-D2D8-4A72-BC29-7BFEF2F92922}"/>
              </a:ext>
            </a:extLst>
          </p:cNvPr>
          <p:cNvSpPr txBox="1"/>
          <p:nvPr/>
        </p:nvSpPr>
        <p:spPr>
          <a:xfrm>
            <a:off x="0" y="6578052"/>
            <a:ext cx="9144000" cy="279948"/>
          </a:xfrm>
          <a:prstGeom prst="rect">
            <a:avLst/>
          </a:prstGeom>
          <a:noFill/>
        </p:spPr>
        <p:txBody>
          <a:bodyPr wrap="square">
            <a:spAutoFit/>
          </a:bodyPr>
          <a:lstStyle/>
          <a:p>
            <a:pPr marL="0" indent="0">
              <a:lnSpc>
                <a:spcPct val="120000"/>
              </a:lnSpc>
              <a:spcBef>
                <a:spcPts val="200"/>
              </a:spcBef>
              <a:spcAft>
                <a:spcPts val="200"/>
              </a:spcAft>
              <a:buNone/>
            </a:pPr>
            <a:r>
              <a:rPr lang="de-AT" sz="1100" dirty="0">
                <a:latin typeface="Roboto Light" panose="02000000000000000000" pitchFamily="2" charset="0"/>
                <a:ea typeface="Roboto Light" panose="02000000000000000000" pitchFamily="2" charset="0"/>
                <a:hlinkClick r:id="rId3"/>
              </a:rPr>
              <a:t>https://policies.google.com/terms?hl=en#footnote-intellectual-property-rights</a:t>
            </a:r>
            <a:r>
              <a:rPr lang="de-AT" sz="1100" dirty="0">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1506026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par>
                          <p:cTn id="20" fill="hold">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1000"/>
                                        <p:tgtEl>
                                          <p:spTgt spid="3">
                                            <p:txEl>
                                              <p:pRg st="4" end="4"/>
                                            </p:txEl>
                                          </p:spTgt>
                                        </p:tgtEl>
                                      </p:cBhvr>
                                    </p:animEffect>
                                  </p:childTnLst>
                                </p:cTn>
                              </p:par>
                            </p:childTnLst>
                          </p:cTn>
                        </p:par>
                        <p:par>
                          <p:cTn id="24" fill="hold">
                            <p:stCondLst>
                              <p:cond delay="7500"/>
                            </p:stCondLst>
                            <p:childTnLst>
                              <p:par>
                                <p:cTn id="25" presetID="22" presetClass="entr" presetSubtype="1"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par>
                          <p:cTn id="28" fill="hold">
                            <p:stCondLst>
                              <p:cond delay="9000"/>
                            </p:stCondLst>
                            <p:childTnLst>
                              <p:par>
                                <p:cTn id="29" presetID="22" presetClass="entr" presetSubtype="1"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1000"/>
                                        <p:tgtEl>
                                          <p:spTgt spid="3">
                                            <p:txEl>
                                              <p:pRg st="6" end="6"/>
                                            </p:txEl>
                                          </p:spTgt>
                                        </p:tgtEl>
                                      </p:cBhvr>
                                    </p:animEffect>
                                  </p:childTnLst>
                                </p:cTn>
                              </p:par>
                            </p:childTnLst>
                          </p:cTn>
                        </p:par>
                        <p:par>
                          <p:cTn id="32" fill="hold">
                            <p:stCondLst>
                              <p:cond delay="10500"/>
                            </p:stCondLst>
                            <p:childTnLst>
                              <p:par>
                                <p:cTn id="33" presetID="22" presetClass="entr" presetSubtype="1"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1000"/>
                                        <p:tgtEl>
                                          <p:spTgt spid="3">
                                            <p:txEl>
                                              <p:pRg st="7" end="7"/>
                                            </p:txEl>
                                          </p:spTgt>
                                        </p:tgtEl>
                                      </p:cBhvr>
                                    </p:animEffect>
                                  </p:childTnLst>
                                </p:cTn>
                              </p:par>
                            </p:childTnLst>
                          </p:cTn>
                        </p:par>
                        <p:par>
                          <p:cTn id="36" fill="hold">
                            <p:stCondLst>
                              <p:cond delay="12000"/>
                            </p:stCondLst>
                            <p:childTnLst>
                              <p:par>
                                <p:cTn id="37" presetID="22" presetClass="entr" presetSubtype="1"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1000"/>
                                        <p:tgtEl>
                                          <p:spTgt spid="3">
                                            <p:txEl>
                                              <p:pRg st="8" end="8"/>
                                            </p:txEl>
                                          </p:spTgt>
                                        </p:tgtEl>
                                      </p:cBhvr>
                                    </p:animEffect>
                                  </p:childTnLst>
                                </p:cTn>
                              </p:par>
                            </p:childTnLst>
                          </p:cTn>
                        </p:par>
                        <p:par>
                          <p:cTn id="40" fill="hold">
                            <p:stCondLst>
                              <p:cond delay="13500"/>
                            </p:stCondLst>
                            <p:childTnLst>
                              <p:par>
                                <p:cTn id="41" presetID="22" presetClass="entr" presetSubtype="1"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1000"/>
                                        <p:tgtEl>
                                          <p:spTgt spid="3">
                                            <p:txEl>
                                              <p:pRg st="9" end="9"/>
                                            </p:txEl>
                                          </p:spTgt>
                                        </p:tgtEl>
                                      </p:cBhvr>
                                    </p:animEffect>
                                  </p:childTnLst>
                                </p:cTn>
                              </p:par>
                            </p:childTnLst>
                          </p:cTn>
                        </p:par>
                        <p:par>
                          <p:cTn id="44" fill="hold">
                            <p:stCondLst>
                              <p:cond delay="15000"/>
                            </p:stCondLst>
                            <p:childTnLst>
                              <p:par>
                                <p:cTn id="45" presetID="22" presetClass="entr" presetSubtype="1"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up)">
                                      <p:cBhvr>
                                        <p:cTn id="47" dur="1000"/>
                                        <p:tgtEl>
                                          <p:spTgt spid="3">
                                            <p:txEl>
                                              <p:pRg st="10" end="10"/>
                                            </p:txEl>
                                          </p:spTgt>
                                        </p:tgtEl>
                                      </p:cBhvr>
                                    </p:animEffect>
                                  </p:childTnLst>
                                </p:cTn>
                              </p:par>
                            </p:childTnLst>
                          </p:cTn>
                        </p:par>
                        <p:par>
                          <p:cTn id="48" fill="hold">
                            <p:stCondLst>
                              <p:cond delay="16500"/>
                            </p:stCondLst>
                            <p:childTnLst>
                              <p:par>
                                <p:cTn id="49" presetID="22" presetClass="entr" presetSubtype="1" fill="hold" grpId="0"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up)">
                                      <p:cBhvr>
                                        <p:cTn id="51"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9DDB9-A8C0-4FF4-9C25-D1C0313AE026}"/>
              </a:ext>
            </a:extLst>
          </p:cNvPr>
          <p:cNvSpPr>
            <a:spLocks noGrp="1"/>
          </p:cNvSpPr>
          <p:nvPr>
            <p:ph type="title"/>
          </p:nvPr>
        </p:nvSpPr>
        <p:spPr/>
        <p:txBody>
          <a:bodyPr/>
          <a:lstStyle/>
          <a:p>
            <a:r>
              <a:rPr lang="de-DE" sz="4000" cap="all" spc="133" dirty="0">
                <a:latin typeface="Roboto Medium" panose="02000000000000000000" pitchFamily="2" charset="0"/>
                <a:ea typeface="Roboto Medium" panose="02000000000000000000" pitchFamily="2" charset="0"/>
              </a:rPr>
              <a:t>Google </a:t>
            </a:r>
            <a:r>
              <a:rPr lang="de-DE" sz="4000" cap="all" spc="133" dirty="0" err="1">
                <a:latin typeface="Roboto Medium" panose="02000000000000000000" pitchFamily="2" charset="0"/>
                <a:ea typeface="Roboto Medium" panose="02000000000000000000" pitchFamily="2" charset="0"/>
              </a:rPr>
              <a:t>Translate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free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version</a:t>
            </a:r>
            <a:r>
              <a:rPr lang="de-DE" sz="4000" cap="all" spc="133" dirty="0">
                <a:latin typeface="Roboto Medium" panose="02000000000000000000" pitchFamily="2" charset="0"/>
                <a:ea typeface="Roboto Medium" panose="02000000000000000000" pitchFamily="2" charset="0"/>
              </a:rPr>
              <a:t>)</a:t>
            </a:r>
            <a:endParaRPr lang="de-AT" sz="4000" cap="all" spc="133" dirty="0">
              <a:latin typeface="Roboto Medium" panose="02000000000000000000" pitchFamily="2" charset="0"/>
              <a:ea typeface="Roboto Medium" panose="02000000000000000000" pitchFamily="2" charset="0"/>
            </a:endParaRPr>
          </a:p>
        </p:txBody>
      </p:sp>
      <p:sp>
        <p:nvSpPr>
          <p:cNvPr id="3" name="Inhaltsplatzhalter 2">
            <a:extLst>
              <a:ext uri="{FF2B5EF4-FFF2-40B4-BE49-F238E27FC236}">
                <a16:creationId xmlns:a16="http://schemas.microsoft.com/office/drawing/2014/main" id="{5B293D38-9D5E-40A8-9849-D2FEC48B45FB}"/>
              </a:ext>
            </a:extLst>
          </p:cNvPr>
          <p:cNvSpPr>
            <a:spLocks noGrp="1"/>
          </p:cNvSpPr>
          <p:nvPr>
            <p:ph idx="1"/>
          </p:nvPr>
        </p:nvSpPr>
        <p:spPr>
          <a:xfrm>
            <a:off x="838200" y="1732765"/>
            <a:ext cx="7401910" cy="4760110"/>
          </a:xfrm>
        </p:spPr>
        <p:txBody>
          <a:bodyPr>
            <a:noAutofit/>
          </a:bodyPr>
          <a:lstStyle/>
          <a:p>
            <a:pPr marL="0" indent="0">
              <a:lnSpc>
                <a:spcPct val="120000"/>
              </a:lnSpc>
              <a:spcBef>
                <a:spcPts val="200"/>
              </a:spcBef>
              <a:spcAft>
                <a:spcPts val="200"/>
              </a:spcAft>
              <a:buNone/>
            </a:pPr>
            <a:r>
              <a:rPr lang="en-US" sz="1300" b="0" i="0" u="none" strike="noStrike" dirty="0">
                <a:effectLst/>
                <a:highlight>
                  <a:srgbClr val="FFFF00"/>
                </a:highlight>
                <a:latin typeface="Roboto Light" panose="02000000000000000000" pitchFamily="2" charset="0"/>
                <a:ea typeface="Roboto Light" panose="02000000000000000000" pitchFamily="2" charset="0"/>
              </a:rPr>
              <a:t>Your content</a:t>
            </a:r>
            <a:r>
              <a:rPr lang="en-US" sz="1300" b="0" i="0" dirty="0">
                <a:effectLst/>
                <a:highlight>
                  <a:srgbClr val="FFFF00"/>
                </a:highlight>
                <a:latin typeface="Roboto Light" panose="02000000000000000000" pitchFamily="2" charset="0"/>
                <a:ea typeface="Roboto Light" panose="02000000000000000000" pitchFamily="2" charset="0"/>
              </a:rPr>
              <a:t> remains yours</a:t>
            </a:r>
            <a:r>
              <a:rPr lang="en-US" sz="1300" b="0" i="0" dirty="0">
                <a:effectLst/>
                <a:latin typeface="Roboto Light" panose="02000000000000000000" pitchFamily="2" charset="0"/>
                <a:ea typeface="Roboto Light" panose="02000000000000000000" pitchFamily="2" charset="0"/>
              </a:rPr>
              <a:t>, which means that you retain any </a:t>
            </a:r>
            <a:r>
              <a:rPr lang="en-US" sz="1300" b="0" i="0" u="none" strike="noStrike" dirty="0">
                <a:effectLst/>
                <a:latin typeface="Roboto Light" panose="02000000000000000000" pitchFamily="2" charset="0"/>
                <a:ea typeface="Roboto Light" panose="02000000000000000000" pitchFamily="2" charset="0"/>
              </a:rPr>
              <a:t>intellectual property rights</a:t>
            </a:r>
            <a:r>
              <a:rPr lang="en-US" sz="1300" b="0" i="0" dirty="0">
                <a:effectLst/>
                <a:latin typeface="Roboto Light" panose="02000000000000000000" pitchFamily="2" charset="0"/>
                <a:ea typeface="Roboto Light" panose="02000000000000000000" pitchFamily="2" charset="0"/>
              </a:rPr>
              <a:t> that you have in your content. </a:t>
            </a:r>
          </a:p>
          <a:p>
            <a:pPr marL="0" indent="0">
              <a:lnSpc>
                <a:spcPct val="120000"/>
              </a:lnSpc>
              <a:spcBef>
                <a:spcPts val="200"/>
              </a:spcBef>
              <a:spcAft>
                <a:spcPts val="200"/>
              </a:spcAft>
              <a:buNone/>
            </a:pPr>
            <a:r>
              <a:rPr lang="en-US" sz="1300" b="0" i="0" dirty="0">
                <a:effectLst/>
                <a:latin typeface="Roboto Light" panose="02000000000000000000" pitchFamily="2" charset="0"/>
                <a:ea typeface="Roboto Light" panose="02000000000000000000" pitchFamily="2" charset="0"/>
              </a:rPr>
              <a:t>This license covers </a:t>
            </a:r>
            <a:r>
              <a:rPr lang="en-US" sz="1300" b="0" i="0" u="none" strike="noStrike" dirty="0">
                <a:effectLst/>
                <a:latin typeface="Roboto Light" panose="02000000000000000000" pitchFamily="2" charset="0"/>
                <a:ea typeface="Roboto Light" panose="02000000000000000000" pitchFamily="2" charset="0"/>
              </a:rPr>
              <a:t>your content</a:t>
            </a:r>
            <a:r>
              <a:rPr lang="en-US" sz="1300" b="0" i="0" dirty="0">
                <a:effectLst/>
                <a:latin typeface="Roboto Light" panose="02000000000000000000" pitchFamily="2" charset="0"/>
                <a:ea typeface="Roboto Light" panose="02000000000000000000" pitchFamily="2" charset="0"/>
              </a:rPr>
              <a:t> if that content is protected by intellectual property rights. This license is:</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worldwide</a:t>
            </a:r>
            <a:r>
              <a:rPr lang="en-US" sz="1300" b="0" i="0" dirty="0">
                <a:effectLst/>
                <a:latin typeface="Roboto Light" panose="02000000000000000000" pitchFamily="2" charset="0"/>
                <a:ea typeface="Roboto Light" panose="02000000000000000000" pitchFamily="2" charset="0"/>
              </a:rPr>
              <a:t>, which means it’s valid anywhere in the world</a:t>
            </a:r>
          </a:p>
          <a:p>
            <a:pPr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non-exclusive, which means you can license your content to others</a:t>
            </a:r>
          </a:p>
          <a:p>
            <a:pPr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royalty-free, which means there are no fees for this license</a:t>
            </a:r>
          </a:p>
          <a:p>
            <a:pPr marL="0" indent="0" algn="l">
              <a:lnSpc>
                <a:spcPct val="120000"/>
              </a:lnSpc>
              <a:spcBef>
                <a:spcPts val="200"/>
              </a:spcBef>
              <a:spcAft>
                <a:spcPts val="200"/>
              </a:spcAft>
              <a:buNone/>
            </a:pPr>
            <a:r>
              <a:rPr lang="en-US" sz="1300" b="0" i="0" dirty="0">
                <a:effectLst/>
                <a:highlight>
                  <a:srgbClr val="FFFF00"/>
                </a:highlight>
                <a:latin typeface="Roboto Light" panose="02000000000000000000" pitchFamily="2" charset="0"/>
                <a:ea typeface="Roboto Light" panose="02000000000000000000" pitchFamily="2" charset="0"/>
              </a:rPr>
              <a:t>This license allows Google to:</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host, reproduce, distribute, communicate, and use your content </a:t>
            </a:r>
            <a:r>
              <a:rPr lang="en-US" sz="1300" b="0" i="0" dirty="0">
                <a:effectLst/>
                <a:latin typeface="Roboto Light" panose="02000000000000000000" pitchFamily="2" charset="0"/>
                <a:ea typeface="Roboto Light" panose="02000000000000000000" pitchFamily="2" charset="0"/>
              </a:rPr>
              <a:t>— for example, to save your content on our systems and make it accessible from anywhere you go</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publish, publicly perform, or publicly display your content, if you’ve made it visible to others</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modify</a:t>
            </a:r>
            <a:r>
              <a:rPr lang="en-US" sz="1300" b="0" i="0" dirty="0">
                <a:effectLst/>
                <a:latin typeface="Roboto Light" panose="02000000000000000000" pitchFamily="2" charset="0"/>
                <a:ea typeface="Roboto Light" panose="02000000000000000000" pitchFamily="2" charset="0"/>
              </a:rPr>
              <a:t> your content, such as reformatting or translating it</a:t>
            </a:r>
          </a:p>
          <a:p>
            <a:pPr algn="l">
              <a:lnSpc>
                <a:spcPct val="120000"/>
              </a:lnSpc>
              <a:spcBef>
                <a:spcPts val="200"/>
              </a:spcBef>
              <a:spcAft>
                <a:spcPts val="200"/>
              </a:spcAft>
              <a:buFont typeface="Arial" panose="020B0604020202020204" pitchFamily="34" charset="0"/>
              <a:buChar char="•"/>
            </a:pPr>
            <a:r>
              <a:rPr lang="en-US" sz="1300" b="0" i="0" dirty="0">
                <a:effectLst/>
                <a:highlight>
                  <a:srgbClr val="FFFF00"/>
                </a:highlight>
                <a:latin typeface="Roboto Light" panose="02000000000000000000" pitchFamily="2" charset="0"/>
                <a:ea typeface="Roboto Light" panose="02000000000000000000" pitchFamily="2" charset="0"/>
              </a:rPr>
              <a:t>sublicense</a:t>
            </a:r>
            <a:r>
              <a:rPr lang="en-US" sz="1300" b="0" i="0" dirty="0">
                <a:effectLst/>
                <a:latin typeface="Roboto Light" panose="02000000000000000000" pitchFamily="2" charset="0"/>
                <a:ea typeface="Roboto Light" panose="02000000000000000000" pitchFamily="2" charset="0"/>
              </a:rPr>
              <a:t> these rights to:</a:t>
            </a:r>
          </a:p>
          <a:p>
            <a:pPr marL="742950" lvl="1" indent="-285750"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other users to allow the services to work as designed, such as enabling you to share photos with people you choose</a:t>
            </a:r>
          </a:p>
          <a:p>
            <a:pPr marL="742950" lvl="1" indent="-285750" algn="l">
              <a:lnSpc>
                <a:spcPct val="120000"/>
              </a:lnSpc>
              <a:spcBef>
                <a:spcPts val="200"/>
              </a:spcBef>
              <a:spcAft>
                <a:spcPts val="200"/>
              </a:spcAft>
              <a:buFont typeface="Arial" panose="020B0604020202020204" pitchFamily="34" charset="0"/>
              <a:buChar char="•"/>
            </a:pPr>
            <a:r>
              <a:rPr lang="en-US" sz="1300" b="0" i="0" dirty="0">
                <a:effectLst/>
                <a:latin typeface="Roboto Light" panose="02000000000000000000" pitchFamily="2" charset="0"/>
                <a:ea typeface="Roboto Light" panose="02000000000000000000" pitchFamily="2" charset="0"/>
              </a:rPr>
              <a:t>our contractors who’ve signed agreements with us that are consistent with these terms, only for the limited purposes described in the </a:t>
            </a:r>
            <a:r>
              <a:rPr lang="en-US" sz="1300" b="0" i="0" u="none" strike="noStrike" dirty="0">
                <a:solidFill>
                  <a:srgbClr val="3367D6"/>
                </a:solidFill>
                <a:effectLst/>
                <a:latin typeface="Roboto Light" panose="02000000000000000000" pitchFamily="2" charset="0"/>
                <a:ea typeface="Roboto Light" panose="02000000000000000000" pitchFamily="2" charset="0"/>
              </a:rPr>
              <a:t>Purpose</a:t>
            </a:r>
            <a:r>
              <a:rPr lang="en-US" sz="1300" b="0" i="0" dirty="0">
                <a:effectLst/>
                <a:latin typeface="Roboto Light" panose="02000000000000000000" pitchFamily="2" charset="0"/>
                <a:ea typeface="Roboto Light" panose="02000000000000000000" pitchFamily="2" charset="0"/>
              </a:rPr>
              <a:t> section below</a:t>
            </a:r>
          </a:p>
        </p:txBody>
      </p:sp>
      <p:sp>
        <p:nvSpPr>
          <p:cNvPr id="4" name="Titel 1">
            <a:extLst>
              <a:ext uri="{FF2B5EF4-FFF2-40B4-BE49-F238E27FC236}">
                <a16:creationId xmlns:a16="http://schemas.microsoft.com/office/drawing/2014/main" id="{1EEF09E4-ECA2-4F5F-A5DD-835752ED3388}"/>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What</a:t>
            </a:r>
            <a:r>
              <a:rPr lang="de-DE" sz="1400" dirty="0">
                <a:latin typeface="Roboto Light" panose="02000000000000000000" pitchFamily="2" charset="0"/>
                <a:ea typeface="Roboto Light" panose="02000000000000000000" pitchFamily="2" charset="0"/>
              </a:rPr>
              <a:t> do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say</a:t>
            </a:r>
            <a:r>
              <a:rPr lang="de-DE" sz="1400" dirty="0">
                <a:latin typeface="Roboto Light" panose="02000000000000000000" pitchFamily="2" charset="0"/>
                <a:ea typeface="Roboto Light" panose="02000000000000000000" pitchFamily="2" charset="0"/>
              </a:rPr>
              <a:t>?</a:t>
            </a:r>
          </a:p>
        </p:txBody>
      </p:sp>
      <p:sp>
        <p:nvSpPr>
          <p:cNvPr id="15" name="Textfeld 14">
            <a:extLst>
              <a:ext uri="{FF2B5EF4-FFF2-40B4-BE49-F238E27FC236}">
                <a16:creationId xmlns:a16="http://schemas.microsoft.com/office/drawing/2014/main" id="{D53C6B87-D2D8-4A72-BC29-7BFEF2F92922}"/>
              </a:ext>
            </a:extLst>
          </p:cNvPr>
          <p:cNvSpPr txBox="1"/>
          <p:nvPr/>
        </p:nvSpPr>
        <p:spPr>
          <a:xfrm>
            <a:off x="0" y="6578052"/>
            <a:ext cx="9144000" cy="279948"/>
          </a:xfrm>
          <a:prstGeom prst="rect">
            <a:avLst/>
          </a:prstGeom>
          <a:noFill/>
        </p:spPr>
        <p:txBody>
          <a:bodyPr wrap="square">
            <a:spAutoFit/>
          </a:bodyPr>
          <a:lstStyle/>
          <a:p>
            <a:pPr marL="0" indent="0">
              <a:lnSpc>
                <a:spcPct val="120000"/>
              </a:lnSpc>
              <a:spcBef>
                <a:spcPts val="200"/>
              </a:spcBef>
              <a:spcAft>
                <a:spcPts val="200"/>
              </a:spcAft>
              <a:buNone/>
            </a:pPr>
            <a:r>
              <a:rPr lang="de-AT" sz="1100" dirty="0">
                <a:latin typeface="Roboto Light" panose="02000000000000000000" pitchFamily="2" charset="0"/>
                <a:ea typeface="Roboto Light" panose="02000000000000000000" pitchFamily="2" charset="0"/>
                <a:hlinkClick r:id="rId3"/>
              </a:rPr>
              <a:t>https://policies.google.com/terms?hl=en#footnote-intellectual-property-rights</a:t>
            </a:r>
            <a:r>
              <a:rPr lang="de-AT" sz="1100" dirty="0">
                <a:latin typeface="Roboto Light" panose="02000000000000000000" pitchFamily="2" charset="0"/>
                <a:ea typeface="Roboto Light" panose="02000000000000000000" pitchFamily="2" charset="0"/>
              </a:rPr>
              <a:t>   </a:t>
            </a:r>
          </a:p>
        </p:txBody>
      </p:sp>
      <p:sp>
        <p:nvSpPr>
          <p:cNvPr id="6" name="Textfeld 5">
            <a:extLst>
              <a:ext uri="{FF2B5EF4-FFF2-40B4-BE49-F238E27FC236}">
                <a16:creationId xmlns:a16="http://schemas.microsoft.com/office/drawing/2014/main" id="{44038D9A-B4DC-4A85-811F-85FA41BDD698}"/>
              </a:ext>
            </a:extLst>
          </p:cNvPr>
          <p:cNvSpPr txBox="1"/>
          <p:nvPr/>
        </p:nvSpPr>
        <p:spPr>
          <a:xfrm>
            <a:off x="6789674" y="2282287"/>
            <a:ext cx="5008752" cy="584775"/>
          </a:xfrm>
          <a:prstGeom prst="rect">
            <a:avLst/>
          </a:prstGeom>
          <a:noFill/>
        </p:spPr>
        <p:txBody>
          <a:bodyPr wrap="square" rtlCol="0">
            <a:spAutoFit/>
          </a:bodyPr>
          <a:lstStyle/>
          <a:p>
            <a:r>
              <a:rPr lang="de-DE" sz="1600" dirty="0">
                <a:solidFill>
                  <a:schemeClr val="bg1"/>
                </a:solidFill>
              </a:rPr>
              <a:t>Aktuell kein Leak bekannt</a:t>
            </a:r>
          </a:p>
          <a:p>
            <a:endParaRPr lang="de-DE" sz="1600" dirty="0">
              <a:solidFill>
                <a:schemeClr val="bg1"/>
              </a:solidFill>
            </a:endParaRPr>
          </a:p>
        </p:txBody>
      </p:sp>
      <p:sp>
        <p:nvSpPr>
          <p:cNvPr id="7" name="Textfeld 6">
            <a:extLst>
              <a:ext uri="{FF2B5EF4-FFF2-40B4-BE49-F238E27FC236}">
                <a16:creationId xmlns:a16="http://schemas.microsoft.com/office/drawing/2014/main" id="{A1E1953F-F154-41CF-A023-E0D4D3B75915}"/>
              </a:ext>
            </a:extLst>
          </p:cNvPr>
          <p:cNvSpPr txBox="1"/>
          <p:nvPr/>
        </p:nvSpPr>
        <p:spPr>
          <a:xfrm>
            <a:off x="6789674" y="4518449"/>
            <a:ext cx="5303278" cy="830997"/>
          </a:xfrm>
          <a:prstGeom prst="rect">
            <a:avLst/>
          </a:prstGeom>
          <a:noFill/>
        </p:spPr>
        <p:txBody>
          <a:bodyPr wrap="square">
            <a:spAutoFit/>
          </a:bodyPr>
          <a:lstStyle/>
          <a:p>
            <a:r>
              <a:rPr lang="de-DE" sz="1600" dirty="0">
                <a:solidFill>
                  <a:schemeClr val="bg1"/>
                </a:solidFill>
              </a:rPr>
              <a:t>Niemals personenbezogene Daten oder vertrauliche Informationen in Google </a:t>
            </a:r>
            <a:r>
              <a:rPr lang="de-DE" sz="1600" dirty="0" err="1">
                <a:solidFill>
                  <a:schemeClr val="bg1"/>
                </a:solidFill>
              </a:rPr>
              <a:t>Translate</a:t>
            </a:r>
            <a:r>
              <a:rPr lang="de-DE" sz="1600" dirty="0">
                <a:solidFill>
                  <a:schemeClr val="bg1"/>
                </a:solidFill>
              </a:rPr>
              <a:t> eingeben. </a:t>
            </a:r>
          </a:p>
          <a:p>
            <a:r>
              <a:rPr lang="de-DE" sz="1600" dirty="0">
                <a:solidFill>
                  <a:schemeClr val="bg1"/>
                </a:solidFill>
              </a:rPr>
              <a:t>Sicherheitslücke: Textinhalt in der URL </a:t>
            </a:r>
            <a:endParaRPr lang="de-AT" sz="1600" dirty="0">
              <a:solidFill>
                <a:schemeClr val="bg1"/>
              </a:solidFill>
            </a:endParaRPr>
          </a:p>
        </p:txBody>
      </p:sp>
      <p:pic>
        <p:nvPicPr>
          <p:cNvPr id="8" name="Grafik 7" descr="Schild Häkchen mit einfarbiger Füllung">
            <a:extLst>
              <a:ext uri="{FF2B5EF4-FFF2-40B4-BE49-F238E27FC236}">
                <a16:creationId xmlns:a16="http://schemas.microsoft.com/office/drawing/2014/main" id="{87AF42B2-D142-4A4B-9FA0-BDE08699DC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238" y="2042914"/>
            <a:ext cx="914400" cy="914400"/>
          </a:xfrm>
          <a:prstGeom prst="rect">
            <a:avLst/>
          </a:prstGeom>
        </p:spPr>
      </p:pic>
      <p:pic>
        <p:nvPicPr>
          <p:cNvPr id="9" name="Grafik 8" descr="Schildkreuz mit einfarbiger Füllung">
            <a:extLst>
              <a:ext uri="{FF2B5EF4-FFF2-40B4-BE49-F238E27FC236}">
                <a16:creationId xmlns:a16="http://schemas.microsoft.com/office/drawing/2014/main" id="{2B6685E8-628B-4F1A-A9A1-298B3E2ED1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4435046"/>
            <a:ext cx="914400" cy="914400"/>
          </a:xfrm>
          <a:prstGeom prst="rect">
            <a:avLst/>
          </a:prstGeom>
        </p:spPr>
      </p:pic>
      <p:sp>
        <p:nvSpPr>
          <p:cNvPr id="10" name="Textfeld 9">
            <a:extLst>
              <a:ext uri="{FF2B5EF4-FFF2-40B4-BE49-F238E27FC236}">
                <a16:creationId xmlns:a16="http://schemas.microsoft.com/office/drawing/2014/main" id="{3E79054D-2F62-448E-AEE8-55B90A443947}"/>
              </a:ext>
            </a:extLst>
          </p:cNvPr>
          <p:cNvSpPr txBox="1"/>
          <p:nvPr/>
        </p:nvSpPr>
        <p:spPr>
          <a:xfrm>
            <a:off x="6789674" y="3260723"/>
            <a:ext cx="5008752" cy="830997"/>
          </a:xfrm>
          <a:prstGeom prst="rect">
            <a:avLst/>
          </a:prstGeom>
          <a:noFill/>
        </p:spPr>
        <p:txBody>
          <a:bodyPr wrap="square">
            <a:spAutoFit/>
          </a:bodyPr>
          <a:lstStyle/>
          <a:p>
            <a:r>
              <a:rPr lang="de-DE" sz="1600" dirty="0">
                <a:solidFill>
                  <a:schemeClr val="bg1"/>
                </a:solidFill>
              </a:rPr>
              <a:t>Im Falle eines Leaks kaum bis kein rechtlicher Handlungsspielraum, weil jeder Nutzer Google zustimmt, dass Google die Inhalte weiterverwenden kann.</a:t>
            </a:r>
          </a:p>
        </p:txBody>
      </p:sp>
      <p:pic>
        <p:nvPicPr>
          <p:cNvPr id="11" name="Grafik 10" descr="Gewichte ungleich mit einfarbiger Füllung">
            <a:extLst>
              <a:ext uri="{FF2B5EF4-FFF2-40B4-BE49-F238E27FC236}">
                <a16:creationId xmlns:a16="http://schemas.microsoft.com/office/drawing/2014/main" id="{37605529-3B06-4122-AF0E-304806554F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3264856"/>
            <a:ext cx="914400" cy="914400"/>
          </a:xfrm>
          <a:prstGeom prst="rect">
            <a:avLst/>
          </a:prstGeom>
        </p:spPr>
      </p:pic>
      <p:grpSp>
        <p:nvGrpSpPr>
          <p:cNvPr id="12" name="Gruppieren 11">
            <a:extLst>
              <a:ext uri="{FF2B5EF4-FFF2-40B4-BE49-F238E27FC236}">
                <a16:creationId xmlns:a16="http://schemas.microsoft.com/office/drawing/2014/main" id="{CC32F09F-DE9C-44FA-BAD9-0C120B9921FF}"/>
              </a:ext>
            </a:extLst>
          </p:cNvPr>
          <p:cNvGrpSpPr/>
          <p:nvPr/>
        </p:nvGrpSpPr>
        <p:grpSpPr>
          <a:xfrm>
            <a:off x="5383658" y="1900186"/>
            <a:ext cx="6808342" cy="3618488"/>
            <a:chOff x="5383658" y="1900186"/>
            <a:chExt cx="6808342" cy="3618488"/>
          </a:xfrm>
        </p:grpSpPr>
        <p:sp>
          <p:nvSpPr>
            <p:cNvPr id="13" name="Rechteck 12">
              <a:extLst>
                <a:ext uri="{FF2B5EF4-FFF2-40B4-BE49-F238E27FC236}">
                  <a16:creationId xmlns:a16="http://schemas.microsoft.com/office/drawing/2014/main" id="{CD8C97B9-B125-4154-95F3-BB57881FE959}"/>
                </a:ext>
              </a:extLst>
            </p:cNvPr>
            <p:cNvSpPr/>
            <p:nvPr/>
          </p:nvSpPr>
          <p:spPr>
            <a:xfrm>
              <a:off x="5383658" y="1900186"/>
              <a:ext cx="6808342" cy="3618488"/>
            </a:xfrm>
            <a:prstGeom prst="rect">
              <a:avLst/>
            </a:prstGeom>
            <a:solidFill>
              <a:srgbClr val="106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Textfeld 13">
              <a:extLst>
                <a:ext uri="{FF2B5EF4-FFF2-40B4-BE49-F238E27FC236}">
                  <a16:creationId xmlns:a16="http://schemas.microsoft.com/office/drawing/2014/main" id="{C2D59973-5B8D-44B9-9913-8CA7B350D810}"/>
                </a:ext>
              </a:extLst>
            </p:cNvPr>
            <p:cNvSpPr txBox="1"/>
            <p:nvPr/>
          </p:nvSpPr>
          <p:spPr>
            <a:xfrm>
              <a:off x="6789674" y="2282287"/>
              <a:ext cx="5008752" cy="584775"/>
            </a:xfrm>
            <a:prstGeom prst="rect">
              <a:avLst/>
            </a:prstGeom>
            <a:noFill/>
          </p:spPr>
          <p:txBody>
            <a:bodyPr wrap="square" rtlCol="0">
              <a:spAutoFit/>
            </a:bodyPr>
            <a:lstStyle/>
            <a:p>
              <a:r>
                <a:rPr lang="en-GB" sz="1600">
                  <a:solidFill>
                    <a:schemeClr val="bg1"/>
                  </a:solidFill>
                  <a:latin typeface="Roboto" panose="02000000000000000000" pitchFamily="2" charset="0"/>
                  <a:ea typeface="Roboto" panose="02000000000000000000" pitchFamily="2" charset="0"/>
                </a:rPr>
                <a:t>No data leak known of at this time</a:t>
              </a:r>
            </a:p>
            <a:p>
              <a:endParaRPr lang="en-GB" sz="1600">
                <a:solidFill>
                  <a:schemeClr val="bg1"/>
                </a:solidFill>
                <a:latin typeface="Roboto" panose="02000000000000000000" pitchFamily="2" charset="0"/>
                <a:ea typeface="Roboto" panose="02000000000000000000" pitchFamily="2" charset="0"/>
              </a:endParaRPr>
            </a:p>
          </p:txBody>
        </p:sp>
        <p:sp>
          <p:nvSpPr>
            <p:cNvPr id="16" name="Textfeld 15">
              <a:extLst>
                <a:ext uri="{FF2B5EF4-FFF2-40B4-BE49-F238E27FC236}">
                  <a16:creationId xmlns:a16="http://schemas.microsoft.com/office/drawing/2014/main" id="{EBC6B8A9-D800-4452-9244-B295F82BCC93}"/>
                </a:ext>
              </a:extLst>
            </p:cNvPr>
            <p:cNvSpPr txBox="1"/>
            <p:nvPr/>
          </p:nvSpPr>
          <p:spPr>
            <a:xfrm>
              <a:off x="6789674" y="4599858"/>
              <a:ext cx="5303278" cy="584775"/>
            </a:xfrm>
            <a:prstGeom prst="rect">
              <a:avLst/>
            </a:prstGeom>
            <a:noFill/>
          </p:spPr>
          <p:txBody>
            <a:bodyPr wrap="square">
              <a:spAutoFit/>
            </a:bodyPr>
            <a:lstStyle/>
            <a:p>
              <a:r>
                <a:rPr lang="en-GB" sz="1600" dirty="0">
                  <a:solidFill>
                    <a:schemeClr val="bg1"/>
                  </a:solidFill>
                  <a:latin typeface="Roboto" panose="02000000000000000000" pitchFamily="2" charset="0"/>
                  <a:ea typeface="Roboto" panose="02000000000000000000" pitchFamily="2" charset="0"/>
                </a:rPr>
                <a:t>Never use it for translating sensitive information</a:t>
              </a:r>
            </a:p>
            <a:p>
              <a:r>
                <a:rPr lang="en-GB" sz="1600" dirty="0">
                  <a:solidFill>
                    <a:schemeClr val="bg1"/>
                  </a:solidFill>
                  <a:latin typeface="Roboto" panose="02000000000000000000" pitchFamily="2" charset="0"/>
                  <a:ea typeface="Roboto" panose="02000000000000000000" pitchFamily="2" charset="0"/>
                </a:rPr>
                <a:t>Known security risk: text in the URL</a:t>
              </a:r>
            </a:p>
          </p:txBody>
        </p:sp>
        <p:pic>
          <p:nvPicPr>
            <p:cNvPr id="17" name="Grafik 16" descr="Schild Häkchen mit einfarbiger Füllung">
              <a:extLst>
                <a:ext uri="{FF2B5EF4-FFF2-40B4-BE49-F238E27FC236}">
                  <a16:creationId xmlns:a16="http://schemas.microsoft.com/office/drawing/2014/main" id="{0B4071B6-13B3-4053-94CB-00D3EAA616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238" y="2042914"/>
              <a:ext cx="914400" cy="914400"/>
            </a:xfrm>
            <a:prstGeom prst="rect">
              <a:avLst/>
            </a:prstGeom>
          </p:spPr>
        </p:pic>
        <p:pic>
          <p:nvPicPr>
            <p:cNvPr id="18" name="Grafik 17" descr="Schildkreuz mit einfarbiger Füllung">
              <a:extLst>
                <a:ext uri="{FF2B5EF4-FFF2-40B4-BE49-F238E27FC236}">
                  <a16:creationId xmlns:a16="http://schemas.microsoft.com/office/drawing/2014/main" id="{A2B5965A-39C8-40B1-9C5A-3E39812E74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4435046"/>
              <a:ext cx="914400" cy="914400"/>
            </a:xfrm>
            <a:prstGeom prst="rect">
              <a:avLst/>
            </a:prstGeom>
          </p:spPr>
        </p:pic>
        <p:sp>
          <p:nvSpPr>
            <p:cNvPr id="19" name="Textfeld 18">
              <a:extLst>
                <a:ext uri="{FF2B5EF4-FFF2-40B4-BE49-F238E27FC236}">
                  <a16:creationId xmlns:a16="http://schemas.microsoft.com/office/drawing/2014/main" id="{A3235F44-F235-4E1B-994B-310DC6DDC850}"/>
                </a:ext>
              </a:extLst>
            </p:cNvPr>
            <p:cNvSpPr txBox="1"/>
            <p:nvPr/>
          </p:nvSpPr>
          <p:spPr>
            <a:xfrm>
              <a:off x="6789674" y="3480929"/>
              <a:ext cx="5008752" cy="338554"/>
            </a:xfrm>
            <a:prstGeom prst="rect">
              <a:avLst/>
            </a:prstGeom>
            <a:noFill/>
          </p:spPr>
          <p:txBody>
            <a:bodyPr wrap="square">
              <a:spAutoFit/>
            </a:bodyPr>
            <a:lstStyle/>
            <a:p>
              <a:r>
                <a:rPr lang="en-GB" sz="1600">
                  <a:solidFill>
                    <a:schemeClr val="bg1"/>
                  </a:solidFill>
                  <a:latin typeface="Roboto" panose="02000000000000000000" pitchFamily="2" charset="0"/>
                  <a:ea typeface="Roboto" panose="02000000000000000000" pitchFamily="2" charset="0"/>
                </a:rPr>
                <a:t>Restricted legal scope for action in case of damage</a:t>
              </a:r>
            </a:p>
          </p:txBody>
        </p:sp>
        <p:pic>
          <p:nvPicPr>
            <p:cNvPr id="20" name="Grafik 19" descr="Gewichte ungleich mit einfarbiger Füllung">
              <a:extLst>
                <a:ext uri="{FF2B5EF4-FFF2-40B4-BE49-F238E27FC236}">
                  <a16:creationId xmlns:a16="http://schemas.microsoft.com/office/drawing/2014/main" id="{A8BC9441-84CB-4BF7-B87F-E706B9DD14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3264856"/>
              <a:ext cx="914400" cy="914400"/>
            </a:xfrm>
            <a:prstGeom prst="rect">
              <a:avLst/>
            </a:prstGeom>
          </p:spPr>
        </p:pic>
      </p:grpSp>
    </p:spTree>
    <p:extLst>
      <p:ext uri="{BB962C8B-B14F-4D97-AF65-F5344CB8AC3E}">
        <p14:creationId xmlns:p14="http://schemas.microsoft.com/office/powerpoint/2010/main" val="291362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76866-E299-4D93-98D3-C9C2DAB423AB}"/>
              </a:ext>
            </a:extLst>
          </p:cNvPr>
          <p:cNvSpPr>
            <a:spLocks noGrp="1"/>
          </p:cNvSpPr>
          <p:nvPr>
            <p:ph type="title"/>
          </p:nvPr>
        </p:nvSpPr>
        <p:spPr/>
        <p:txBody>
          <a:bodyPr/>
          <a:lstStyle/>
          <a:p>
            <a:r>
              <a:rPr lang="de-DE" sz="4000" cap="all" spc="133" dirty="0">
                <a:latin typeface="Roboto Medium" panose="02000000000000000000" pitchFamily="2" charset="0"/>
                <a:ea typeface="Roboto Medium" panose="02000000000000000000" pitchFamily="2" charset="0"/>
              </a:rPr>
              <a:t>DeepL (</a:t>
            </a:r>
            <a:r>
              <a:rPr lang="de-DE" sz="4000" cap="all" spc="133" dirty="0" err="1">
                <a:latin typeface="Roboto Medium" panose="02000000000000000000" pitchFamily="2" charset="0"/>
                <a:ea typeface="Roboto Medium" panose="02000000000000000000" pitchFamily="2" charset="0"/>
              </a:rPr>
              <a:t>free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version</a:t>
            </a:r>
            <a:r>
              <a:rPr lang="de-DE" sz="4000" cap="all" spc="133" dirty="0">
                <a:latin typeface="Roboto Medium" panose="02000000000000000000" pitchFamily="2" charset="0"/>
                <a:ea typeface="Roboto Medium" panose="02000000000000000000" pitchFamily="2" charset="0"/>
              </a:rPr>
              <a:t>)</a:t>
            </a:r>
            <a:endParaRPr lang="de-AT" sz="4000" cap="all" spc="133" dirty="0">
              <a:latin typeface="Roboto Medium" panose="02000000000000000000" pitchFamily="2" charset="0"/>
              <a:ea typeface="Roboto Medium" panose="02000000000000000000" pitchFamily="2" charset="0"/>
            </a:endParaRPr>
          </a:p>
        </p:txBody>
      </p:sp>
      <p:sp>
        <p:nvSpPr>
          <p:cNvPr id="3" name="Inhaltsplatzhalter 2">
            <a:extLst>
              <a:ext uri="{FF2B5EF4-FFF2-40B4-BE49-F238E27FC236}">
                <a16:creationId xmlns:a16="http://schemas.microsoft.com/office/drawing/2014/main" id="{16F364E2-D03A-40C4-87D5-1F18C13E0339}"/>
              </a:ext>
            </a:extLst>
          </p:cNvPr>
          <p:cNvSpPr>
            <a:spLocks noGrp="1"/>
          </p:cNvSpPr>
          <p:nvPr>
            <p:ph idx="1"/>
          </p:nvPr>
        </p:nvSpPr>
        <p:spPr>
          <a:xfrm>
            <a:off x="838201" y="1825625"/>
            <a:ext cx="7401910" cy="4351338"/>
          </a:xfrm>
        </p:spPr>
        <p:txBody>
          <a:bodyPr>
            <a:normAutofit/>
          </a:bodyPr>
          <a:lstStyle/>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When using our translation service, please only enter texts that you wish to transfer to our servers. The transmission of these texts is necessary in order for us to provide the translation and offer you our service. </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We process your texts, the documents you upload and their translations for a limited period of time </a:t>
            </a:r>
            <a:r>
              <a:rPr lang="en-US" sz="1600" dirty="0">
                <a:highlight>
                  <a:srgbClr val="FFFF00"/>
                </a:highlight>
                <a:latin typeface="Roboto Light" panose="02000000000000000000" pitchFamily="2" charset="0"/>
                <a:ea typeface="Roboto Light" panose="02000000000000000000" pitchFamily="2" charset="0"/>
              </a:rPr>
              <a:t>to train and improve </a:t>
            </a:r>
            <a:r>
              <a:rPr lang="en-US" sz="1600" dirty="0">
                <a:latin typeface="Roboto Light" panose="02000000000000000000" pitchFamily="2" charset="0"/>
                <a:ea typeface="Roboto Light" panose="02000000000000000000" pitchFamily="2" charset="0"/>
              </a:rPr>
              <a:t>our neural networks and translation algorithms.</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If you make corrections to our proposed translations, </a:t>
            </a:r>
            <a:r>
              <a:rPr lang="en-US" sz="1600" dirty="0">
                <a:highlight>
                  <a:srgbClr val="FFFF00"/>
                </a:highlight>
                <a:latin typeface="Roboto Light" panose="02000000000000000000" pitchFamily="2" charset="0"/>
                <a:ea typeface="Roboto Light" panose="02000000000000000000" pitchFamily="2" charset="0"/>
              </a:rPr>
              <a:t>these corrections are also forwarded to our servers </a:t>
            </a:r>
            <a:r>
              <a:rPr lang="en-US" sz="1600" dirty="0">
                <a:latin typeface="Roboto Light" panose="02000000000000000000" pitchFamily="2" charset="0"/>
                <a:ea typeface="Roboto Light" panose="02000000000000000000" pitchFamily="2" charset="0"/>
              </a:rPr>
              <a:t>to verify the accuracy of the corrections and, if necessary, to update the translated text to reflect your changes. We also </a:t>
            </a:r>
            <a:r>
              <a:rPr lang="en-US" sz="1600" dirty="0">
                <a:highlight>
                  <a:srgbClr val="FFFF00"/>
                </a:highlight>
                <a:latin typeface="Roboto Light" panose="02000000000000000000" pitchFamily="2" charset="0"/>
                <a:ea typeface="Roboto Light" panose="02000000000000000000" pitchFamily="2" charset="0"/>
              </a:rPr>
              <a:t>store your corrections for a limited period of time to train and improve </a:t>
            </a:r>
            <a:r>
              <a:rPr lang="en-US" sz="1600" dirty="0">
                <a:latin typeface="Roboto Light" panose="02000000000000000000" pitchFamily="2" charset="0"/>
                <a:ea typeface="Roboto Light" panose="02000000000000000000" pitchFamily="2" charset="0"/>
              </a:rPr>
              <a:t>our translation algorithm.</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Please note that using our translation service for </a:t>
            </a:r>
            <a:r>
              <a:rPr lang="en-US" sz="1600" dirty="0">
                <a:highlight>
                  <a:srgbClr val="FFFF00"/>
                </a:highlight>
                <a:latin typeface="Roboto Light" panose="02000000000000000000" pitchFamily="2" charset="0"/>
                <a:ea typeface="Roboto Light" panose="02000000000000000000" pitchFamily="2" charset="0"/>
              </a:rPr>
              <a:t>texts containing personal data of any kind is not allowed.</a:t>
            </a:r>
          </a:p>
        </p:txBody>
      </p:sp>
      <p:sp>
        <p:nvSpPr>
          <p:cNvPr id="13" name="Titel 1">
            <a:extLst>
              <a:ext uri="{FF2B5EF4-FFF2-40B4-BE49-F238E27FC236}">
                <a16:creationId xmlns:a16="http://schemas.microsoft.com/office/drawing/2014/main" id="{DF8C3667-232F-4A4F-9033-31F1AB5FFFE2}"/>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What</a:t>
            </a:r>
            <a:r>
              <a:rPr lang="de-DE" sz="1400" dirty="0">
                <a:latin typeface="Roboto Light" panose="02000000000000000000" pitchFamily="2" charset="0"/>
                <a:ea typeface="Roboto Light" panose="02000000000000000000" pitchFamily="2" charset="0"/>
              </a:rPr>
              <a:t> do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say</a:t>
            </a:r>
            <a:r>
              <a:rPr lang="de-DE" sz="1400" dirty="0">
                <a:latin typeface="Roboto Light" panose="02000000000000000000" pitchFamily="2" charset="0"/>
                <a:ea typeface="Roboto Light" panose="02000000000000000000" pitchFamily="2" charset="0"/>
              </a:rPr>
              <a:t>?</a:t>
            </a:r>
          </a:p>
        </p:txBody>
      </p:sp>
      <p:sp>
        <p:nvSpPr>
          <p:cNvPr id="16" name="Textfeld 15">
            <a:extLst>
              <a:ext uri="{FF2B5EF4-FFF2-40B4-BE49-F238E27FC236}">
                <a16:creationId xmlns:a16="http://schemas.microsoft.com/office/drawing/2014/main" id="{3F9BDF6B-0D1D-4483-9E14-3CE454635153}"/>
              </a:ext>
            </a:extLst>
          </p:cNvPr>
          <p:cNvSpPr txBox="1"/>
          <p:nvPr/>
        </p:nvSpPr>
        <p:spPr>
          <a:xfrm>
            <a:off x="0" y="6578052"/>
            <a:ext cx="9144000" cy="261610"/>
          </a:xfrm>
          <a:prstGeom prst="rect">
            <a:avLst/>
          </a:prstGeom>
          <a:noFill/>
        </p:spPr>
        <p:txBody>
          <a:bodyPr wrap="square">
            <a:spAutoFit/>
          </a:bodyPr>
          <a:lstStyle/>
          <a:p>
            <a:r>
              <a:rPr lang="de-AT" sz="1100" dirty="0">
                <a:latin typeface="Roboto Light" panose="02000000000000000000" pitchFamily="2" charset="0"/>
                <a:ea typeface="Roboto Light" panose="02000000000000000000" pitchFamily="2" charset="0"/>
                <a:hlinkClick r:id="rId3"/>
              </a:rPr>
              <a:t>https://www.deepl.com/en/privacy/</a:t>
            </a:r>
            <a:r>
              <a:rPr lang="de-AT" sz="1100" dirty="0">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894265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76866-E299-4D93-98D3-C9C2DAB423AB}"/>
              </a:ext>
            </a:extLst>
          </p:cNvPr>
          <p:cNvSpPr>
            <a:spLocks noGrp="1"/>
          </p:cNvSpPr>
          <p:nvPr>
            <p:ph type="title"/>
          </p:nvPr>
        </p:nvSpPr>
        <p:spPr/>
        <p:txBody>
          <a:bodyPr/>
          <a:lstStyle/>
          <a:p>
            <a:r>
              <a:rPr lang="de-DE" sz="4000" cap="all" spc="133" dirty="0">
                <a:latin typeface="Roboto Medium" panose="02000000000000000000" pitchFamily="2" charset="0"/>
                <a:ea typeface="Roboto Medium" panose="02000000000000000000" pitchFamily="2" charset="0"/>
              </a:rPr>
              <a:t>DeepL (</a:t>
            </a:r>
            <a:r>
              <a:rPr lang="de-DE" sz="4000" cap="all" spc="133" dirty="0" err="1">
                <a:latin typeface="Roboto Medium" panose="02000000000000000000" pitchFamily="2" charset="0"/>
                <a:ea typeface="Roboto Medium" panose="02000000000000000000" pitchFamily="2" charset="0"/>
              </a:rPr>
              <a:t>free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version</a:t>
            </a:r>
            <a:r>
              <a:rPr lang="de-DE" sz="4000" cap="all" spc="133" dirty="0">
                <a:latin typeface="Roboto Medium" panose="02000000000000000000" pitchFamily="2" charset="0"/>
                <a:ea typeface="Roboto Medium" panose="02000000000000000000" pitchFamily="2" charset="0"/>
              </a:rPr>
              <a:t>)</a:t>
            </a:r>
            <a:endParaRPr lang="de-AT" sz="4000" cap="all" spc="133" dirty="0">
              <a:latin typeface="Roboto Medium" panose="02000000000000000000" pitchFamily="2" charset="0"/>
              <a:ea typeface="Roboto Medium" panose="02000000000000000000" pitchFamily="2" charset="0"/>
            </a:endParaRPr>
          </a:p>
        </p:txBody>
      </p:sp>
      <p:sp>
        <p:nvSpPr>
          <p:cNvPr id="3" name="Inhaltsplatzhalter 2">
            <a:extLst>
              <a:ext uri="{FF2B5EF4-FFF2-40B4-BE49-F238E27FC236}">
                <a16:creationId xmlns:a16="http://schemas.microsoft.com/office/drawing/2014/main" id="{16F364E2-D03A-40C4-87D5-1F18C13E0339}"/>
              </a:ext>
            </a:extLst>
          </p:cNvPr>
          <p:cNvSpPr>
            <a:spLocks noGrp="1"/>
          </p:cNvSpPr>
          <p:nvPr>
            <p:ph idx="1"/>
          </p:nvPr>
        </p:nvSpPr>
        <p:spPr>
          <a:xfrm>
            <a:off x="838201" y="1825625"/>
            <a:ext cx="7401910" cy="4351338"/>
          </a:xfrm>
        </p:spPr>
        <p:txBody>
          <a:bodyPr>
            <a:normAutofit/>
          </a:bodyPr>
          <a:lstStyle/>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When using our translation service, please only enter texts that you wish to transfer to our servers. The transmission of these texts is necessary in order for us to provide the translation and offer you our service. </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We process your texts, the documents you upload and their translations for a limited period of time </a:t>
            </a:r>
            <a:r>
              <a:rPr lang="en-US" sz="1600" dirty="0">
                <a:highlight>
                  <a:srgbClr val="FFFF00"/>
                </a:highlight>
                <a:latin typeface="Roboto Light" panose="02000000000000000000" pitchFamily="2" charset="0"/>
                <a:ea typeface="Roboto Light" panose="02000000000000000000" pitchFamily="2" charset="0"/>
              </a:rPr>
              <a:t>to train and improve </a:t>
            </a:r>
            <a:r>
              <a:rPr lang="en-US" sz="1600" dirty="0">
                <a:latin typeface="Roboto Light" panose="02000000000000000000" pitchFamily="2" charset="0"/>
                <a:ea typeface="Roboto Light" panose="02000000000000000000" pitchFamily="2" charset="0"/>
              </a:rPr>
              <a:t>our neural networks and translation algorithms.</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If you make corrections to our proposed translations, </a:t>
            </a:r>
            <a:r>
              <a:rPr lang="en-US" sz="1600" dirty="0">
                <a:highlight>
                  <a:srgbClr val="FFFF00"/>
                </a:highlight>
                <a:latin typeface="Roboto Light" panose="02000000000000000000" pitchFamily="2" charset="0"/>
                <a:ea typeface="Roboto Light" panose="02000000000000000000" pitchFamily="2" charset="0"/>
              </a:rPr>
              <a:t>these corrections are also forwarded to our servers </a:t>
            </a:r>
            <a:r>
              <a:rPr lang="en-US" sz="1600" dirty="0">
                <a:latin typeface="Roboto Light" panose="02000000000000000000" pitchFamily="2" charset="0"/>
                <a:ea typeface="Roboto Light" panose="02000000000000000000" pitchFamily="2" charset="0"/>
              </a:rPr>
              <a:t>to verify the accuracy of the corrections and, if necessary, to update the translated text to reflect your changes. We also </a:t>
            </a:r>
            <a:r>
              <a:rPr lang="en-US" sz="1600" dirty="0">
                <a:highlight>
                  <a:srgbClr val="FFFF00"/>
                </a:highlight>
                <a:latin typeface="Roboto Light" panose="02000000000000000000" pitchFamily="2" charset="0"/>
                <a:ea typeface="Roboto Light" panose="02000000000000000000" pitchFamily="2" charset="0"/>
              </a:rPr>
              <a:t>store your corrections for a limited period of time to train and improve </a:t>
            </a:r>
            <a:r>
              <a:rPr lang="en-US" sz="1600" dirty="0">
                <a:latin typeface="Roboto Light" panose="02000000000000000000" pitchFamily="2" charset="0"/>
                <a:ea typeface="Roboto Light" panose="02000000000000000000" pitchFamily="2" charset="0"/>
              </a:rPr>
              <a:t>our translation algorithm.</a:t>
            </a:r>
          </a:p>
          <a:p>
            <a:pPr marL="0" indent="0" algn="l">
              <a:lnSpc>
                <a:spcPct val="100000"/>
              </a:lnSpc>
              <a:spcBef>
                <a:spcPts val="300"/>
              </a:spcBef>
              <a:spcAft>
                <a:spcPts val="300"/>
              </a:spcAft>
              <a:buNone/>
            </a:pPr>
            <a:r>
              <a:rPr lang="en-US" sz="1600" dirty="0">
                <a:latin typeface="Roboto Light" panose="02000000000000000000" pitchFamily="2" charset="0"/>
                <a:ea typeface="Roboto Light" panose="02000000000000000000" pitchFamily="2" charset="0"/>
              </a:rPr>
              <a:t>Please note that using our translation service for </a:t>
            </a:r>
            <a:r>
              <a:rPr lang="en-US" sz="1600" dirty="0">
                <a:highlight>
                  <a:srgbClr val="FFFF00"/>
                </a:highlight>
                <a:latin typeface="Roboto Light" panose="02000000000000000000" pitchFamily="2" charset="0"/>
                <a:ea typeface="Roboto Light" panose="02000000000000000000" pitchFamily="2" charset="0"/>
              </a:rPr>
              <a:t>texts containing personal data of any kind is not allowed.</a:t>
            </a:r>
          </a:p>
        </p:txBody>
      </p:sp>
      <p:sp>
        <p:nvSpPr>
          <p:cNvPr id="13" name="Titel 1">
            <a:extLst>
              <a:ext uri="{FF2B5EF4-FFF2-40B4-BE49-F238E27FC236}">
                <a16:creationId xmlns:a16="http://schemas.microsoft.com/office/drawing/2014/main" id="{DF8C3667-232F-4A4F-9033-31F1AB5FFFE2}"/>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What</a:t>
            </a:r>
            <a:r>
              <a:rPr lang="de-DE" sz="1400" dirty="0">
                <a:latin typeface="Roboto Light" panose="02000000000000000000" pitchFamily="2" charset="0"/>
                <a:ea typeface="Roboto Light" panose="02000000000000000000" pitchFamily="2" charset="0"/>
              </a:rPr>
              <a:t> do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say</a:t>
            </a:r>
            <a:r>
              <a:rPr lang="de-DE" sz="1400" dirty="0">
                <a:latin typeface="Roboto Light" panose="02000000000000000000" pitchFamily="2" charset="0"/>
                <a:ea typeface="Roboto Light" panose="02000000000000000000" pitchFamily="2" charset="0"/>
              </a:rPr>
              <a:t>?</a:t>
            </a:r>
          </a:p>
        </p:txBody>
      </p:sp>
      <p:sp>
        <p:nvSpPr>
          <p:cNvPr id="16" name="Textfeld 15">
            <a:extLst>
              <a:ext uri="{FF2B5EF4-FFF2-40B4-BE49-F238E27FC236}">
                <a16:creationId xmlns:a16="http://schemas.microsoft.com/office/drawing/2014/main" id="{3F9BDF6B-0D1D-4483-9E14-3CE454635153}"/>
              </a:ext>
            </a:extLst>
          </p:cNvPr>
          <p:cNvSpPr txBox="1"/>
          <p:nvPr/>
        </p:nvSpPr>
        <p:spPr>
          <a:xfrm>
            <a:off x="0" y="6578052"/>
            <a:ext cx="9144000" cy="261610"/>
          </a:xfrm>
          <a:prstGeom prst="rect">
            <a:avLst/>
          </a:prstGeom>
          <a:noFill/>
        </p:spPr>
        <p:txBody>
          <a:bodyPr wrap="square">
            <a:spAutoFit/>
          </a:bodyPr>
          <a:lstStyle/>
          <a:p>
            <a:r>
              <a:rPr lang="de-AT" sz="1100" dirty="0">
                <a:latin typeface="Roboto Light" panose="02000000000000000000" pitchFamily="2" charset="0"/>
                <a:ea typeface="Roboto Light" panose="02000000000000000000" pitchFamily="2" charset="0"/>
                <a:hlinkClick r:id="rId3"/>
              </a:rPr>
              <a:t>https://www.deepl.com/en/privacy/</a:t>
            </a:r>
            <a:r>
              <a:rPr lang="de-AT" sz="1100" dirty="0">
                <a:latin typeface="Roboto Light" panose="02000000000000000000" pitchFamily="2" charset="0"/>
                <a:ea typeface="Roboto Light" panose="02000000000000000000" pitchFamily="2" charset="0"/>
              </a:rPr>
              <a:t> </a:t>
            </a:r>
          </a:p>
        </p:txBody>
      </p:sp>
      <p:grpSp>
        <p:nvGrpSpPr>
          <p:cNvPr id="18" name="Gruppieren 17">
            <a:extLst>
              <a:ext uri="{FF2B5EF4-FFF2-40B4-BE49-F238E27FC236}">
                <a16:creationId xmlns:a16="http://schemas.microsoft.com/office/drawing/2014/main" id="{BC5B9D2C-0388-4984-8FAD-2AB8835BDA95}"/>
              </a:ext>
            </a:extLst>
          </p:cNvPr>
          <p:cNvGrpSpPr/>
          <p:nvPr/>
        </p:nvGrpSpPr>
        <p:grpSpPr>
          <a:xfrm>
            <a:off x="5383658" y="1900186"/>
            <a:ext cx="6808342" cy="3618488"/>
            <a:chOff x="5383658" y="1900186"/>
            <a:chExt cx="6808342" cy="3618488"/>
          </a:xfrm>
        </p:grpSpPr>
        <p:sp>
          <p:nvSpPr>
            <p:cNvPr id="19" name="Rechteck 18">
              <a:extLst>
                <a:ext uri="{FF2B5EF4-FFF2-40B4-BE49-F238E27FC236}">
                  <a16:creationId xmlns:a16="http://schemas.microsoft.com/office/drawing/2014/main" id="{8621A910-0A05-49A2-B840-5FC0AF016286}"/>
                </a:ext>
              </a:extLst>
            </p:cNvPr>
            <p:cNvSpPr/>
            <p:nvPr/>
          </p:nvSpPr>
          <p:spPr>
            <a:xfrm>
              <a:off x="5383658" y="1900186"/>
              <a:ext cx="6808342" cy="3618488"/>
            </a:xfrm>
            <a:prstGeom prst="rect">
              <a:avLst/>
            </a:prstGeom>
            <a:solidFill>
              <a:srgbClr val="106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Textfeld 19">
              <a:extLst>
                <a:ext uri="{FF2B5EF4-FFF2-40B4-BE49-F238E27FC236}">
                  <a16:creationId xmlns:a16="http://schemas.microsoft.com/office/drawing/2014/main" id="{5A96A677-A3DB-416A-9B43-C7C17E500110}"/>
                </a:ext>
              </a:extLst>
            </p:cNvPr>
            <p:cNvSpPr txBox="1"/>
            <p:nvPr/>
          </p:nvSpPr>
          <p:spPr>
            <a:xfrm>
              <a:off x="6789674" y="2282287"/>
              <a:ext cx="5008752" cy="584775"/>
            </a:xfrm>
            <a:prstGeom prst="rect">
              <a:avLst/>
            </a:prstGeom>
            <a:noFill/>
          </p:spPr>
          <p:txBody>
            <a:bodyPr wrap="square" rtlCol="0">
              <a:spAutoFit/>
            </a:bodyPr>
            <a:lstStyle/>
            <a:p>
              <a:r>
                <a:rPr lang="en-GB" sz="1600">
                  <a:solidFill>
                    <a:schemeClr val="bg1"/>
                  </a:solidFill>
                  <a:latin typeface="Roboto" panose="02000000000000000000" pitchFamily="2" charset="0"/>
                  <a:ea typeface="Roboto" panose="02000000000000000000" pitchFamily="2" charset="0"/>
                </a:rPr>
                <a:t>No data leak known of at this time</a:t>
              </a:r>
            </a:p>
            <a:p>
              <a:endParaRPr lang="en-GB" sz="1600">
                <a:solidFill>
                  <a:schemeClr val="bg1"/>
                </a:solidFill>
                <a:latin typeface="Roboto" panose="02000000000000000000" pitchFamily="2" charset="0"/>
                <a:ea typeface="Roboto" panose="02000000000000000000" pitchFamily="2" charset="0"/>
              </a:endParaRPr>
            </a:p>
          </p:txBody>
        </p:sp>
        <p:sp>
          <p:nvSpPr>
            <p:cNvPr id="21" name="Textfeld 20">
              <a:extLst>
                <a:ext uri="{FF2B5EF4-FFF2-40B4-BE49-F238E27FC236}">
                  <a16:creationId xmlns:a16="http://schemas.microsoft.com/office/drawing/2014/main" id="{B8195955-7FE6-4123-9AD6-CF3B5F7BE8B4}"/>
                </a:ext>
              </a:extLst>
            </p:cNvPr>
            <p:cNvSpPr txBox="1"/>
            <p:nvPr/>
          </p:nvSpPr>
          <p:spPr>
            <a:xfrm>
              <a:off x="6789674" y="4599858"/>
              <a:ext cx="5303278" cy="584775"/>
            </a:xfrm>
            <a:prstGeom prst="rect">
              <a:avLst/>
            </a:prstGeom>
            <a:noFill/>
          </p:spPr>
          <p:txBody>
            <a:bodyPr wrap="square">
              <a:spAutoFit/>
            </a:bodyPr>
            <a:lstStyle/>
            <a:p>
              <a:r>
                <a:rPr lang="en-GB" sz="1600" dirty="0">
                  <a:solidFill>
                    <a:schemeClr val="bg1"/>
                  </a:solidFill>
                  <a:latin typeface="Roboto" panose="02000000000000000000" pitchFamily="2" charset="0"/>
                  <a:ea typeface="Roboto" panose="02000000000000000000" pitchFamily="2" charset="0"/>
                </a:rPr>
                <a:t>Never use it for translating sensitive information</a:t>
              </a:r>
            </a:p>
            <a:p>
              <a:r>
                <a:rPr lang="en-GB" sz="1600" dirty="0">
                  <a:solidFill>
                    <a:schemeClr val="bg1"/>
                  </a:solidFill>
                  <a:latin typeface="Roboto" panose="02000000000000000000" pitchFamily="2" charset="0"/>
                  <a:ea typeface="Roboto" panose="02000000000000000000" pitchFamily="2" charset="0"/>
                </a:rPr>
                <a:t>Known security risk: text in the URL</a:t>
              </a:r>
            </a:p>
          </p:txBody>
        </p:sp>
        <p:pic>
          <p:nvPicPr>
            <p:cNvPr id="22" name="Grafik 21" descr="Schild Häkchen mit einfarbiger Füllung">
              <a:extLst>
                <a:ext uri="{FF2B5EF4-FFF2-40B4-BE49-F238E27FC236}">
                  <a16:creationId xmlns:a16="http://schemas.microsoft.com/office/drawing/2014/main" id="{05DB0554-803C-4B4D-8A2A-00F392B90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238" y="2042914"/>
              <a:ext cx="914400" cy="914400"/>
            </a:xfrm>
            <a:prstGeom prst="rect">
              <a:avLst/>
            </a:prstGeom>
          </p:spPr>
        </p:pic>
        <p:pic>
          <p:nvPicPr>
            <p:cNvPr id="30" name="Grafik 29" descr="Schildkreuz mit einfarbiger Füllung">
              <a:extLst>
                <a:ext uri="{FF2B5EF4-FFF2-40B4-BE49-F238E27FC236}">
                  <a16:creationId xmlns:a16="http://schemas.microsoft.com/office/drawing/2014/main" id="{0FDA316F-A077-40F0-9D0C-83CDB787B2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4435046"/>
              <a:ext cx="914400" cy="914400"/>
            </a:xfrm>
            <a:prstGeom prst="rect">
              <a:avLst/>
            </a:prstGeom>
          </p:spPr>
        </p:pic>
        <p:sp>
          <p:nvSpPr>
            <p:cNvPr id="31" name="Textfeld 30">
              <a:extLst>
                <a:ext uri="{FF2B5EF4-FFF2-40B4-BE49-F238E27FC236}">
                  <a16:creationId xmlns:a16="http://schemas.microsoft.com/office/drawing/2014/main" id="{B0B48A0F-914B-412E-971F-85ADB865732E}"/>
                </a:ext>
              </a:extLst>
            </p:cNvPr>
            <p:cNvSpPr txBox="1"/>
            <p:nvPr/>
          </p:nvSpPr>
          <p:spPr>
            <a:xfrm>
              <a:off x="6789674" y="3480929"/>
              <a:ext cx="5008752" cy="338554"/>
            </a:xfrm>
            <a:prstGeom prst="rect">
              <a:avLst/>
            </a:prstGeom>
            <a:noFill/>
          </p:spPr>
          <p:txBody>
            <a:bodyPr wrap="square">
              <a:spAutoFit/>
            </a:bodyPr>
            <a:lstStyle/>
            <a:p>
              <a:r>
                <a:rPr lang="en-GB" sz="1600" dirty="0">
                  <a:solidFill>
                    <a:schemeClr val="bg1"/>
                  </a:solidFill>
                  <a:latin typeface="Roboto" panose="02000000000000000000" pitchFamily="2" charset="0"/>
                  <a:ea typeface="Roboto" panose="02000000000000000000" pitchFamily="2" charset="0"/>
                </a:rPr>
                <a:t>Restricted legal scope for action in case of damage</a:t>
              </a:r>
            </a:p>
          </p:txBody>
        </p:sp>
        <p:pic>
          <p:nvPicPr>
            <p:cNvPr id="32" name="Grafik 31" descr="Gewichte ungleich mit einfarbiger Füllung">
              <a:extLst>
                <a:ext uri="{FF2B5EF4-FFF2-40B4-BE49-F238E27FC236}">
                  <a16:creationId xmlns:a16="http://schemas.microsoft.com/office/drawing/2014/main" id="{70D43F5C-66C1-47EC-8913-6E398281D2A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38800" y="3264856"/>
              <a:ext cx="914400" cy="914400"/>
            </a:xfrm>
            <a:prstGeom prst="rect">
              <a:avLst/>
            </a:prstGeom>
          </p:spPr>
        </p:pic>
      </p:grpSp>
    </p:spTree>
    <p:extLst>
      <p:ext uri="{BB962C8B-B14F-4D97-AF65-F5344CB8AC3E}">
        <p14:creationId xmlns:p14="http://schemas.microsoft.com/office/powerpoint/2010/main" val="257402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D935C10-AB03-439A-A27F-0F60079E5F17}"/>
              </a:ext>
            </a:extLst>
          </p:cNvPr>
          <p:cNvSpPr>
            <a:spLocks noGrp="1"/>
          </p:cNvSpPr>
          <p:nvPr>
            <p:ph sz="half" idx="2"/>
          </p:nvPr>
        </p:nvSpPr>
        <p:spPr>
          <a:xfrm>
            <a:off x="838200" y="2990765"/>
            <a:ext cx="5157787" cy="2300426"/>
          </a:xfrm>
        </p:spPr>
        <p:txBody>
          <a:bodyPr>
            <a:normAutofit/>
          </a:bodyPr>
          <a:lstStyle/>
          <a:p>
            <a:pPr marL="0" indent="0" algn="ctr">
              <a:lnSpc>
                <a:spcPct val="100000"/>
              </a:lnSpc>
              <a:spcBef>
                <a:spcPts val="600"/>
              </a:spcBef>
              <a:spcAft>
                <a:spcPts val="300"/>
              </a:spcAft>
              <a:buNone/>
            </a:pPr>
            <a:r>
              <a:rPr lang="de-DE" sz="1800" dirty="0">
                <a:latin typeface="Roboto Light" panose="02000000000000000000" pitchFamily="2" charset="0"/>
                <a:ea typeface="Roboto Light" panose="02000000000000000000" pitchFamily="2" charset="0"/>
              </a:rPr>
              <a:t>Individual </a:t>
            </a:r>
            <a:r>
              <a:rPr lang="de-DE" sz="1800" dirty="0" err="1">
                <a:latin typeface="Roboto Light" panose="02000000000000000000" pitchFamily="2" charset="0"/>
                <a:ea typeface="Roboto Light" panose="02000000000000000000" pitchFamily="2" charset="0"/>
              </a:rPr>
              <a:t>words</a:t>
            </a:r>
            <a:endParaRPr lang="de-DE" sz="1800" dirty="0">
              <a:latin typeface="Roboto Light" panose="02000000000000000000" pitchFamily="2" charset="0"/>
              <a:ea typeface="Roboto Light" panose="02000000000000000000" pitchFamily="2" charset="0"/>
            </a:endParaRPr>
          </a:p>
          <a:p>
            <a:pPr marL="0" indent="0" algn="ctr">
              <a:lnSpc>
                <a:spcPct val="100000"/>
              </a:lnSpc>
              <a:spcBef>
                <a:spcPts val="600"/>
              </a:spcBef>
              <a:spcAft>
                <a:spcPts val="300"/>
              </a:spcAft>
              <a:buNone/>
            </a:pPr>
            <a:r>
              <a:rPr lang="de-DE" sz="1800" dirty="0" err="1">
                <a:latin typeface="Roboto Light" panose="02000000000000000000" pitchFamily="2" charset="0"/>
                <a:ea typeface="Roboto Light" panose="02000000000000000000" pitchFamily="2" charset="0"/>
              </a:rPr>
              <a:t>Sentences</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without</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traceable</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information</a:t>
            </a:r>
            <a:endParaRPr lang="de-DE" sz="1800" dirty="0">
              <a:latin typeface="Roboto Light" panose="02000000000000000000" pitchFamily="2" charset="0"/>
              <a:ea typeface="Roboto Light" panose="02000000000000000000" pitchFamily="2" charset="0"/>
            </a:endParaRPr>
          </a:p>
          <a:p>
            <a:pPr marL="0" indent="0" algn="ctr">
              <a:lnSpc>
                <a:spcPct val="100000"/>
              </a:lnSpc>
              <a:spcBef>
                <a:spcPts val="600"/>
              </a:spcBef>
              <a:spcAft>
                <a:spcPts val="300"/>
              </a:spcAft>
              <a:buNone/>
            </a:pPr>
            <a:r>
              <a:rPr lang="de-DE" sz="1800" dirty="0">
                <a:latin typeface="Roboto Light" panose="02000000000000000000" pitchFamily="2" charset="0"/>
                <a:ea typeface="Roboto Light" panose="02000000000000000000" pitchFamily="2" charset="0"/>
              </a:rPr>
              <a:t>Information </a:t>
            </a:r>
            <a:r>
              <a:rPr lang="de-DE" sz="1800" dirty="0" err="1">
                <a:latin typeface="Roboto Light" panose="02000000000000000000" pitchFamily="2" charset="0"/>
                <a:ea typeface="Roboto Light" panose="02000000000000000000" pitchFamily="2" charset="0"/>
              </a:rPr>
              <a:t>which</a:t>
            </a:r>
            <a:r>
              <a:rPr lang="de-DE" sz="1800" dirty="0">
                <a:latin typeface="Roboto Light" panose="02000000000000000000" pitchFamily="2" charset="0"/>
                <a:ea typeface="Roboto Light" panose="02000000000000000000" pitchFamily="2" charset="0"/>
              </a:rPr>
              <a:t> will </a:t>
            </a:r>
            <a:r>
              <a:rPr lang="de-DE" sz="1800" dirty="0" err="1">
                <a:latin typeface="Roboto Light" panose="02000000000000000000" pitchFamily="2" charset="0"/>
                <a:ea typeface="Roboto Light" panose="02000000000000000000" pitchFamily="2" charset="0"/>
              </a:rPr>
              <a:t>be</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published</a:t>
            </a:r>
            <a:r>
              <a:rPr lang="de-DE" sz="1800" dirty="0">
                <a:latin typeface="Roboto Light" panose="02000000000000000000" pitchFamily="2" charset="0"/>
                <a:ea typeface="Roboto Light" panose="02000000000000000000" pitchFamily="2" charset="0"/>
              </a:rPr>
              <a:t> online</a:t>
            </a:r>
          </a:p>
          <a:p>
            <a:pPr marL="0" indent="0" algn="ctr">
              <a:lnSpc>
                <a:spcPct val="100000"/>
              </a:lnSpc>
              <a:spcBef>
                <a:spcPts val="600"/>
              </a:spcBef>
              <a:spcAft>
                <a:spcPts val="300"/>
              </a:spcAft>
              <a:buNone/>
            </a:pPr>
            <a:r>
              <a:rPr lang="de-DE" sz="1800" dirty="0" err="1">
                <a:latin typeface="Roboto Light" panose="02000000000000000000" pitchFamily="2" charset="0"/>
                <a:ea typeface="Roboto Light" panose="02000000000000000000" pitchFamily="2" charset="0"/>
              </a:rPr>
              <a:t>Anonymized</a:t>
            </a:r>
            <a:r>
              <a:rPr lang="de-DE" sz="1800" dirty="0">
                <a:latin typeface="Roboto Light" panose="02000000000000000000" pitchFamily="2" charset="0"/>
                <a:ea typeface="Roboto Light" panose="02000000000000000000" pitchFamily="2" charset="0"/>
              </a:rPr>
              <a:t> / </a:t>
            </a:r>
            <a:r>
              <a:rPr lang="de-DE" sz="1800" dirty="0" err="1">
                <a:latin typeface="Roboto Light" panose="02000000000000000000" pitchFamily="2" charset="0"/>
                <a:ea typeface="Roboto Light" panose="02000000000000000000" pitchFamily="2" charset="0"/>
              </a:rPr>
              <a:t>pseudonymized</a:t>
            </a:r>
            <a:r>
              <a:rPr lang="de-DE" sz="1800" dirty="0">
                <a:latin typeface="Roboto Light" panose="02000000000000000000" pitchFamily="2" charset="0"/>
                <a:ea typeface="Roboto Light" panose="02000000000000000000" pitchFamily="2" charset="0"/>
              </a:rPr>
              <a:t> </a:t>
            </a:r>
            <a:br>
              <a:rPr lang="de-DE" sz="1800" dirty="0">
                <a:latin typeface="Roboto Light" panose="02000000000000000000" pitchFamily="2" charset="0"/>
                <a:ea typeface="Roboto Light" panose="02000000000000000000" pitchFamily="2" charset="0"/>
              </a:rPr>
            </a:br>
            <a:r>
              <a:rPr lang="de-DE" sz="1800" dirty="0">
                <a:latin typeface="Roboto Light" panose="02000000000000000000" pitchFamily="2" charset="0"/>
                <a:ea typeface="Roboto Light" panose="02000000000000000000" pitchFamily="2" charset="0"/>
              </a:rPr>
              <a:t>non-</a:t>
            </a:r>
            <a:r>
              <a:rPr lang="de-DE" sz="1800" dirty="0" err="1">
                <a:latin typeface="Roboto Light" panose="02000000000000000000" pitchFamily="2" charset="0"/>
                <a:ea typeface="Roboto Light" panose="02000000000000000000" pitchFamily="2" charset="0"/>
              </a:rPr>
              <a:t>confidential</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information</a:t>
            </a:r>
            <a:endParaRPr lang="de-DE" sz="1800" dirty="0">
              <a:latin typeface="Roboto Light" panose="02000000000000000000" pitchFamily="2" charset="0"/>
              <a:ea typeface="Roboto Light" panose="02000000000000000000" pitchFamily="2" charset="0"/>
            </a:endParaRPr>
          </a:p>
        </p:txBody>
      </p:sp>
      <p:sp>
        <p:nvSpPr>
          <p:cNvPr id="6" name="Inhaltsplatzhalter 5">
            <a:extLst>
              <a:ext uri="{FF2B5EF4-FFF2-40B4-BE49-F238E27FC236}">
                <a16:creationId xmlns:a16="http://schemas.microsoft.com/office/drawing/2014/main" id="{EFA654D4-7503-4CAF-834D-42665974BD2F}"/>
              </a:ext>
            </a:extLst>
          </p:cNvPr>
          <p:cNvSpPr>
            <a:spLocks noGrp="1"/>
          </p:cNvSpPr>
          <p:nvPr>
            <p:ph sz="quarter" idx="4"/>
          </p:nvPr>
        </p:nvSpPr>
        <p:spPr>
          <a:xfrm>
            <a:off x="6170612" y="2990765"/>
            <a:ext cx="5183188" cy="2300426"/>
          </a:xfrm>
        </p:spPr>
        <p:txBody>
          <a:bodyPr>
            <a:normAutofit/>
          </a:bodyPr>
          <a:lstStyle/>
          <a:p>
            <a:pPr marL="0" indent="0" algn="ctr">
              <a:lnSpc>
                <a:spcPct val="100000"/>
              </a:lnSpc>
              <a:spcBef>
                <a:spcPts val="600"/>
              </a:spcBef>
              <a:spcAft>
                <a:spcPts val="300"/>
              </a:spcAft>
              <a:buNone/>
            </a:pPr>
            <a:r>
              <a:rPr lang="de-DE" sz="1800" dirty="0" err="1">
                <a:latin typeface="Roboto Light" panose="02000000000000000000" pitchFamily="2" charset="0"/>
                <a:ea typeface="Roboto Light" panose="02000000000000000000" pitchFamily="2" charset="0"/>
              </a:rPr>
              <a:t>Unadjusted</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sentences</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or</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paragraphs</a:t>
            </a:r>
            <a:endParaRPr lang="de-DE" sz="1800" dirty="0">
              <a:latin typeface="Roboto Light" panose="02000000000000000000" pitchFamily="2" charset="0"/>
              <a:ea typeface="Roboto Light" panose="02000000000000000000" pitchFamily="2" charset="0"/>
            </a:endParaRPr>
          </a:p>
          <a:p>
            <a:pPr marL="0" indent="0" algn="ctr">
              <a:lnSpc>
                <a:spcPct val="100000"/>
              </a:lnSpc>
              <a:spcBef>
                <a:spcPts val="600"/>
              </a:spcBef>
              <a:spcAft>
                <a:spcPts val="300"/>
              </a:spcAft>
              <a:buNone/>
            </a:pPr>
            <a:r>
              <a:rPr lang="de-DE" sz="1800" dirty="0" err="1">
                <a:latin typeface="Roboto Light" panose="02000000000000000000" pitchFamily="2" charset="0"/>
                <a:ea typeface="Roboto Light" panose="02000000000000000000" pitchFamily="2" charset="0"/>
              </a:rPr>
              <a:t>Entire</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documents</a:t>
            </a:r>
            <a:endParaRPr lang="de-DE" sz="1800" dirty="0">
              <a:latin typeface="Roboto Light" panose="02000000000000000000" pitchFamily="2" charset="0"/>
              <a:ea typeface="Roboto Light" panose="02000000000000000000" pitchFamily="2" charset="0"/>
            </a:endParaRPr>
          </a:p>
          <a:p>
            <a:pPr marL="0" indent="0" algn="ctr">
              <a:lnSpc>
                <a:spcPct val="100000"/>
              </a:lnSpc>
              <a:spcBef>
                <a:spcPts val="600"/>
              </a:spcBef>
              <a:spcAft>
                <a:spcPts val="300"/>
              </a:spcAft>
              <a:buNone/>
            </a:pPr>
            <a:r>
              <a:rPr lang="de-DE" sz="1800" dirty="0">
                <a:latin typeface="Roboto Light" panose="02000000000000000000" pitchFamily="2" charset="0"/>
                <a:ea typeface="Roboto Light" panose="02000000000000000000" pitchFamily="2" charset="0"/>
              </a:rPr>
              <a:t>Text </a:t>
            </a:r>
            <a:r>
              <a:rPr lang="de-DE" sz="1800" dirty="0" err="1">
                <a:latin typeface="Roboto Light" panose="02000000000000000000" pitchFamily="2" charset="0"/>
                <a:ea typeface="Roboto Light" panose="02000000000000000000" pitchFamily="2" charset="0"/>
              </a:rPr>
              <a:t>containing</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confidential</a:t>
            </a:r>
            <a:r>
              <a:rPr lang="de-DE" sz="1800" dirty="0">
                <a:latin typeface="Roboto Light" panose="02000000000000000000" pitchFamily="2" charset="0"/>
                <a:ea typeface="Roboto Light" panose="02000000000000000000" pitchFamily="2" charset="0"/>
              </a:rPr>
              <a:t> </a:t>
            </a:r>
            <a:r>
              <a:rPr lang="de-DE" sz="1800" dirty="0" err="1">
                <a:latin typeface="Roboto Light" panose="02000000000000000000" pitchFamily="2" charset="0"/>
                <a:ea typeface="Roboto Light" panose="02000000000000000000" pitchFamily="2" charset="0"/>
              </a:rPr>
              <a:t>data</a:t>
            </a:r>
            <a:endParaRPr lang="de-DE" sz="1800" dirty="0">
              <a:latin typeface="Roboto Light" panose="02000000000000000000" pitchFamily="2" charset="0"/>
              <a:ea typeface="Roboto Light" panose="02000000000000000000" pitchFamily="2" charset="0"/>
            </a:endParaRPr>
          </a:p>
          <a:p>
            <a:pPr marL="0" indent="0" algn="ctr">
              <a:lnSpc>
                <a:spcPct val="100000"/>
              </a:lnSpc>
              <a:spcBef>
                <a:spcPts val="600"/>
              </a:spcBef>
              <a:spcAft>
                <a:spcPts val="300"/>
              </a:spcAft>
              <a:buNone/>
            </a:pPr>
            <a:r>
              <a:rPr lang="de-DE" sz="1800" dirty="0">
                <a:latin typeface="Roboto Light" panose="02000000000000000000" pitchFamily="2" charset="0"/>
                <a:ea typeface="Roboto Light" panose="02000000000000000000" pitchFamily="2" charset="0"/>
              </a:rPr>
              <a:t>Text </a:t>
            </a:r>
            <a:r>
              <a:rPr lang="de-DE" sz="1800" dirty="0" err="1">
                <a:latin typeface="Roboto Light" panose="02000000000000000000" pitchFamily="2" charset="0"/>
                <a:ea typeface="Roboto Light" panose="02000000000000000000" pitchFamily="2" charset="0"/>
              </a:rPr>
              <a:t>containing</a:t>
            </a:r>
            <a:r>
              <a:rPr lang="de-DE" sz="1800" dirty="0">
                <a:latin typeface="Roboto Light" panose="02000000000000000000" pitchFamily="2" charset="0"/>
                <a:ea typeface="Roboto Light" panose="02000000000000000000" pitchFamily="2" charset="0"/>
              </a:rPr>
              <a:t> personal </a:t>
            </a:r>
            <a:r>
              <a:rPr lang="de-DE" sz="1800" dirty="0" err="1">
                <a:latin typeface="Roboto Light" panose="02000000000000000000" pitchFamily="2" charset="0"/>
                <a:ea typeface="Roboto Light" panose="02000000000000000000" pitchFamily="2" charset="0"/>
              </a:rPr>
              <a:t>data</a:t>
            </a:r>
            <a:endParaRPr lang="de-DE" sz="1800" dirty="0">
              <a:latin typeface="Roboto Light" panose="02000000000000000000" pitchFamily="2" charset="0"/>
              <a:ea typeface="Roboto Light" panose="02000000000000000000" pitchFamily="2" charset="0"/>
            </a:endParaRPr>
          </a:p>
        </p:txBody>
      </p:sp>
      <p:pic>
        <p:nvPicPr>
          <p:cNvPr id="16" name="Grafik 15" descr="Marke Kreuz mit einfarbiger Füllung">
            <a:extLst>
              <a:ext uri="{FF2B5EF4-FFF2-40B4-BE49-F238E27FC236}">
                <a16:creationId xmlns:a16="http://schemas.microsoft.com/office/drawing/2014/main" id="{FCD11EDE-AF5F-4BFF-9F2B-160CF2E5F8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9446" y="2032842"/>
            <a:ext cx="914400" cy="914400"/>
          </a:xfrm>
          <a:prstGeom prst="rect">
            <a:avLst/>
          </a:prstGeom>
        </p:spPr>
      </p:pic>
      <p:pic>
        <p:nvPicPr>
          <p:cNvPr id="17" name="Grafik 16" descr="Marke Häkchen mit einfarbiger Füllung">
            <a:extLst>
              <a:ext uri="{FF2B5EF4-FFF2-40B4-BE49-F238E27FC236}">
                <a16:creationId xmlns:a16="http://schemas.microsoft.com/office/drawing/2014/main" id="{401EE116-7F9D-4059-95BB-23BC914A4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2082" y="1955197"/>
            <a:ext cx="997877" cy="997877"/>
          </a:xfrm>
          <a:prstGeom prst="rect">
            <a:avLst/>
          </a:prstGeom>
        </p:spPr>
      </p:pic>
      <p:grpSp>
        <p:nvGrpSpPr>
          <p:cNvPr id="7" name="Gruppieren 6">
            <a:extLst>
              <a:ext uri="{FF2B5EF4-FFF2-40B4-BE49-F238E27FC236}">
                <a16:creationId xmlns:a16="http://schemas.microsoft.com/office/drawing/2014/main" id="{F9E8DE2C-63F1-4390-A107-456CF114ADE5}"/>
              </a:ext>
            </a:extLst>
          </p:cNvPr>
          <p:cNvGrpSpPr/>
          <p:nvPr/>
        </p:nvGrpSpPr>
        <p:grpSpPr>
          <a:xfrm>
            <a:off x="0" y="5455578"/>
            <a:ext cx="12192000" cy="1402422"/>
            <a:chOff x="0" y="5455578"/>
            <a:chExt cx="12192000" cy="1402422"/>
          </a:xfrm>
          <a:solidFill>
            <a:srgbClr val="092F41"/>
          </a:solidFill>
        </p:grpSpPr>
        <p:sp>
          <p:nvSpPr>
            <p:cNvPr id="19" name="Rechteck 18">
              <a:extLst>
                <a:ext uri="{FF2B5EF4-FFF2-40B4-BE49-F238E27FC236}">
                  <a16:creationId xmlns:a16="http://schemas.microsoft.com/office/drawing/2014/main" id="{36EB3B88-C4B4-4774-B8AF-CDD5F67E5E90}"/>
                </a:ext>
              </a:extLst>
            </p:cNvPr>
            <p:cNvSpPr/>
            <p:nvPr/>
          </p:nvSpPr>
          <p:spPr>
            <a:xfrm>
              <a:off x="0" y="5455578"/>
              <a:ext cx="12192000" cy="140242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20" name="Textfeld 19">
              <a:extLst>
                <a:ext uri="{FF2B5EF4-FFF2-40B4-BE49-F238E27FC236}">
                  <a16:creationId xmlns:a16="http://schemas.microsoft.com/office/drawing/2014/main" id="{128C6BA3-8BCA-416D-8E4B-39383030C9F7}"/>
                </a:ext>
              </a:extLst>
            </p:cNvPr>
            <p:cNvSpPr txBox="1"/>
            <p:nvPr/>
          </p:nvSpPr>
          <p:spPr>
            <a:xfrm>
              <a:off x="1915759" y="5648957"/>
              <a:ext cx="9594923" cy="1015663"/>
            </a:xfrm>
            <a:prstGeom prst="rect">
              <a:avLst/>
            </a:prstGeom>
            <a:noFill/>
          </p:spPr>
          <p:txBody>
            <a:bodyPr wrap="square" rtlCol="0">
              <a:spAutoFit/>
            </a:bodyPr>
            <a:lstStyle/>
            <a:p>
              <a:r>
                <a:rPr lang="en-GB" sz="2000" b="1" dirty="0">
                  <a:solidFill>
                    <a:schemeClr val="bg1"/>
                  </a:solidFill>
                  <a:latin typeface="Roboto Light" panose="02000000000000000000" pitchFamily="2" charset="0"/>
                  <a:ea typeface="Roboto Light" panose="02000000000000000000" pitchFamily="2" charset="0"/>
                </a:rPr>
                <a:t>In conclusion:</a:t>
              </a:r>
            </a:p>
            <a:p>
              <a:r>
                <a:rPr lang="en-GB" sz="2000" dirty="0">
                  <a:solidFill>
                    <a:schemeClr val="bg1"/>
                  </a:solidFill>
                  <a:latin typeface="Roboto Light" panose="02000000000000000000" pitchFamily="2" charset="0"/>
                  <a:ea typeface="Roboto Light" panose="02000000000000000000" pitchFamily="2" charset="0"/>
                </a:rPr>
                <a:t>Not blocking access to free MT tools in an enterprise is only justifiable if policies, employee training and regular control measures are strong enough.</a:t>
              </a:r>
            </a:p>
          </p:txBody>
        </p:sp>
        <p:pic>
          <p:nvPicPr>
            <p:cNvPr id="5" name="Grafik 4" descr="Informationen mit einfarbiger Füllung">
              <a:extLst>
                <a:ext uri="{FF2B5EF4-FFF2-40B4-BE49-F238E27FC236}">
                  <a16:creationId xmlns:a16="http://schemas.microsoft.com/office/drawing/2014/main" id="{4D307500-1527-46DB-A59A-B006826142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802" y="5606638"/>
              <a:ext cx="1179283" cy="1179283"/>
            </a:xfrm>
            <a:prstGeom prst="rect">
              <a:avLst/>
            </a:prstGeom>
          </p:spPr>
        </p:pic>
      </p:grpSp>
      <p:sp>
        <p:nvSpPr>
          <p:cNvPr id="12" name="Titel 1">
            <a:extLst>
              <a:ext uri="{FF2B5EF4-FFF2-40B4-BE49-F238E27FC236}">
                <a16:creationId xmlns:a16="http://schemas.microsoft.com/office/drawing/2014/main" id="{2711ED06-78F7-4877-BFEF-842B34C634F4}"/>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Tips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for</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creating</a:t>
            </a:r>
            <a:r>
              <a:rPr lang="de-DE" sz="1400" dirty="0">
                <a:latin typeface="Roboto Light" panose="02000000000000000000" pitchFamily="2" charset="0"/>
                <a:ea typeface="Roboto Light" panose="02000000000000000000" pitchFamily="2" charset="0"/>
              </a:rPr>
              <a:t> a </a:t>
            </a:r>
            <a:r>
              <a:rPr lang="de-DE" sz="1400" b="1" dirty="0" err="1">
                <a:solidFill>
                  <a:schemeClr val="accent2"/>
                </a:solidFill>
                <a:latin typeface="Roboto Light" panose="02000000000000000000" pitchFamily="2" charset="0"/>
                <a:ea typeface="Roboto Light" panose="02000000000000000000" pitchFamily="2" charset="0"/>
              </a:rPr>
              <a:t>machine</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translation</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policy</a:t>
            </a:r>
            <a:endParaRPr lang="de-DE" sz="1400" dirty="0">
              <a:latin typeface="Roboto Light" panose="02000000000000000000" pitchFamily="2" charset="0"/>
              <a:ea typeface="Roboto Light" panose="02000000000000000000" pitchFamily="2" charset="0"/>
            </a:endParaRPr>
          </a:p>
        </p:txBody>
      </p:sp>
      <p:sp>
        <p:nvSpPr>
          <p:cNvPr id="13" name="Titel 1">
            <a:extLst>
              <a:ext uri="{FF2B5EF4-FFF2-40B4-BE49-F238E27FC236}">
                <a16:creationId xmlns:a16="http://schemas.microsoft.com/office/drawing/2014/main" id="{467285A5-1FA8-4802-BA72-C498F8EEEAEE}"/>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cap="all" spc="133" dirty="0" err="1">
                <a:latin typeface="Roboto Medium" panose="02000000000000000000" pitchFamily="2" charset="0"/>
                <a:ea typeface="Roboto Medium" panose="02000000000000000000" pitchFamily="2" charset="0"/>
              </a:rPr>
              <a:t>How</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to</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use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free</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mt</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tools</a:t>
            </a:r>
            <a:endParaRPr lang="de-AT" sz="4000" cap="all" spc="133"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076566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2" presetClass="entr" presetSubtype="0" fill="hold" grpId="0" nodeType="afterEffect">
                                  <p:stCondLst>
                                    <p:cond delay="1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1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150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1000"/>
                                        <p:tgtEl>
                                          <p:spTgt spid="6">
                                            <p:txEl>
                                              <p:pRg st="1" end="1"/>
                                            </p:txEl>
                                          </p:spTgt>
                                        </p:tgtEl>
                                      </p:cBhvr>
                                    </p:animEffect>
                                    <p:anim calcmode="lin" valueType="num">
                                      <p:cBhvr>
                                        <p:cTn id="3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150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1000"/>
                                        <p:tgtEl>
                                          <p:spTgt spid="6">
                                            <p:txEl>
                                              <p:pRg st="2" end="2"/>
                                            </p:txEl>
                                          </p:spTgt>
                                        </p:tgtEl>
                                      </p:cBhvr>
                                    </p:animEffect>
                                    <p:anim calcmode="lin" valueType="num">
                                      <p:cBhvr>
                                        <p:cTn id="4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1000"/>
                                        <p:tgtEl>
                                          <p:spTgt spid="6">
                                            <p:txEl>
                                              <p:pRg st="3" end="3"/>
                                            </p:txEl>
                                          </p:spTgt>
                                        </p:tgtEl>
                                      </p:cBhvr>
                                    </p:animEffect>
                                    <p:anim calcmode="lin" valueType="num">
                                      <p:cBhvr>
                                        <p:cTn id="5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731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C69E8D0-6FC4-447D-96D3-8E9202C47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4B452890-E6FF-430B-85FF-046C45113A0A}"/>
              </a:ext>
            </a:extLst>
          </p:cNvPr>
          <p:cNvSpPr txBox="1">
            <a:spLocks/>
          </p:cNvSpPr>
          <p:nvPr/>
        </p:nvSpPr>
        <p:spPr>
          <a:xfrm>
            <a:off x="-92557" y="1839075"/>
            <a:ext cx="5075612" cy="2835667"/>
          </a:xfrm>
          <a:prstGeom prst="rect">
            <a:avLst/>
          </a:prstGeom>
        </p:spPr>
        <p:txBody>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r>
              <a:rPr lang="en-US" sz="4000" cap="all" spc="133" dirty="0">
                <a:solidFill>
                  <a:schemeClr val="tx1"/>
                </a:solidFill>
                <a:latin typeface="Roboto Medium" panose="02000000000000000000" pitchFamily="2" charset="0"/>
                <a:ea typeface="Roboto Medium" panose="02000000000000000000" pitchFamily="2" charset="0"/>
                <a:cs typeface="+mj-cs"/>
              </a:rPr>
              <a:t>How to </a:t>
            </a:r>
            <a:br>
              <a:rPr lang="en-US" sz="4000" cap="all" spc="133" dirty="0">
                <a:solidFill>
                  <a:schemeClr val="tx1"/>
                </a:solidFill>
                <a:latin typeface="Roboto Medium" panose="02000000000000000000" pitchFamily="2" charset="0"/>
                <a:ea typeface="Roboto Medium" panose="02000000000000000000" pitchFamily="2" charset="0"/>
                <a:cs typeface="+mj-cs"/>
              </a:rPr>
            </a:br>
            <a:r>
              <a:rPr lang="en-US" sz="4000" cap="all" spc="133" dirty="0">
                <a:solidFill>
                  <a:schemeClr val="tx1"/>
                </a:solidFill>
                <a:latin typeface="Roboto Medium" panose="02000000000000000000" pitchFamily="2" charset="0"/>
                <a:ea typeface="Roboto Medium" panose="02000000000000000000" pitchFamily="2" charset="0"/>
                <a:cs typeface="+mj-cs"/>
              </a:rPr>
              <a:t>evaluate providers</a:t>
            </a:r>
            <a:endParaRPr lang="de-AT" sz="4000" cap="all" spc="133" dirty="0">
              <a:solidFill>
                <a:schemeClr val="tx1"/>
              </a:solidFill>
              <a:latin typeface="Roboto Medium" panose="02000000000000000000" pitchFamily="2" charset="0"/>
              <a:ea typeface="Roboto Medium" panose="02000000000000000000" pitchFamily="2" charset="0"/>
              <a:cs typeface="+mj-cs"/>
            </a:endParaRPr>
          </a:p>
        </p:txBody>
      </p:sp>
      <p:cxnSp>
        <p:nvCxnSpPr>
          <p:cNvPr id="5" name="Gerader Verbinder 4">
            <a:extLst>
              <a:ext uri="{FF2B5EF4-FFF2-40B4-BE49-F238E27FC236}">
                <a16:creationId xmlns:a16="http://schemas.microsoft.com/office/drawing/2014/main" id="{02E187D5-E8C3-4A46-87F1-DE16E75837B6}"/>
              </a:ext>
            </a:extLst>
          </p:cNvPr>
          <p:cNvCxnSpPr/>
          <p:nvPr/>
        </p:nvCxnSpPr>
        <p:spPr>
          <a:xfrm>
            <a:off x="359595" y="3771358"/>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B8DE859F-282A-4CD9-8FB8-EAA5155E20C3}"/>
              </a:ext>
            </a:extLst>
          </p:cNvPr>
          <p:cNvCxnSpPr/>
          <p:nvPr/>
        </p:nvCxnSpPr>
        <p:spPr>
          <a:xfrm>
            <a:off x="359595" y="1570235"/>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629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684A2E2D-7DE2-4B48-8154-4FF17C1FA571}"/>
              </a:ext>
            </a:extLst>
          </p:cNvPr>
          <p:cNvSpPr>
            <a:spLocks noGrp="1"/>
          </p:cNvSpPr>
          <p:nvPr>
            <p:ph sz="half" idx="2"/>
          </p:nvPr>
        </p:nvSpPr>
        <p:spPr>
          <a:xfrm>
            <a:off x="839788" y="3183875"/>
            <a:ext cx="5157787" cy="3063181"/>
          </a:xfrm>
        </p:spPr>
        <p:txBody>
          <a:bodyPr>
            <a:normAutofit/>
          </a:bodyPr>
          <a:lstStyle/>
          <a:p>
            <a:pPr marL="0" indent="0">
              <a:lnSpc>
                <a:spcPct val="120000"/>
              </a:lnSpc>
              <a:spcBef>
                <a:spcPts val="300"/>
              </a:spcBef>
              <a:buNone/>
            </a:pPr>
            <a:r>
              <a:rPr lang="de-AT" sz="2000" b="1" dirty="0" err="1">
                <a:latin typeface="Roboto Light" panose="02000000000000000000" pitchFamily="2" charset="0"/>
                <a:ea typeface="Roboto Light" panose="02000000000000000000" pitchFamily="2" charset="0"/>
              </a:rPr>
              <a:t>If</a:t>
            </a:r>
            <a:r>
              <a:rPr lang="de-AT" sz="2000" b="1" dirty="0">
                <a:latin typeface="Roboto Light" panose="02000000000000000000" pitchFamily="2" charset="0"/>
                <a:ea typeface="Roboto Light" panose="02000000000000000000" pitchFamily="2" charset="0"/>
              </a:rPr>
              <a:t> </a:t>
            </a:r>
            <a:r>
              <a:rPr lang="de-AT" sz="2000" b="1" dirty="0">
                <a:solidFill>
                  <a:srgbClr val="F27C1C"/>
                </a:solidFill>
                <a:latin typeface="Roboto Light" panose="02000000000000000000" pitchFamily="2" charset="0"/>
                <a:ea typeface="Roboto Light" panose="02000000000000000000" pitchFamily="2" charset="0"/>
              </a:rPr>
              <a:t>personal</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data</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is</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to</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be</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processed</a:t>
            </a:r>
            <a:r>
              <a:rPr lang="de-AT" sz="2000" b="1" dirty="0">
                <a:latin typeface="Roboto Light" panose="02000000000000000000" pitchFamily="2" charset="0"/>
                <a:ea typeface="Roboto Light" panose="02000000000000000000" pitchFamily="2" charset="0"/>
              </a:rPr>
              <a:t>:</a:t>
            </a:r>
          </a:p>
          <a:p>
            <a:pPr>
              <a:lnSpc>
                <a:spcPct val="120000"/>
              </a:lnSpc>
              <a:spcBef>
                <a:spcPts val="300"/>
              </a:spcBef>
            </a:pPr>
            <a:r>
              <a:rPr lang="de-AT" sz="2000" dirty="0" err="1">
                <a:latin typeface="Roboto Light" panose="02000000000000000000" pitchFamily="2" charset="0"/>
                <a:ea typeface="Roboto Light" panose="02000000000000000000" pitchFamily="2" charset="0"/>
              </a:rPr>
              <a:t>Conclude</a:t>
            </a:r>
            <a:r>
              <a:rPr lang="de-AT" sz="2000" dirty="0">
                <a:latin typeface="Roboto Light" panose="02000000000000000000" pitchFamily="2" charset="0"/>
                <a:ea typeface="Roboto Light" panose="02000000000000000000" pitchFamily="2" charset="0"/>
              </a:rPr>
              <a:t> a </a:t>
            </a:r>
            <a:r>
              <a:rPr lang="de-AT" sz="2000" dirty="0" err="1">
                <a:latin typeface="Roboto Light" panose="02000000000000000000" pitchFamily="2" charset="0"/>
                <a:ea typeface="Roboto Light" panose="02000000000000000000" pitchFamily="2" charset="0"/>
              </a:rPr>
              <a:t>data</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processing</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agreement</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with</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the</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provider</a:t>
            </a:r>
            <a:endParaRPr lang="de-AT" sz="2000" dirty="0">
              <a:latin typeface="Roboto Light" panose="02000000000000000000" pitchFamily="2" charset="0"/>
              <a:ea typeface="Roboto Light" panose="02000000000000000000" pitchFamily="2" charset="0"/>
            </a:endParaRPr>
          </a:p>
          <a:p>
            <a:pPr>
              <a:lnSpc>
                <a:spcPct val="120000"/>
              </a:lnSpc>
              <a:spcBef>
                <a:spcPts val="300"/>
              </a:spcBef>
            </a:pPr>
            <a:r>
              <a:rPr lang="de-AT" sz="2000" dirty="0">
                <a:latin typeface="Roboto Light" panose="02000000000000000000" pitchFamily="2" charset="0"/>
                <a:ea typeface="Roboto Light" panose="02000000000000000000" pitchFamily="2" charset="0"/>
              </a:rPr>
              <a:t>Check </a:t>
            </a:r>
            <a:r>
              <a:rPr lang="de-AT" sz="2000" dirty="0" err="1">
                <a:latin typeface="Roboto Light" panose="02000000000000000000" pitchFamily="2" charset="0"/>
                <a:ea typeface="Roboto Light" panose="02000000000000000000" pitchFamily="2" charset="0"/>
              </a:rPr>
              <a:t>for</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server</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location</a:t>
            </a:r>
            <a:endParaRPr lang="de-AT" sz="2000" dirty="0">
              <a:latin typeface="Roboto Light" panose="02000000000000000000" pitchFamily="2" charset="0"/>
              <a:ea typeface="Roboto Light" panose="02000000000000000000" pitchFamily="2" charset="0"/>
            </a:endParaRPr>
          </a:p>
          <a:p>
            <a:pPr>
              <a:lnSpc>
                <a:spcPct val="120000"/>
              </a:lnSpc>
              <a:spcBef>
                <a:spcPts val="300"/>
              </a:spcBef>
            </a:pPr>
            <a:r>
              <a:rPr lang="de-AT" sz="2000" dirty="0">
                <a:latin typeface="Roboto Light" panose="02000000000000000000" pitchFamily="2" charset="0"/>
                <a:ea typeface="Roboto Light" panose="02000000000000000000" pitchFamily="2" charset="0"/>
              </a:rPr>
              <a:t>Check </a:t>
            </a:r>
            <a:r>
              <a:rPr lang="de-AT" sz="2000" dirty="0" err="1">
                <a:latin typeface="Roboto Light" panose="02000000000000000000" pitchFamily="2" charset="0"/>
                <a:ea typeface="Roboto Light" panose="02000000000000000000" pitchFamily="2" charset="0"/>
              </a:rPr>
              <a:t>terms</a:t>
            </a:r>
            <a:r>
              <a:rPr lang="de-AT" sz="2000" dirty="0">
                <a:latin typeface="Roboto Light" panose="02000000000000000000" pitchFamily="2" charset="0"/>
                <a:ea typeface="Roboto Light" panose="02000000000000000000" pitchFamily="2" charset="0"/>
              </a:rPr>
              <a:t> and </a:t>
            </a:r>
            <a:r>
              <a:rPr lang="de-AT" sz="2000" dirty="0" err="1">
                <a:latin typeface="Roboto Light" panose="02000000000000000000" pitchFamily="2" charset="0"/>
                <a:ea typeface="Roboto Light" panose="02000000000000000000" pitchFamily="2" charset="0"/>
              </a:rPr>
              <a:t>conditions</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for</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clauses</a:t>
            </a:r>
            <a:r>
              <a:rPr lang="de-AT" sz="2000" dirty="0">
                <a:latin typeface="Roboto Light" panose="02000000000000000000" pitchFamily="2" charset="0"/>
                <a:ea typeface="Roboto Light" panose="02000000000000000000" pitchFamily="2" charset="0"/>
              </a:rPr>
              <a:t> </a:t>
            </a:r>
            <a:r>
              <a:rPr lang="de-AT" sz="2000" dirty="0" err="1">
                <a:latin typeface="Roboto Light" panose="02000000000000000000" pitchFamily="2" charset="0"/>
                <a:ea typeface="Roboto Light" panose="02000000000000000000" pitchFamily="2" charset="0"/>
              </a:rPr>
              <a:t>about</a:t>
            </a:r>
            <a:r>
              <a:rPr lang="de-AT" sz="2000" dirty="0">
                <a:latin typeface="Roboto Light" panose="02000000000000000000" pitchFamily="2" charset="0"/>
                <a:ea typeface="Roboto Light" panose="02000000000000000000" pitchFamily="2" charset="0"/>
              </a:rPr>
              <a:t> personal </a:t>
            </a:r>
            <a:r>
              <a:rPr lang="de-AT" sz="2000" dirty="0" err="1">
                <a:latin typeface="Roboto Light" panose="02000000000000000000" pitchFamily="2" charset="0"/>
                <a:ea typeface="Roboto Light" panose="02000000000000000000" pitchFamily="2" charset="0"/>
              </a:rPr>
              <a:t>data</a:t>
            </a:r>
            <a:endParaRPr lang="de-AT" sz="2000" dirty="0">
              <a:latin typeface="Roboto Light" panose="02000000000000000000" pitchFamily="2" charset="0"/>
              <a:ea typeface="Roboto Light" panose="02000000000000000000" pitchFamily="2" charset="0"/>
            </a:endParaRPr>
          </a:p>
        </p:txBody>
      </p:sp>
      <p:sp>
        <p:nvSpPr>
          <p:cNvPr id="3" name="Textplatzhalter 2">
            <a:extLst>
              <a:ext uri="{FF2B5EF4-FFF2-40B4-BE49-F238E27FC236}">
                <a16:creationId xmlns:a16="http://schemas.microsoft.com/office/drawing/2014/main" id="{7A55F578-2844-442C-8F6F-518E87AFAA86}"/>
              </a:ext>
            </a:extLst>
          </p:cNvPr>
          <p:cNvSpPr>
            <a:spLocks noGrp="1"/>
          </p:cNvSpPr>
          <p:nvPr>
            <p:ph type="body" idx="1"/>
          </p:nvPr>
        </p:nvSpPr>
        <p:spPr>
          <a:xfrm>
            <a:off x="839788" y="2311958"/>
            <a:ext cx="5157787" cy="823912"/>
          </a:xfrm>
        </p:spPr>
        <p:txBody>
          <a:bodyPr/>
          <a:lstStyle/>
          <a:p>
            <a:pPr algn="ctr"/>
            <a:r>
              <a:rPr lang="de-AT" b="0" dirty="0">
                <a:latin typeface="Roboto" panose="02000000000000000000" pitchFamily="2" charset="0"/>
                <a:ea typeface="Roboto" panose="02000000000000000000" pitchFamily="2" charset="0"/>
              </a:rPr>
              <a:t>Data </a:t>
            </a:r>
            <a:r>
              <a:rPr lang="de-AT" b="0" dirty="0" err="1">
                <a:latin typeface="Roboto" panose="02000000000000000000" pitchFamily="2" charset="0"/>
                <a:ea typeface="Roboto" panose="02000000000000000000" pitchFamily="2" charset="0"/>
              </a:rPr>
              <a:t>Protection</a:t>
            </a:r>
            <a:endParaRPr lang="de-AT" b="0" dirty="0">
              <a:latin typeface="Roboto" panose="02000000000000000000" pitchFamily="2" charset="0"/>
              <a:ea typeface="Roboto" panose="02000000000000000000" pitchFamily="2" charset="0"/>
            </a:endParaRPr>
          </a:p>
        </p:txBody>
      </p:sp>
      <p:sp>
        <p:nvSpPr>
          <p:cNvPr id="5" name="Textplatzhalter 4">
            <a:extLst>
              <a:ext uri="{FF2B5EF4-FFF2-40B4-BE49-F238E27FC236}">
                <a16:creationId xmlns:a16="http://schemas.microsoft.com/office/drawing/2014/main" id="{3D13BB2F-FE50-4D20-9BE5-DC9B55117353}"/>
              </a:ext>
            </a:extLst>
          </p:cNvPr>
          <p:cNvSpPr>
            <a:spLocks noGrp="1"/>
          </p:cNvSpPr>
          <p:nvPr>
            <p:ph type="body" sz="quarter" idx="3"/>
          </p:nvPr>
        </p:nvSpPr>
        <p:spPr>
          <a:xfrm>
            <a:off x="6172200" y="2311958"/>
            <a:ext cx="5183188" cy="823912"/>
          </a:xfrm>
        </p:spPr>
        <p:txBody>
          <a:bodyPr/>
          <a:lstStyle/>
          <a:p>
            <a:pPr algn="ctr"/>
            <a:r>
              <a:rPr lang="de-AT" b="0" dirty="0">
                <a:latin typeface="Roboto" panose="02000000000000000000" pitchFamily="2" charset="0"/>
                <a:ea typeface="Roboto" panose="02000000000000000000" pitchFamily="2" charset="0"/>
              </a:rPr>
              <a:t>Data Security</a:t>
            </a:r>
          </a:p>
        </p:txBody>
      </p:sp>
      <p:sp>
        <p:nvSpPr>
          <p:cNvPr id="6" name="Inhaltsplatzhalter 5">
            <a:extLst>
              <a:ext uri="{FF2B5EF4-FFF2-40B4-BE49-F238E27FC236}">
                <a16:creationId xmlns:a16="http://schemas.microsoft.com/office/drawing/2014/main" id="{02B90652-99D8-4F90-98B2-5ADF2A3A7A11}"/>
              </a:ext>
            </a:extLst>
          </p:cNvPr>
          <p:cNvSpPr>
            <a:spLocks noGrp="1"/>
          </p:cNvSpPr>
          <p:nvPr>
            <p:ph sz="quarter" idx="4"/>
          </p:nvPr>
        </p:nvSpPr>
        <p:spPr>
          <a:xfrm>
            <a:off x="6172200" y="3183875"/>
            <a:ext cx="5183188" cy="3297851"/>
          </a:xfrm>
        </p:spPr>
        <p:txBody>
          <a:bodyPr>
            <a:normAutofit/>
          </a:bodyPr>
          <a:lstStyle/>
          <a:p>
            <a:pPr marL="0" indent="0">
              <a:lnSpc>
                <a:spcPct val="120000"/>
              </a:lnSpc>
              <a:spcBef>
                <a:spcPts val="300"/>
              </a:spcBef>
              <a:buNone/>
            </a:pPr>
            <a:r>
              <a:rPr lang="de-AT" sz="2000" b="1" dirty="0" err="1">
                <a:latin typeface="Roboto Light" panose="02000000000000000000" pitchFamily="2" charset="0"/>
                <a:ea typeface="Roboto Light" panose="02000000000000000000" pitchFamily="2" charset="0"/>
              </a:rPr>
              <a:t>If</a:t>
            </a:r>
            <a:r>
              <a:rPr lang="de-AT" sz="2000" b="1" dirty="0">
                <a:latin typeface="Roboto Light" panose="02000000000000000000" pitchFamily="2" charset="0"/>
                <a:ea typeface="Roboto Light" panose="02000000000000000000" pitchFamily="2" charset="0"/>
              </a:rPr>
              <a:t> </a:t>
            </a:r>
            <a:r>
              <a:rPr lang="de-AT" sz="2000" b="1" dirty="0" err="1">
                <a:solidFill>
                  <a:srgbClr val="F27C1C"/>
                </a:solidFill>
                <a:latin typeface="Roboto Light" panose="02000000000000000000" pitchFamily="2" charset="0"/>
                <a:ea typeface="Roboto Light" panose="02000000000000000000" pitchFamily="2" charset="0"/>
              </a:rPr>
              <a:t>confidential</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data</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is</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to</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be</a:t>
            </a:r>
            <a:r>
              <a:rPr lang="de-AT" sz="2000" b="1" dirty="0">
                <a:latin typeface="Roboto Light" panose="02000000000000000000" pitchFamily="2" charset="0"/>
                <a:ea typeface="Roboto Light" panose="02000000000000000000" pitchFamily="2" charset="0"/>
              </a:rPr>
              <a:t> </a:t>
            </a:r>
            <a:r>
              <a:rPr lang="de-AT" sz="2000" b="1" dirty="0" err="1">
                <a:latin typeface="Roboto Light" panose="02000000000000000000" pitchFamily="2" charset="0"/>
                <a:ea typeface="Roboto Light" panose="02000000000000000000" pitchFamily="2" charset="0"/>
              </a:rPr>
              <a:t>processed</a:t>
            </a:r>
            <a:r>
              <a:rPr lang="de-AT" sz="2000" b="1" dirty="0">
                <a:latin typeface="Roboto Light" panose="02000000000000000000" pitchFamily="2" charset="0"/>
                <a:ea typeface="Roboto Light" panose="02000000000000000000" pitchFamily="2" charset="0"/>
              </a:rPr>
              <a:t>:</a:t>
            </a:r>
          </a:p>
          <a:p>
            <a:pPr marL="342900" indent="-342900"/>
            <a:r>
              <a:rPr lang="en-GB" sz="2000" dirty="0">
                <a:latin typeface="Roboto Light" panose="02000000000000000000" pitchFamily="2" charset="0"/>
                <a:ea typeface="Roboto Light" panose="02000000000000000000" pitchFamily="2" charset="0"/>
              </a:rPr>
              <a:t>Choose a provider who is </a:t>
            </a:r>
          </a:p>
          <a:p>
            <a:pPr marL="800100" lvl="1" indent="-342900"/>
            <a:r>
              <a:rPr lang="en-GB" sz="1800" dirty="0">
                <a:latin typeface="Roboto Light" panose="02000000000000000000" pitchFamily="2" charset="0"/>
                <a:ea typeface="Roboto Light" panose="02000000000000000000" pitchFamily="2" charset="0"/>
              </a:rPr>
              <a:t>ISO 27001 or SOC 2 certified and </a:t>
            </a:r>
          </a:p>
          <a:p>
            <a:pPr marL="800100" lvl="1" indent="-342900"/>
            <a:r>
              <a:rPr lang="en-GB" sz="1800" dirty="0">
                <a:latin typeface="Roboto Light" panose="02000000000000000000" pitchFamily="2" charset="0"/>
                <a:ea typeface="Roboto Light" panose="02000000000000000000" pitchFamily="2" charset="0"/>
              </a:rPr>
              <a:t>doesn‘t have any conflicts of interest </a:t>
            </a:r>
            <a:br>
              <a:rPr lang="en-GB" sz="1800" dirty="0">
                <a:latin typeface="Roboto Light" panose="02000000000000000000" pitchFamily="2" charset="0"/>
                <a:ea typeface="Roboto Light" panose="02000000000000000000" pitchFamily="2" charset="0"/>
              </a:rPr>
            </a:br>
            <a:r>
              <a:rPr lang="en-GB" sz="1800" dirty="0">
                <a:latin typeface="Roboto Light" panose="02000000000000000000" pitchFamily="2" charset="0"/>
                <a:ea typeface="Roboto Light" panose="02000000000000000000" pitchFamily="2" charset="0"/>
              </a:rPr>
              <a:t>(such as industry espionage)</a:t>
            </a:r>
          </a:p>
          <a:p>
            <a:pPr marL="342900" indent="-342900"/>
            <a:r>
              <a:rPr lang="en-GB" sz="2000" dirty="0">
                <a:latin typeface="Roboto Light" panose="02000000000000000000" pitchFamily="2" charset="0"/>
                <a:ea typeface="Roboto Light" panose="02000000000000000000" pitchFamily="2" charset="0"/>
              </a:rPr>
              <a:t>Check terms and conditions for </a:t>
            </a:r>
          </a:p>
          <a:p>
            <a:pPr marL="800100" lvl="1" indent="-342900"/>
            <a:r>
              <a:rPr lang="en-GB" sz="1800" dirty="0">
                <a:latin typeface="Roboto Light" panose="02000000000000000000" pitchFamily="2" charset="0"/>
                <a:ea typeface="Roboto Light" panose="02000000000000000000" pitchFamily="2" charset="0"/>
              </a:rPr>
              <a:t>ownership of data and </a:t>
            </a:r>
          </a:p>
          <a:p>
            <a:pPr marL="800100" lvl="1" indent="-342900"/>
            <a:r>
              <a:rPr lang="en-GB" sz="1800" dirty="0">
                <a:latin typeface="Roboto Light" panose="02000000000000000000" pitchFamily="2" charset="0"/>
                <a:ea typeface="Roboto Light" panose="02000000000000000000" pitchFamily="2" charset="0"/>
              </a:rPr>
              <a:t>further processing your data for other clients / products</a:t>
            </a:r>
          </a:p>
          <a:p>
            <a:pPr>
              <a:lnSpc>
                <a:spcPct val="120000"/>
              </a:lnSpc>
              <a:spcBef>
                <a:spcPts val="300"/>
              </a:spcBef>
            </a:pPr>
            <a:endParaRPr lang="de-AT" sz="2000" dirty="0">
              <a:latin typeface="Roboto Light" panose="02000000000000000000" pitchFamily="2" charset="0"/>
              <a:ea typeface="Roboto Light" panose="02000000000000000000" pitchFamily="2" charset="0"/>
            </a:endParaRPr>
          </a:p>
        </p:txBody>
      </p:sp>
      <p:pic>
        <p:nvPicPr>
          <p:cNvPr id="9" name="Grafik 8">
            <a:extLst>
              <a:ext uri="{FF2B5EF4-FFF2-40B4-BE49-F238E27FC236}">
                <a16:creationId xmlns:a16="http://schemas.microsoft.com/office/drawing/2014/main" id="{CEB261B2-8B85-44F8-9B19-30D5E7C06E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37" b="7227"/>
          <a:stretch/>
        </p:blipFill>
        <p:spPr>
          <a:xfrm>
            <a:off x="7354167" y="376273"/>
            <a:ext cx="2819254" cy="2185539"/>
          </a:xfrm>
          <a:prstGeom prst="rect">
            <a:avLst/>
          </a:prstGeom>
        </p:spPr>
      </p:pic>
      <p:pic>
        <p:nvPicPr>
          <p:cNvPr id="10" name="Grafik 9">
            <a:extLst>
              <a:ext uri="{FF2B5EF4-FFF2-40B4-BE49-F238E27FC236}">
                <a16:creationId xmlns:a16="http://schemas.microsoft.com/office/drawing/2014/main" id="{A0B7FF7A-F5CD-4AED-96C0-4CF3B3FBB8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4528" y="376273"/>
            <a:ext cx="2094253" cy="2094253"/>
          </a:xfrm>
          <a:prstGeom prst="rect">
            <a:avLst/>
          </a:prstGeom>
        </p:spPr>
      </p:pic>
    </p:spTree>
    <p:extLst>
      <p:ext uri="{BB962C8B-B14F-4D97-AF65-F5344CB8AC3E}">
        <p14:creationId xmlns:p14="http://schemas.microsoft.com/office/powerpoint/2010/main" val="3368526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1000"/>
                                        <p:tgtEl>
                                          <p:spTgt spid="6">
                                            <p:txEl>
                                              <p:pRg st="2" end="2"/>
                                            </p:txEl>
                                          </p:spTgt>
                                        </p:tgtEl>
                                      </p:cBhvr>
                                    </p:animEffect>
                                    <p:anim calcmode="lin" valueType="num">
                                      <p:cBhvr>
                                        <p:cTn id="3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1000"/>
                                        <p:tgtEl>
                                          <p:spTgt spid="6">
                                            <p:txEl>
                                              <p:pRg st="3" end="3"/>
                                            </p:txEl>
                                          </p:spTgt>
                                        </p:tgtEl>
                                      </p:cBhvr>
                                    </p:animEffect>
                                    <p:anim calcmode="lin" valueType="num">
                                      <p:cBhvr>
                                        <p:cTn id="4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1000"/>
                                        <p:tgtEl>
                                          <p:spTgt spid="6">
                                            <p:txEl>
                                              <p:pRg st="5" end="5"/>
                                            </p:txEl>
                                          </p:spTgt>
                                        </p:tgtEl>
                                      </p:cBhvr>
                                    </p:animEffect>
                                    <p:anim calcmode="lin" valueType="num">
                                      <p:cBhvr>
                                        <p:cTn id="5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1000"/>
                                        <p:tgtEl>
                                          <p:spTgt spid="6">
                                            <p:txEl>
                                              <p:pRg st="6" end="6"/>
                                            </p:txEl>
                                          </p:spTgt>
                                        </p:tgtEl>
                                      </p:cBhvr>
                                    </p:animEffect>
                                    <p:anim calcmode="lin" valueType="num">
                                      <p:cBhvr>
                                        <p:cTn id="5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077AECD-9818-45B1-98A1-DDC8B3D7C686}"/>
              </a:ext>
            </a:extLst>
          </p:cNvPr>
          <p:cNvSpPr>
            <a:spLocks noGrp="1"/>
          </p:cNvSpPr>
          <p:nvPr>
            <p:ph type="body" idx="1"/>
          </p:nvPr>
        </p:nvSpPr>
        <p:spPr/>
        <p:txBody>
          <a:bodyPr/>
          <a:lstStyle/>
          <a:p>
            <a:r>
              <a:rPr lang="de-DE" b="0" dirty="0">
                <a:latin typeface="Roboto" panose="02000000000000000000" pitchFamily="2" charset="0"/>
                <a:ea typeface="Roboto" panose="02000000000000000000" pitchFamily="2" charset="0"/>
              </a:rPr>
              <a:t>DeepL Pro</a:t>
            </a:r>
            <a:endParaRPr lang="de-AT" b="0" dirty="0">
              <a:latin typeface="Roboto" panose="02000000000000000000" pitchFamily="2" charset="0"/>
              <a:ea typeface="Roboto" panose="02000000000000000000" pitchFamily="2" charset="0"/>
            </a:endParaRPr>
          </a:p>
        </p:txBody>
      </p:sp>
      <p:sp>
        <p:nvSpPr>
          <p:cNvPr id="4" name="Inhaltsplatzhalter 3">
            <a:extLst>
              <a:ext uri="{FF2B5EF4-FFF2-40B4-BE49-F238E27FC236}">
                <a16:creationId xmlns:a16="http://schemas.microsoft.com/office/drawing/2014/main" id="{DE065488-14BB-461F-A4F6-36B5F7E83719}"/>
              </a:ext>
            </a:extLst>
          </p:cNvPr>
          <p:cNvSpPr>
            <a:spLocks noGrp="1"/>
          </p:cNvSpPr>
          <p:nvPr>
            <p:ph sz="half" idx="2"/>
          </p:nvPr>
        </p:nvSpPr>
        <p:spPr>
          <a:xfrm>
            <a:off x="839788" y="2505075"/>
            <a:ext cx="5157787" cy="3987800"/>
          </a:xfrm>
        </p:spPr>
        <p:txBody>
          <a:bodyPr>
            <a:normAutofit/>
          </a:bodyPr>
          <a:lstStyle/>
          <a:p>
            <a:pPr>
              <a:lnSpc>
                <a:spcPct val="110000"/>
              </a:lnSpc>
              <a:spcBef>
                <a:spcPts val="300"/>
              </a:spcBef>
              <a:buBlip>
                <a:blip r:embed="rId2"/>
              </a:buBlip>
            </a:pPr>
            <a:r>
              <a:rPr lang="de-DE" sz="1600" dirty="0">
                <a:latin typeface="Roboto Light" panose="02000000000000000000" pitchFamily="2" charset="0"/>
                <a:ea typeface="Roboto Light" panose="02000000000000000000" pitchFamily="2" charset="0"/>
              </a:rPr>
              <a:t>ISO 27001 </a:t>
            </a:r>
            <a:r>
              <a:rPr lang="de-DE" sz="1600" dirty="0" err="1">
                <a:latin typeface="Roboto Light" panose="02000000000000000000" pitchFamily="2" charset="0"/>
                <a:ea typeface="Roboto Light" panose="02000000000000000000" pitchFamily="2" charset="0"/>
              </a:rPr>
              <a:t>certified</a:t>
            </a:r>
            <a:endParaRPr lang="de-DE" sz="1600" dirty="0">
              <a:latin typeface="Roboto Light" panose="02000000000000000000" pitchFamily="2" charset="0"/>
              <a:ea typeface="Roboto Light" panose="02000000000000000000" pitchFamily="2" charset="0"/>
            </a:endParaRPr>
          </a:p>
          <a:p>
            <a:pPr>
              <a:lnSpc>
                <a:spcPct val="110000"/>
              </a:lnSpc>
              <a:spcBef>
                <a:spcPts val="300"/>
              </a:spcBef>
              <a:buBlip>
                <a:blip r:embed="rId2"/>
              </a:buBlip>
            </a:pPr>
            <a:r>
              <a:rPr lang="de-DE" sz="1600" dirty="0">
                <a:latin typeface="Roboto Light" panose="02000000000000000000" pitchFamily="2" charset="0"/>
                <a:ea typeface="Roboto Light" panose="02000000000000000000" pitchFamily="2" charset="0"/>
                <a:hlinkClick r:id="rId3"/>
              </a:rPr>
              <a:t>T&amp;C:</a:t>
            </a:r>
            <a:r>
              <a:rPr lang="de-DE"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DeepL will only store Content or Processed Content on its servers to the extent technically required to provide its services. Content or Processed Content will neither be perpetually stored on </a:t>
            </a:r>
            <a:r>
              <a:rPr lang="en-US" sz="1600" i="1" dirty="0" err="1">
                <a:latin typeface="Roboto Light" panose="02000000000000000000" pitchFamily="2" charset="0"/>
                <a:ea typeface="Roboto Light" panose="02000000000000000000" pitchFamily="2" charset="0"/>
              </a:rPr>
              <a:t>DeepL’s</a:t>
            </a:r>
            <a:r>
              <a:rPr lang="en-US" sz="1600" i="1" dirty="0">
                <a:latin typeface="Roboto Light" panose="02000000000000000000" pitchFamily="2" charset="0"/>
                <a:ea typeface="Roboto Light" panose="02000000000000000000" pitchFamily="2" charset="0"/>
              </a:rPr>
              <a:t> servers nor returned to Customer.”</a:t>
            </a:r>
            <a:endParaRPr lang="de-DE" sz="1600" i="1" dirty="0">
              <a:latin typeface="Roboto Light" panose="02000000000000000000" pitchFamily="2" charset="0"/>
              <a:ea typeface="Roboto Light" panose="02000000000000000000" pitchFamily="2" charset="0"/>
            </a:endParaRPr>
          </a:p>
          <a:p>
            <a:pPr>
              <a:lnSpc>
                <a:spcPct val="110000"/>
              </a:lnSpc>
              <a:spcBef>
                <a:spcPts val="300"/>
              </a:spcBef>
              <a:buBlip>
                <a:blip r:embed="rId2"/>
              </a:buBlip>
            </a:pPr>
            <a:r>
              <a:rPr lang="de-DE" sz="1600" dirty="0">
                <a:latin typeface="Roboto Light" panose="02000000000000000000" pitchFamily="2" charset="0"/>
                <a:ea typeface="Roboto Light" panose="02000000000000000000" pitchFamily="2" charset="0"/>
                <a:hlinkClick r:id="rId3"/>
              </a:rPr>
              <a:t>T&amp;C</a:t>
            </a:r>
            <a:r>
              <a:rPr lang="de-DE" sz="1600" dirty="0">
                <a:latin typeface="Roboto Light" panose="02000000000000000000" pitchFamily="2" charset="0"/>
                <a:ea typeface="Roboto Light" panose="02000000000000000000" pitchFamily="2" charset="0"/>
              </a:rPr>
              <a:t>: </a:t>
            </a:r>
            <a:r>
              <a:rPr lang="de-DE" sz="1600" i="1" dirty="0">
                <a:latin typeface="Roboto Light" panose="02000000000000000000" pitchFamily="2" charset="0"/>
                <a:ea typeface="Roboto Light" panose="02000000000000000000" pitchFamily="2" charset="0"/>
              </a:rPr>
              <a:t>„</a:t>
            </a:r>
            <a:r>
              <a:rPr lang="en-US" sz="1600" i="1" dirty="0">
                <a:latin typeface="Roboto Light" panose="02000000000000000000" pitchFamily="2" charset="0"/>
                <a:ea typeface="Roboto Light" panose="02000000000000000000" pitchFamily="2" charset="0"/>
              </a:rPr>
              <a:t>DeepL will use the Customer Training Data exclusively in connection with the translations of the respective Customer and will store and process it for the term of the Agreement in such a way that no </a:t>
            </a:r>
            <a:r>
              <a:rPr lang="en-US" sz="1600" i="1" dirty="0" err="1">
                <a:latin typeface="Roboto Light" panose="02000000000000000000" pitchFamily="2" charset="0"/>
                <a:ea typeface="Roboto Light" panose="02000000000000000000" pitchFamily="2" charset="0"/>
              </a:rPr>
              <a:t>unauthorised</a:t>
            </a:r>
            <a:r>
              <a:rPr lang="en-US" sz="1600" i="1" dirty="0">
                <a:latin typeface="Roboto Light" panose="02000000000000000000" pitchFamily="2" charset="0"/>
                <a:ea typeface="Roboto Light" panose="02000000000000000000" pitchFamily="2" charset="0"/>
              </a:rPr>
              <a:t> persons have access to it.”</a:t>
            </a:r>
            <a:endParaRPr lang="de-DE" sz="1600" i="1" dirty="0">
              <a:latin typeface="Roboto Light" panose="02000000000000000000" pitchFamily="2" charset="0"/>
              <a:ea typeface="Roboto Light" panose="02000000000000000000" pitchFamily="2" charset="0"/>
            </a:endParaRPr>
          </a:p>
        </p:txBody>
      </p:sp>
      <p:sp>
        <p:nvSpPr>
          <p:cNvPr id="5" name="Textplatzhalter 4">
            <a:extLst>
              <a:ext uri="{FF2B5EF4-FFF2-40B4-BE49-F238E27FC236}">
                <a16:creationId xmlns:a16="http://schemas.microsoft.com/office/drawing/2014/main" id="{F8A70417-134F-4C81-8359-ED0C73B70C1A}"/>
              </a:ext>
            </a:extLst>
          </p:cNvPr>
          <p:cNvSpPr>
            <a:spLocks noGrp="1"/>
          </p:cNvSpPr>
          <p:nvPr>
            <p:ph type="body" sz="quarter" idx="3"/>
          </p:nvPr>
        </p:nvSpPr>
        <p:spPr/>
        <p:txBody>
          <a:bodyPr/>
          <a:lstStyle/>
          <a:p>
            <a:r>
              <a:rPr lang="de-DE" b="0" dirty="0">
                <a:latin typeface="Roboto" panose="02000000000000000000" pitchFamily="2" charset="0"/>
                <a:ea typeface="Roboto" panose="02000000000000000000" pitchFamily="2" charset="0"/>
              </a:rPr>
              <a:t>Amazon </a:t>
            </a:r>
            <a:r>
              <a:rPr lang="de-DE" b="0" dirty="0" err="1">
                <a:latin typeface="Roboto" panose="02000000000000000000" pitchFamily="2" charset="0"/>
                <a:ea typeface="Roboto" panose="02000000000000000000" pitchFamily="2" charset="0"/>
              </a:rPr>
              <a:t>Translate</a:t>
            </a:r>
            <a:endParaRPr lang="de-AT" b="0" dirty="0">
              <a:latin typeface="Roboto" panose="02000000000000000000" pitchFamily="2" charset="0"/>
              <a:ea typeface="Roboto" panose="02000000000000000000" pitchFamily="2" charset="0"/>
            </a:endParaRPr>
          </a:p>
        </p:txBody>
      </p:sp>
      <p:sp>
        <p:nvSpPr>
          <p:cNvPr id="6" name="Inhaltsplatzhalter 5">
            <a:extLst>
              <a:ext uri="{FF2B5EF4-FFF2-40B4-BE49-F238E27FC236}">
                <a16:creationId xmlns:a16="http://schemas.microsoft.com/office/drawing/2014/main" id="{1E13C37D-A571-4F27-949D-259D358D8535}"/>
              </a:ext>
            </a:extLst>
          </p:cNvPr>
          <p:cNvSpPr>
            <a:spLocks noGrp="1"/>
          </p:cNvSpPr>
          <p:nvPr>
            <p:ph sz="quarter" idx="4"/>
          </p:nvPr>
        </p:nvSpPr>
        <p:spPr>
          <a:xfrm>
            <a:off x="6172200" y="2505075"/>
            <a:ext cx="5183188" cy="3987800"/>
          </a:xfrm>
        </p:spPr>
        <p:txBody>
          <a:bodyPr>
            <a:normAutofit/>
          </a:bodyPr>
          <a:lstStyle/>
          <a:p>
            <a:pPr>
              <a:lnSpc>
                <a:spcPct val="120000"/>
              </a:lnSpc>
              <a:spcBef>
                <a:spcPts val="300"/>
              </a:spcBef>
              <a:buBlip>
                <a:blip r:embed="rId2"/>
              </a:buBlip>
            </a:pPr>
            <a:r>
              <a:rPr lang="de-DE" sz="1600" dirty="0" err="1">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Numerous</a:t>
            </a:r>
            <a:r>
              <a:rPr lang="de-DE" sz="1600" dirty="0">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 </a:t>
            </a:r>
            <a:r>
              <a:rPr lang="de-DE" sz="1600" dirty="0" err="1">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certifications</a:t>
            </a:r>
            <a:endParaRPr lang="de-DE" sz="1600" dirty="0">
              <a:latin typeface="Roboto Light" panose="02000000000000000000" pitchFamily="2" charset="0"/>
              <a:ea typeface="Roboto Light" panose="02000000000000000000" pitchFamily="2" charset="0"/>
            </a:endParaRPr>
          </a:p>
          <a:p>
            <a:pPr>
              <a:lnSpc>
                <a:spcPct val="120000"/>
              </a:lnSpc>
              <a:spcBef>
                <a:spcPts val="300"/>
              </a:spcBef>
              <a:buBlip>
                <a:blip r:embed="rId5"/>
              </a:buBlip>
            </a:pPr>
            <a:r>
              <a:rPr lang="en-US" sz="1600" dirty="0">
                <a:latin typeface="Roboto Light" panose="02000000000000000000" pitchFamily="2" charset="0"/>
                <a:ea typeface="Roboto Light" panose="02000000000000000000" pitchFamily="2" charset="0"/>
                <a:hlinkClick r:id="rId6"/>
              </a:rPr>
              <a:t>T&amp;C:</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”(a) we may use and store AI Content that is processed by each of the foregoing AI Services to maintain and provide the applicable AI Service (including development and improvement of such AI Service)” </a:t>
            </a:r>
          </a:p>
          <a:p>
            <a:pPr>
              <a:lnSpc>
                <a:spcPct val="120000"/>
              </a:lnSpc>
              <a:spcBef>
                <a:spcPts val="300"/>
              </a:spcBef>
              <a:buBlip>
                <a:blip r:embed="rId2"/>
              </a:buBlip>
            </a:pPr>
            <a:r>
              <a:rPr lang="en-US" sz="1600" dirty="0">
                <a:latin typeface="Roboto Light" panose="02000000000000000000" pitchFamily="2" charset="0"/>
                <a:ea typeface="Roboto Light" panose="02000000000000000000" pitchFamily="2" charset="0"/>
                <a:hlinkClick r:id="rId7">
                  <a:extLst>
                    <a:ext uri="{A12FA001-AC4F-418D-AE19-62706E023703}">
                      <ahyp:hlinkClr xmlns:ahyp="http://schemas.microsoft.com/office/drawing/2018/hyperlinkcolor" val="tx"/>
                    </a:ext>
                  </a:extLst>
                </a:hlinkClick>
              </a:rPr>
              <a:t>FAQs:</a:t>
            </a:r>
            <a:r>
              <a:rPr lang="en-US" sz="1600" dirty="0">
                <a:latin typeface="Roboto Light" panose="02000000000000000000" pitchFamily="2" charset="0"/>
                <a:ea typeface="Roboto Light" panose="02000000000000000000" pitchFamily="2" charset="0"/>
              </a:rPr>
              <a:t> </a:t>
            </a:r>
            <a:r>
              <a:rPr lang="en-US" sz="1600" i="1" dirty="0">
                <a:highlight>
                  <a:srgbClr val="FFFF00"/>
                </a:highlight>
                <a:latin typeface="Roboto Light" panose="02000000000000000000" pitchFamily="2" charset="0"/>
                <a:ea typeface="Roboto Light" panose="02000000000000000000" pitchFamily="2" charset="0"/>
              </a:rPr>
              <a:t>You may opt out </a:t>
            </a:r>
            <a:r>
              <a:rPr lang="en-US" sz="1600" i="1" dirty="0">
                <a:latin typeface="Roboto Light" panose="02000000000000000000" pitchFamily="2" charset="0"/>
                <a:ea typeface="Roboto Light" panose="02000000000000000000" pitchFamily="2" charset="0"/>
              </a:rPr>
              <a:t>of having your content used to improve and develop the quality of Amazon Translate and other Amazon machine-learning/artificial-intelligence technologies by using an AWS Organizations opt-out policy.</a:t>
            </a:r>
          </a:p>
          <a:p>
            <a:pPr>
              <a:lnSpc>
                <a:spcPct val="120000"/>
              </a:lnSpc>
              <a:spcBef>
                <a:spcPts val="300"/>
              </a:spcBef>
              <a:buBlip>
                <a:blip r:embed="rId2"/>
              </a:buBlip>
            </a:pPr>
            <a:r>
              <a:rPr lang="en-US" sz="1600" dirty="0">
                <a:latin typeface="Roboto Light" panose="02000000000000000000" pitchFamily="2" charset="0"/>
                <a:ea typeface="Roboto Light" panose="02000000000000000000" pitchFamily="2" charset="0"/>
                <a:hlinkClick r:id="rId7">
                  <a:extLst>
                    <a:ext uri="{A12FA001-AC4F-418D-AE19-62706E023703}">
                      <ahyp:hlinkClr xmlns:ahyp="http://schemas.microsoft.com/office/drawing/2018/hyperlinkcolor" val="tx"/>
                    </a:ext>
                  </a:extLst>
                </a:hlinkClick>
              </a:rPr>
              <a:t>FAQs:</a:t>
            </a:r>
            <a:r>
              <a:rPr lang="en-US" sz="1600" i="1" dirty="0">
                <a:latin typeface="Roboto Light" panose="02000000000000000000" pitchFamily="2" charset="0"/>
                <a:ea typeface="Roboto Light" panose="02000000000000000000" pitchFamily="2" charset="0"/>
              </a:rPr>
              <a:t> You always retain ownership of your content, and we will only use your content with your consent.</a:t>
            </a:r>
            <a:endParaRPr lang="de-AT" sz="1600" i="1" dirty="0">
              <a:latin typeface="Roboto Light" panose="02000000000000000000" pitchFamily="2" charset="0"/>
              <a:ea typeface="Roboto Light" panose="02000000000000000000" pitchFamily="2" charset="0"/>
            </a:endParaRPr>
          </a:p>
        </p:txBody>
      </p:sp>
      <p:sp>
        <p:nvSpPr>
          <p:cNvPr id="9" name="Titel 1">
            <a:extLst>
              <a:ext uri="{FF2B5EF4-FFF2-40B4-BE49-F238E27FC236}">
                <a16:creationId xmlns:a16="http://schemas.microsoft.com/office/drawing/2014/main" id="{846FCDA8-6BE8-4E30-A2EE-80B64B4EC912}"/>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A </a:t>
            </a:r>
            <a:r>
              <a:rPr lang="de-DE" sz="1400" dirty="0" err="1">
                <a:latin typeface="Roboto Light" panose="02000000000000000000" pitchFamily="2" charset="0"/>
                <a:ea typeface="Roboto Light" panose="02000000000000000000" pitchFamily="2" charset="0"/>
              </a:rPr>
              <a:t>peak</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into</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their</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endParaRPr lang="de-DE" sz="1400" dirty="0">
              <a:latin typeface="Roboto Light" panose="02000000000000000000" pitchFamily="2" charset="0"/>
              <a:ea typeface="Roboto Light" panose="02000000000000000000" pitchFamily="2" charset="0"/>
            </a:endParaRPr>
          </a:p>
        </p:txBody>
      </p:sp>
      <p:sp>
        <p:nvSpPr>
          <p:cNvPr id="10" name="Titel 1">
            <a:extLst>
              <a:ext uri="{FF2B5EF4-FFF2-40B4-BE49-F238E27FC236}">
                <a16:creationId xmlns:a16="http://schemas.microsoft.com/office/drawing/2014/main" id="{3B828F31-697E-4A1E-A292-FFF9A6596AA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cap="all" spc="133" dirty="0" err="1">
                <a:latin typeface="Roboto Medium" panose="02000000000000000000" pitchFamily="2" charset="0"/>
                <a:ea typeface="Roboto Medium" panose="02000000000000000000" pitchFamily="2" charset="0"/>
              </a:rPr>
              <a:t>Examples</a:t>
            </a:r>
            <a:r>
              <a:rPr lang="de-DE" sz="4000" cap="all" spc="133" dirty="0">
                <a:latin typeface="Roboto Medium" panose="02000000000000000000" pitchFamily="2" charset="0"/>
                <a:ea typeface="Roboto Medium" panose="02000000000000000000" pitchFamily="2" charset="0"/>
              </a:rPr>
              <a:t> of </a:t>
            </a:r>
            <a:r>
              <a:rPr lang="de-DE" sz="4000" cap="all" spc="133" dirty="0" err="1">
                <a:latin typeface="Roboto Medium" panose="02000000000000000000" pitchFamily="2" charset="0"/>
                <a:ea typeface="Roboto Medium" panose="02000000000000000000" pitchFamily="2" charset="0"/>
              </a:rPr>
              <a:t>paid</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mt</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providers</a:t>
            </a:r>
            <a:endParaRPr lang="de-AT" sz="4000" cap="all" spc="133"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646903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1000"/>
                                        <p:tgtEl>
                                          <p:spTgt spid="6">
                                            <p:txEl>
                                              <p:pRg st="1" end="1"/>
                                            </p:txEl>
                                          </p:spTgt>
                                        </p:tgtEl>
                                      </p:cBhvr>
                                    </p:animEffect>
                                    <p:anim calcmode="lin" valueType="num">
                                      <p:cBhvr>
                                        <p:cTn id="3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1000"/>
                                        <p:tgtEl>
                                          <p:spTgt spid="6">
                                            <p:txEl>
                                              <p:pRg st="3" end="3"/>
                                            </p:txEl>
                                          </p:spTgt>
                                        </p:tgtEl>
                                      </p:cBhvr>
                                    </p:animEffect>
                                    <p:anim calcmode="lin" valueType="num">
                                      <p:cBhvr>
                                        <p:cTn id="4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077AECD-9818-45B1-98A1-DDC8B3D7C686}"/>
              </a:ext>
            </a:extLst>
          </p:cNvPr>
          <p:cNvSpPr>
            <a:spLocks noGrp="1"/>
          </p:cNvSpPr>
          <p:nvPr>
            <p:ph type="body" idx="1"/>
          </p:nvPr>
        </p:nvSpPr>
        <p:spPr/>
        <p:txBody>
          <a:bodyPr/>
          <a:lstStyle/>
          <a:p>
            <a:r>
              <a:rPr lang="de-DE" b="0" dirty="0">
                <a:latin typeface="Roboto" panose="02000000000000000000" pitchFamily="2" charset="0"/>
                <a:ea typeface="Roboto" panose="02000000000000000000" pitchFamily="2" charset="0"/>
              </a:rPr>
              <a:t>Modern MT</a:t>
            </a:r>
            <a:endParaRPr lang="de-AT" b="0" dirty="0">
              <a:latin typeface="Roboto" panose="02000000000000000000" pitchFamily="2" charset="0"/>
              <a:ea typeface="Roboto" panose="02000000000000000000" pitchFamily="2" charset="0"/>
            </a:endParaRPr>
          </a:p>
        </p:txBody>
      </p:sp>
      <p:sp>
        <p:nvSpPr>
          <p:cNvPr id="4" name="Inhaltsplatzhalter 3">
            <a:extLst>
              <a:ext uri="{FF2B5EF4-FFF2-40B4-BE49-F238E27FC236}">
                <a16:creationId xmlns:a16="http://schemas.microsoft.com/office/drawing/2014/main" id="{DE065488-14BB-461F-A4F6-36B5F7E83719}"/>
              </a:ext>
            </a:extLst>
          </p:cNvPr>
          <p:cNvSpPr>
            <a:spLocks noGrp="1"/>
          </p:cNvSpPr>
          <p:nvPr>
            <p:ph sz="half" idx="2"/>
          </p:nvPr>
        </p:nvSpPr>
        <p:spPr/>
        <p:txBody>
          <a:bodyPr>
            <a:normAutofit/>
          </a:bodyPr>
          <a:lstStyle/>
          <a:p>
            <a:pPr>
              <a:lnSpc>
                <a:spcPct val="120000"/>
              </a:lnSpc>
              <a:spcBef>
                <a:spcPts val="300"/>
              </a:spcBef>
              <a:buBlip>
                <a:blip r:embed="rId3"/>
              </a:buBlip>
            </a:pPr>
            <a:r>
              <a:rPr lang="de-DE" sz="1600" dirty="0">
                <a:latin typeface="Roboto Light" panose="02000000000000000000" pitchFamily="2" charset="0"/>
                <a:ea typeface="Roboto Light" panose="02000000000000000000" pitchFamily="2" charset="0"/>
              </a:rPr>
              <a:t>ISO 27001 </a:t>
            </a:r>
            <a:r>
              <a:rPr lang="de-DE" sz="1600" dirty="0" err="1">
                <a:latin typeface="Roboto Light" panose="02000000000000000000" pitchFamily="2" charset="0"/>
                <a:ea typeface="Roboto Light" panose="02000000000000000000" pitchFamily="2" charset="0"/>
              </a:rPr>
              <a:t>certified</a:t>
            </a:r>
            <a:endParaRPr lang="de-DE" sz="1600" dirty="0">
              <a:latin typeface="Roboto Light" panose="02000000000000000000" pitchFamily="2" charset="0"/>
              <a:ea typeface="Roboto Light" panose="02000000000000000000" pitchFamily="2" charset="0"/>
            </a:endParaRPr>
          </a:p>
          <a:p>
            <a:pPr>
              <a:lnSpc>
                <a:spcPct val="120000"/>
              </a:lnSpc>
              <a:spcBef>
                <a:spcPts val="300"/>
              </a:spcBef>
              <a:buBlip>
                <a:blip r:embed="rId3"/>
              </a:buBlip>
            </a:pPr>
            <a:r>
              <a:rPr lang="de-DE" sz="1600" dirty="0">
                <a:latin typeface="Roboto Light" panose="02000000000000000000" pitchFamily="2" charset="0"/>
                <a:ea typeface="Roboto Light" panose="02000000000000000000" pitchFamily="2" charset="0"/>
                <a:hlinkClick r:id="rId4"/>
              </a:rPr>
              <a:t>T&amp;C</a:t>
            </a:r>
            <a:r>
              <a:rPr lang="de-DE" sz="1600" i="1" dirty="0">
                <a:latin typeface="Roboto Light" panose="02000000000000000000" pitchFamily="2" charset="0"/>
                <a:ea typeface="Roboto Light" panose="02000000000000000000" pitchFamily="2" charset="0"/>
              </a:rPr>
              <a:t>: „</a:t>
            </a:r>
            <a:r>
              <a:rPr lang="en-US" sz="1600" i="1" dirty="0" err="1">
                <a:latin typeface="Roboto Light" panose="02000000000000000000" pitchFamily="2" charset="0"/>
                <a:ea typeface="Roboto Light" panose="02000000000000000000" pitchFamily="2" charset="0"/>
              </a:rPr>
              <a:t>ModernMT</a:t>
            </a:r>
            <a:r>
              <a:rPr lang="en-US" sz="1600" i="1" dirty="0">
                <a:latin typeface="Roboto Light" panose="02000000000000000000" pitchFamily="2" charset="0"/>
                <a:ea typeface="Roboto Light" panose="02000000000000000000" pitchFamily="2" charset="0"/>
              </a:rPr>
              <a:t> does not acquire ownership in your API Clients, and by using our APIs, you do not acquire ownership of any rights in our APIs or the content that is accessed through our APIs.”</a:t>
            </a:r>
            <a:endParaRPr lang="de-DE" sz="1600" i="1" dirty="0">
              <a:latin typeface="Roboto Light" panose="02000000000000000000" pitchFamily="2" charset="0"/>
              <a:ea typeface="Roboto Light" panose="02000000000000000000" pitchFamily="2" charset="0"/>
            </a:endParaRPr>
          </a:p>
          <a:p>
            <a:pPr>
              <a:lnSpc>
                <a:spcPct val="120000"/>
              </a:lnSpc>
              <a:spcBef>
                <a:spcPts val="300"/>
              </a:spcBef>
              <a:buBlip>
                <a:blip r:embed="rId3"/>
              </a:buBlip>
            </a:pPr>
            <a:r>
              <a:rPr lang="de-DE" sz="1600" dirty="0">
                <a:latin typeface="Roboto Light" panose="02000000000000000000" pitchFamily="2" charset="0"/>
                <a:ea typeface="Roboto Light" panose="02000000000000000000" pitchFamily="2" charset="0"/>
                <a:hlinkClick r:id="rId5"/>
              </a:rPr>
              <a:t>Website</a:t>
            </a:r>
            <a:r>
              <a:rPr lang="de-DE" sz="1600" i="1" dirty="0">
                <a:latin typeface="Roboto Light" panose="02000000000000000000" pitchFamily="2" charset="0"/>
                <a:ea typeface="Roboto Light" panose="02000000000000000000" pitchFamily="2" charset="0"/>
                <a:hlinkClick r:id="rId5"/>
              </a:rPr>
              <a:t>:</a:t>
            </a:r>
            <a:r>
              <a:rPr lang="de-DE" sz="1600" i="1"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When using one of these paid services, we don't use your texts to improve the quality of the baseline engine, or other clients’ engines”</a:t>
            </a:r>
          </a:p>
          <a:p>
            <a:pPr marL="0" indent="0">
              <a:lnSpc>
                <a:spcPct val="120000"/>
              </a:lnSpc>
              <a:spcBef>
                <a:spcPts val="300"/>
              </a:spcBef>
              <a:buNone/>
            </a:pPr>
            <a:r>
              <a:rPr lang="en-US" sz="1600" i="1" dirty="0">
                <a:latin typeface="Roboto Light" panose="02000000000000000000" pitchFamily="2" charset="0"/>
                <a:ea typeface="Roboto Light" panose="02000000000000000000" pitchFamily="2" charset="0"/>
              </a:rPr>
              <a:t>(Little information beyond the above)</a:t>
            </a:r>
            <a:endParaRPr lang="de-DE" sz="1600" i="1" dirty="0">
              <a:latin typeface="Roboto Light" panose="02000000000000000000" pitchFamily="2" charset="0"/>
              <a:ea typeface="Roboto Light" panose="02000000000000000000" pitchFamily="2" charset="0"/>
            </a:endParaRPr>
          </a:p>
        </p:txBody>
      </p:sp>
      <p:sp>
        <p:nvSpPr>
          <p:cNvPr id="5" name="Textplatzhalter 4">
            <a:extLst>
              <a:ext uri="{FF2B5EF4-FFF2-40B4-BE49-F238E27FC236}">
                <a16:creationId xmlns:a16="http://schemas.microsoft.com/office/drawing/2014/main" id="{F8A70417-134F-4C81-8359-ED0C73B70C1A}"/>
              </a:ext>
            </a:extLst>
          </p:cNvPr>
          <p:cNvSpPr>
            <a:spLocks noGrp="1"/>
          </p:cNvSpPr>
          <p:nvPr>
            <p:ph type="body" sz="quarter" idx="3"/>
          </p:nvPr>
        </p:nvSpPr>
        <p:spPr/>
        <p:txBody>
          <a:bodyPr/>
          <a:lstStyle/>
          <a:p>
            <a:r>
              <a:rPr lang="de-DE" b="0" dirty="0">
                <a:latin typeface="Roboto" panose="02000000000000000000" pitchFamily="2" charset="0"/>
                <a:ea typeface="Roboto" panose="02000000000000000000" pitchFamily="2" charset="0"/>
              </a:rPr>
              <a:t>Google </a:t>
            </a:r>
            <a:r>
              <a:rPr lang="de-DE" b="0" dirty="0" err="1">
                <a:latin typeface="Roboto" panose="02000000000000000000" pitchFamily="2" charset="0"/>
                <a:ea typeface="Roboto" panose="02000000000000000000" pitchFamily="2" charset="0"/>
              </a:rPr>
              <a:t>AutoML</a:t>
            </a:r>
            <a:endParaRPr lang="de-AT" b="0" dirty="0">
              <a:latin typeface="Roboto" panose="02000000000000000000" pitchFamily="2" charset="0"/>
              <a:ea typeface="Roboto" panose="02000000000000000000" pitchFamily="2" charset="0"/>
            </a:endParaRPr>
          </a:p>
        </p:txBody>
      </p:sp>
      <p:sp>
        <p:nvSpPr>
          <p:cNvPr id="6" name="Inhaltsplatzhalter 5">
            <a:extLst>
              <a:ext uri="{FF2B5EF4-FFF2-40B4-BE49-F238E27FC236}">
                <a16:creationId xmlns:a16="http://schemas.microsoft.com/office/drawing/2014/main" id="{1E13C37D-A571-4F27-949D-259D358D8535}"/>
              </a:ext>
            </a:extLst>
          </p:cNvPr>
          <p:cNvSpPr>
            <a:spLocks noGrp="1"/>
          </p:cNvSpPr>
          <p:nvPr>
            <p:ph sz="quarter" idx="4"/>
          </p:nvPr>
        </p:nvSpPr>
        <p:spPr/>
        <p:txBody>
          <a:bodyPr>
            <a:normAutofit/>
          </a:bodyPr>
          <a:lstStyle/>
          <a:p>
            <a:pPr>
              <a:lnSpc>
                <a:spcPct val="110000"/>
              </a:lnSpc>
              <a:spcBef>
                <a:spcPts val="300"/>
              </a:spcBef>
              <a:buBlip>
                <a:blip r:embed="rId3"/>
              </a:buBlip>
            </a:pPr>
            <a:r>
              <a:rPr lang="de-DE" sz="1600" dirty="0" err="1">
                <a:latin typeface="Roboto Light" panose="02000000000000000000" pitchFamily="2" charset="0"/>
                <a:ea typeface="Roboto Light" panose="02000000000000000000" pitchFamily="2" charset="0"/>
                <a:hlinkClick r:id="rId6"/>
              </a:rPr>
              <a:t>Numerous</a:t>
            </a:r>
            <a:r>
              <a:rPr lang="de-DE" sz="1600" dirty="0">
                <a:latin typeface="Roboto Light" panose="02000000000000000000" pitchFamily="2" charset="0"/>
                <a:ea typeface="Roboto Light" panose="02000000000000000000" pitchFamily="2" charset="0"/>
                <a:hlinkClick r:id="rId6"/>
              </a:rPr>
              <a:t> </a:t>
            </a:r>
            <a:r>
              <a:rPr lang="de-DE" sz="1600" dirty="0" err="1">
                <a:latin typeface="Roboto Light" panose="02000000000000000000" pitchFamily="2" charset="0"/>
                <a:ea typeface="Roboto Light" panose="02000000000000000000" pitchFamily="2" charset="0"/>
                <a:hlinkClick r:id="rId6"/>
              </a:rPr>
              <a:t>certifications</a:t>
            </a:r>
            <a:endParaRPr lang="de-DE" sz="1600" dirty="0">
              <a:latin typeface="Roboto Light" panose="02000000000000000000" pitchFamily="2" charset="0"/>
              <a:ea typeface="Roboto Light" panose="02000000000000000000" pitchFamily="2" charset="0"/>
            </a:endParaRPr>
          </a:p>
          <a:p>
            <a:pPr>
              <a:lnSpc>
                <a:spcPct val="110000"/>
              </a:lnSpc>
              <a:spcBef>
                <a:spcPts val="300"/>
              </a:spcBef>
              <a:buBlip>
                <a:blip r:embed="rId3"/>
              </a:buBlip>
            </a:pPr>
            <a:r>
              <a:rPr lang="de-DE" sz="1600" dirty="0" err="1">
                <a:latin typeface="Roboto Light" panose="02000000000000000000" pitchFamily="2" charset="0"/>
                <a:ea typeface="Roboto Light" panose="02000000000000000000" pitchFamily="2" charset="0"/>
                <a:hlinkClick r:id="rId7"/>
              </a:rPr>
              <a:t>Comprehensive</a:t>
            </a:r>
            <a:r>
              <a:rPr lang="de-DE" sz="1600" dirty="0">
                <a:latin typeface="Roboto Light" panose="02000000000000000000" pitchFamily="2" charset="0"/>
                <a:ea typeface="Roboto Light" panose="02000000000000000000" pitchFamily="2" charset="0"/>
                <a:hlinkClick r:id="rId7"/>
              </a:rPr>
              <a:t> </a:t>
            </a:r>
            <a:r>
              <a:rPr lang="de-DE" sz="1600" dirty="0" err="1">
                <a:latin typeface="Roboto Light" panose="02000000000000000000" pitchFamily="2" charset="0"/>
                <a:ea typeface="Roboto Light" panose="02000000000000000000" pitchFamily="2" charset="0"/>
                <a:hlinkClick r:id="rId7"/>
              </a:rPr>
              <a:t>information</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about</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data</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security</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measures</a:t>
            </a:r>
            <a:endParaRPr lang="de-DE" sz="1600" dirty="0">
              <a:latin typeface="Roboto Light" panose="02000000000000000000" pitchFamily="2" charset="0"/>
              <a:ea typeface="Roboto Light" panose="02000000000000000000" pitchFamily="2" charset="0"/>
            </a:endParaRPr>
          </a:p>
          <a:p>
            <a:pPr>
              <a:lnSpc>
                <a:spcPct val="110000"/>
              </a:lnSpc>
              <a:spcBef>
                <a:spcPts val="300"/>
              </a:spcBef>
              <a:buBlip>
                <a:blip r:embed="rId3"/>
              </a:buBlip>
            </a:pPr>
            <a:r>
              <a:rPr lang="de-DE" sz="1600" i="1" dirty="0">
                <a:latin typeface="Roboto Light" panose="02000000000000000000" pitchFamily="2" charset="0"/>
                <a:ea typeface="Roboto Light" panose="02000000000000000000" pitchFamily="2" charset="0"/>
              </a:rPr>
              <a:t>„</a:t>
            </a:r>
            <a:r>
              <a:rPr lang="en-US" sz="1600" i="1" dirty="0">
                <a:latin typeface="Roboto Light" panose="02000000000000000000" pitchFamily="2" charset="0"/>
                <a:ea typeface="Roboto Light" panose="02000000000000000000" pitchFamily="2" charset="0"/>
              </a:rPr>
              <a:t>you own your data, and we will never use it for any purpose other than those necessary to fulfill our contractual/legal obligations</a:t>
            </a:r>
            <a:r>
              <a:rPr lang="de-DE" sz="1600" i="1" dirty="0">
                <a:latin typeface="Roboto Light" panose="02000000000000000000" pitchFamily="2" charset="0"/>
                <a:ea typeface="Roboto Light" panose="02000000000000000000" pitchFamily="2" charset="0"/>
              </a:rPr>
              <a:t>“</a:t>
            </a:r>
            <a:endParaRPr lang="de-AT" sz="1600" i="1" dirty="0">
              <a:latin typeface="Roboto Light" panose="02000000000000000000" pitchFamily="2" charset="0"/>
              <a:ea typeface="Roboto Light" panose="02000000000000000000" pitchFamily="2" charset="0"/>
            </a:endParaRPr>
          </a:p>
        </p:txBody>
      </p:sp>
      <p:sp>
        <p:nvSpPr>
          <p:cNvPr id="9" name="Titel 1">
            <a:extLst>
              <a:ext uri="{FF2B5EF4-FFF2-40B4-BE49-F238E27FC236}">
                <a16:creationId xmlns:a16="http://schemas.microsoft.com/office/drawing/2014/main" id="{3F8D8677-88E4-4E54-AAC8-33A527D7BD57}"/>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A </a:t>
            </a:r>
            <a:r>
              <a:rPr lang="de-DE" sz="1400" dirty="0" err="1">
                <a:latin typeface="Roboto Light" panose="02000000000000000000" pitchFamily="2" charset="0"/>
                <a:ea typeface="Roboto Light" panose="02000000000000000000" pitchFamily="2" charset="0"/>
              </a:rPr>
              <a:t>peak</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into</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their</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endParaRPr lang="de-DE" sz="1400" dirty="0">
              <a:latin typeface="Roboto Light" panose="02000000000000000000" pitchFamily="2" charset="0"/>
              <a:ea typeface="Roboto Light" panose="02000000000000000000" pitchFamily="2" charset="0"/>
            </a:endParaRPr>
          </a:p>
        </p:txBody>
      </p:sp>
      <p:sp>
        <p:nvSpPr>
          <p:cNvPr id="10" name="Titel 1">
            <a:extLst>
              <a:ext uri="{FF2B5EF4-FFF2-40B4-BE49-F238E27FC236}">
                <a16:creationId xmlns:a16="http://schemas.microsoft.com/office/drawing/2014/main" id="{95ECB275-2DDC-4CB9-83E2-234AE33B98E9}"/>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cap="all" spc="133" dirty="0" err="1">
                <a:latin typeface="Roboto Medium" panose="02000000000000000000" pitchFamily="2" charset="0"/>
                <a:ea typeface="Roboto Medium" panose="02000000000000000000" pitchFamily="2" charset="0"/>
              </a:rPr>
              <a:t>Examples</a:t>
            </a:r>
            <a:r>
              <a:rPr lang="de-DE" sz="4000" cap="all" spc="133" dirty="0">
                <a:latin typeface="Roboto Medium" panose="02000000000000000000" pitchFamily="2" charset="0"/>
                <a:ea typeface="Roboto Medium" panose="02000000000000000000" pitchFamily="2" charset="0"/>
              </a:rPr>
              <a:t> of </a:t>
            </a:r>
            <a:r>
              <a:rPr lang="de-DE" sz="4000" cap="all" spc="133" dirty="0" err="1">
                <a:latin typeface="Roboto Medium" panose="02000000000000000000" pitchFamily="2" charset="0"/>
                <a:ea typeface="Roboto Medium" panose="02000000000000000000" pitchFamily="2" charset="0"/>
              </a:rPr>
              <a:t>paid</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mt</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providers</a:t>
            </a:r>
            <a:endParaRPr lang="de-AT" sz="4000" cap="all" spc="133"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831236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1000"/>
                                        <p:tgtEl>
                                          <p:spTgt spid="6">
                                            <p:txEl>
                                              <p:pRg st="1" end="1"/>
                                            </p:txEl>
                                          </p:spTgt>
                                        </p:tgtEl>
                                      </p:cBhvr>
                                    </p:animEffect>
                                    <p:anim calcmode="lin" valueType="num">
                                      <p:cBhvr>
                                        <p:cTn id="4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077AECD-9818-45B1-98A1-DDC8B3D7C686}"/>
              </a:ext>
            </a:extLst>
          </p:cNvPr>
          <p:cNvSpPr>
            <a:spLocks noGrp="1"/>
          </p:cNvSpPr>
          <p:nvPr>
            <p:ph type="body" idx="1"/>
          </p:nvPr>
        </p:nvSpPr>
        <p:spPr/>
        <p:txBody>
          <a:bodyPr/>
          <a:lstStyle/>
          <a:p>
            <a:r>
              <a:rPr lang="de-DE" b="0" dirty="0" err="1">
                <a:latin typeface="Roboto" panose="02000000000000000000" pitchFamily="2" charset="0"/>
                <a:ea typeface="Roboto" panose="02000000000000000000" pitchFamily="2" charset="0"/>
              </a:rPr>
              <a:t>Intento</a:t>
            </a:r>
            <a:endParaRPr lang="de-AT" b="0" dirty="0">
              <a:latin typeface="Roboto" panose="02000000000000000000" pitchFamily="2" charset="0"/>
              <a:ea typeface="Roboto" panose="02000000000000000000" pitchFamily="2" charset="0"/>
            </a:endParaRPr>
          </a:p>
        </p:txBody>
      </p:sp>
      <p:sp>
        <p:nvSpPr>
          <p:cNvPr id="4" name="Inhaltsplatzhalter 3">
            <a:extLst>
              <a:ext uri="{FF2B5EF4-FFF2-40B4-BE49-F238E27FC236}">
                <a16:creationId xmlns:a16="http://schemas.microsoft.com/office/drawing/2014/main" id="{DE065488-14BB-461F-A4F6-36B5F7E83719}"/>
              </a:ext>
            </a:extLst>
          </p:cNvPr>
          <p:cNvSpPr>
            <a:spLocks noGrp="1"/>
          </p:cNvSpPr>
          <p:nvPr>
            <p:ph sz="half" idx="2"/>
          </p:nvPr>
        </p:nvSpPr>
        <p:spPr>
          <a:xfrm>
            <a:off x="839788" y="2505074"/>
            <a:ext cx="5157787" cy="4352925"/>
          </a:xfrm>
        </p:spPr>
        <p:txBody>
          <a:bodyPr>
            <a:normAutofit/>
          </a:bodyPr>
          <a:lstStyle/>
          <a:p>
            <a:pPr>
              <a:lnSpc>
                <a:spcPct val="120000"/>
              </a:lnSpc>
              <a:spcBef>
                <a:spcPts val="300"/>
              </a:spcBef>
              <a:buBlip>
                <a:blip r:embed="rId3"/>
              </a:buBlip>
            </a:pPr>
            <a:r>
              <a:rPr lang="en-US" sz="1600" dirty="0">
                <a:latin typeface="Roboto Light" panose="02000000000000000000" pitchFamily="2" charset="0"/>
                <a:ea typeface="Roboto Light" panose="02000000000000000000" pitchFamily="2" charset="0"/>
              </a:rPr>
              <a:t>ISO 27001 certified</a:t>
            </a:r>
          </a:p>
          <a:p>
            <a:pPr>
              <a:lnSpc>
                <a:spcPct val="120000"/>
              </a:lnSpc>
              <a:spcBef>
                <a:spcPts val="300"/>
              </a:spcBef>
              <a:buBlip>
                <a:blip r:embed="rId3"/>
              </a:buBlip>
            </a:pPr>
            <a:r>
              <a:rPr lang="en-US" sz="1600" dirty="0">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T&amp;C</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“Please note that </a:t>
            </a:r>
            <a:r>
              <a:rPr lang="en-US" sz="1600" i="1" dirty="0" err="1">
                <a:latin typeface="Roboto Light" panose="02000000000000000000" pitchFamily="2" charset="0"/>
                <a:ea typeface="Roboto Light" panose="02000000000000000000" pitchFamily="2" charset="0"/>
              </a:rPr>
              <a:t>Intento</a:t>
            </a:r>
            <a:r>
              <a:rPr lang="en-US" sz="1600" i="1" dirty="0">
                <a:latin typeface="Roboto Light" panose="02000000000000000000" pitchFamily="2" charset="0"/>
                <a:ea typeface="Roboto Light" panose="02000000000000000000" pitchFamily="2" charset="0"/>
              </a:rPr>
              <a:t> does not receive any rights in any information or data from your accounts with third party services that is passed through or is processed by </a:t>
            </a:r>
            <a:r>
              <a:rPr lang="en-US" sz="1600" i="1" dirty="0" err="1">
                <a:latin typeface="Roboto Light" panose="02000000000000000000" pitchFamily="2" charset="0"/>
                <a:ea typeface="Roboto Light" panose="02000000000000000000" pitchFamily="2" charset="0"/>
              </a:rPr>
              <a:t>Intento</a:t>
            </a:r>
            <a:r>
              <a:rPr lang="en-US" sz="1600" i="1" dirty="0">
                <a:latin typeface="Roboto Light" panose="02000000000000000000" pitchFamily="2" charset="0"/>
                <a:ea typeface="Roboto Light" panose="02000000000000000000" pitchFamily="2" charset="0"/>
              </a:rPr>
              <a:t>, unless you choose to make it </a:t>
            </a:r>
            <a:r>
              <a:rPr lang="en-US" sz="1600" i="1" dirty="0" err="1">
                <a:latin typeface="Roboto Light" panose="02000000000000000000" pitchFamily="2" charset="0"/>
                <a:ea typeface="Roboto Light" panose="02000000000000000000" pitchFamily="2" charset="0"/>
              </a:rPr>
              <a:t>publically</a:t>
            </a:r>
            <a:r>
              <a:rPr lang="en-US" sz="1600" i="1" dirty="0">
                <a:latin typeface="Roboto Light" panose="02000000000000000000" pitchFamily="2" charset="0"/>
                <a:ea typeface="Roboto Light" panose="02000000000000000000" pitchFamily="2" charset="0"/>
              </a:rPr>
              <a:t> available on </a:t>
            </a:r>
            <a:r>
              <a:rPr lang="en-US" sz="1600" i="1" dirty="0" err="1">
                <a:latin typeface="Roboto Light" panose="02000000000000000000" pitchFamily="2" charset="0"/>
                <a:ea typeface="Roboto Light" panose="02000000000000000000" pitchFamily="2" charset="0"/>
              </a:rPr>
              <a:t>Intento</a:t>
            </a:r>
            <a:r>
              <a:rPr lang="en-US" sz="1600" i="1" dirty="0">
                <a:latin typeface="Roboto Light" panose="02000000000000000000" pitchFamily="2" charset="0"/>
                <a:ea typeface="Roboto Light" panose="02000000000000000000" pitchFamily="2" charset="0"/>
              </a:rPr>
              <a:t>.”</a:t>
            </a:r>
          </a:p>
          <a:p>
            <a:pPr>
              <a:lnSpc>
                <a:spcPct val="120000"/>
              </a:lnSpc>
              <a:spcBef>
                <a:spcPts val="300"/>
              </a:spcBef>
              <a:buBlip>
                <a:blip r:embed="rId3"/>
              </a:buBlip>
            </a:pPr>
            <a:r>
              <a:rPr lang="en-US" sz="1600" dirty="0">
                <a:latin typeface="Roboto Light" panose="02000000000000000000" pitchFamily="2" charset="0"/>
                <a:ea typeface="Roboto Light" panose="02000000000000000000" pitchFamily="2" charset="0"/>
                <a:hlinkClick r:id="rId5">
                  <a:extLst>
                    <a:ext uri="{A12FA001-AC4F-418D-AE19-62706E023703}">
                      <ahyp:hlinkClr xmlns:ahyp="http://schemas.microsoft.com/office/drawing/2018/hyperlinkcolor" val="tx"/>
                    </a:ext>
                  </a:extLst>
                </a:hlinkClick>
              </a:rPr>
              <a:t>Website</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“We guarantee that you can translate content safely without caching on third-party servers or exposing confidential data.”</a:t>
            </a:r>
          </a:p>
          <a:p>
            <a:pPr>
              <a:lnSpc>
                <a:spcPct val="120000"/>
              </a:lnSpc>
              <a:spcBef>
                <a:spcPts val="300"/>
              </a:spcBef>
              <a:buBlip>
                <a:blip r:embed="rId6"/>
              </a:buBlip>
            </a:pPr>
            <a:r>
              <a:rPr lang="en-US" sz="1600" dirty="0">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T&amp;C:</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a:t>
            </a:r>
            <a:r>
              <a:rPr lang="en-US" sz="1600" i="1" dirty="0">
                <a:highlight>
                  <a:srgbClr val="FFFF00"/>
                </a:highlight>
                <a:latin typeface="Roboto Light" panose="02000000000000000000" pitchFamily="2" charset="0"/>
                <a:ea typeface="Roboto Light" panose="02000000000000000000" pitchFamily="2" charset="0"/>
              </a:rPr>
              <a:t>By uploading content to </a:t>
            </a:r>
            <a:r>
              <a:rPr lang="en-US" sz="1600" i="1" dirty="0" err="1">
                <a:highlight>
                  <a:srgbClr val="FFFF00"/>
                </a:highlight>
                <a:latin typeface="Roboto Light" panose="02000000000000000000" pitchFamily="2" charset="0"/>
                <a:ea typeface="Roboto Light" panose="02000000000000000000" pitchFamily="2" charset="0"/>
              </a:rPr>
              <a:t>Intento</a:t>
            </a:r>
            <a:r>
              <a:rPr lang="en-US" sz="1600" i="1" dirty="0">
                <a:highlight>
                  <a:srgbClr val="FFFF00"/>
                </a:highlight>
                <a:latin typeface="Roboto Light" panose="02000000000000000000" pitchFamily="2" charset="0"/>
                <a:ea typeface="Roboto Light" panose="02000000000000000000" pitchFamily="2" charset="0"/>
              </a:rPr>
              <a:t>, you are effectively </a:t>
            </a:r>
            <a:r>
              <a:rPr lang="en-US" sz="1600" i="1" dirty="0" err="1">
                <a:highlight>
                  <a:srgbClr val="FFFF00"/>
                </a:highlight>
                <a:latin typeface="Roboto Light" panose="02000000000000000000" pitchFamily="2" charset="0"/>
                <a:ea typeface="Roboto Light" panose="02000000000000000000" pitchFamily="2" charset="0"/>
              </a:rPr>
              <a:t>transfering</a:t>
            </a:r>
            <a:r>
              <a:rPr lang="en-US" sz="1600" i="1" dirty="0">
                <a:highlight>
                  <a:srgbClr val="FFFF00"/>
                </a:highlight>
                <a:latin typeface="Roboto Light" panose="02000000000000000000" pitchFamily="2" charset="0"/>
                <a:ea typeface="Roboto Light" panose="02000000000000000000" pitchFamily="2" charset="0"/>
              </a:rPr>
              <a:t> ownership of that content to us</a:t>
            </a:r>
            <a:r>
              <a:rPr lang="en-US" sz="1600" i="1" dirty="0">
                <a:latin typeface="Roboto Light" panose="02000000000000000000" pitchFamily="2" charset="0"/>
                <a:ea typeface="Roboto Light" panose="02000000000000000000" pitchFamily="2" charset="0"/>
              </a:rPr>
              <a:t>. We may moderate this content or remove it at our discretion.”</a:t>
            </a:r>
          </a:p>
        </p:txBody>
      </p:sp>
      <p:sp>
        <p:nvSpPr>
          <p:cNvPr id="9" name="Textplatzhalter 8">
            <a:extLst>
              <a:ext uri="{FF2B5EF4-FFF2-40B4-BE49-F238E27FC236}">
                <a16:creationId xmlns:a16="http://schemas.microsoft.com/office/drawing/2014/main" id="{573C3D88-48B4-45BC-BAAA-A6BB8134AF1E}"/>
              </a:ext>
            </a:extLst>
          </p:cNvPr>
          <p:cNvSpPr>
            <a:spLocks noGrp="1"/>
          </p:cNvSpPr>
          <p:nvPr>
            <p:ph type="body" sz="quarter" idx="3"/>
          </p:nvPr>
        </p:nvSpPr>
        <p:spPr/>
        <p:txBody>
          <a:bodyPr/>
          <a:lstStyle/>
          <a:p>
            <a:r>
              <a:rPr lang="de-AT" b="0" dirty="0">
                <a:latin typeface="Roboto" panose="02000000000000000000" pitchFamily="2" charset="0"/>
                <a:ea typeface="Roboto" panose="02000000000000000000" pitchFamily="2" charset="0"/>
              </a:rPr>
              <a:t>Microsoft Translator</a:t>
            </a:r>
          </a:p>
        </p:txBody>
      </p:sp>
      <p:sp>
        <p:nvSpPr>
          <p:cNvPr id="11" name="Inhaltsplatzhalter 10">
            <a:extLst>
              <a:ext uri="{FF2B5EF4-FFF2-40B4-BE49-F238E27FC236}">
                <a16:creationId xmlns:a16="http://schemas.microsoft.com/office/drawing/2014/main" id="{2643B148-D396-4CCA-A19D-BFCCFBC9F0A2}"/>
              </a:ext>
            </a:extLst>
          </p:cNvPr>
          <p:cNvSpPr>
            <a:spLocks noGrp="1"/>
          </p:cNvSpPr>
          <p:nvPr>
            <p:ph sz="quarter" idx="4"/>
          </p:nvPr>
        </p:nvSpPr>
        <p:spPr>
          <a:noFill/>
        </p:spPr>
        <p:txBody>
          <a:bodyPr vert="horz" lIns="91440" tIns="45720" rIns="91440" bIns="45720" rtlCol="0">
            <a:noAutofit/>
          </a:bodyPr>
          <a:lstStyle/>
          <a:p>
            <a:pPr>
              <a:lnSpc>
                <a:spcPct val="100000"/>
              </a:lnSpc>
              <a:spcBef>
                <a:spcPts val="300"/>
              </a:spcBef>
              <a:buBlip>
                <a:blip r:embed="rId3"/>
              </a:buBlip>
            </a:pPr>
            <a:r>
              <a:rPr lang="en-US" sz="1600" dirty="0">
                <a:latin typeface="Roboto Light" panose="02000000000000000000" pitchFamily="2" charset="0"/>
                <a:ea typeface="Roboto Light" panose="02000000000000000000" pitchFamily="2" charset="0"/>
                <a:hlinkClick r:id="rId7">
                  <a:extLst>
                    <a:ext uri="{A12FA001-AC4F-418D-AE19-62706E023703}">
                      <ahyp:hlinkClr xmlns:ahyp="http://schemas.microsoft.com/office/drawing/2018/hyperlinkcolor" val="tx"/>
                    </a:ext>
                  </a:extLst>
                </a:hlinkClick>
              </a:rPr>
              <a:t>Numerous certifications</a:t>
            </a:r>
            <a:endParaRPr lang="en-US" sz="1600" dirty="0">
              <a:latin typeface="Roboto Light" panose="02000000000000000000" pitchFamily="2" charset="0"/>
              <a:ea typeface="Roboto Light" panose="02000000000000000000" pitchFamily="2" charset="0"/>
            </a:endParaRPr>
          </a:p>
          <a:p>
            <a:pPr>
              <a:lnSpc>
                <a:spcPct val="100000"/>
              </a:lnSpc>
              <a:spcBef>
                <a:spcPts val="300"/>
              </a:spcBef>
              <a:buBlip>
                <a:blip r:embed="rId3"/>
              </a:buBlip>
            </a:pPr>
            <a:r>
              <a:rPr lang="en-US" sz="1600" dirty="0">
                <a:latin typeface="Roboto Light" panose="02000000000000000000" pitchFamily="2" charset="0"/>
                <a:ea typeface="Roboto Light" panose="02000000000000000000" pitchFamily="2" charset="0"/>
                <a:hlinkClick r:id="rId8">
                  <a:extLst>
                    <a:ext uri="{A12FA001-AC4F-418D-AE19-62706E023703}">
                      <ahyp:hlinkClr xmlns:ahyp="http://schemas.microsoft.com/office/drawing/2018/hyperlinkcolor" val="tx"/>
                    </a:ext>
                  </a:extLst>
                </a:hlinkClick>
              </a:rPr>
              <a:t>T&amp;C</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“Customer data submitted for translation (…) are not written to persistent storage. There will be no record of the submitted text or voice, or any portion thereof, in any Microsoft data center. The audio and text will not be used for training purposes either.”</a:t>
            </a:r>
          </a:p>
          <a:p>
            <a:pPr>
              <a:lnSpc>
                <a:spcPct val="100000"/>
              </a:lnSpc>
              <a:spcBef>
                <a:spcPts val="300"/>
              </a:spcBef>
              <a:buBlip>
                <a:blip r:embed="rId3"/>
              </a:buBlip>
            </a:pPr>
            <a:r>
              <a:rPr lang="en-US" sz="1600" dirty="0">
                <a:latin typeface="Roboto Light" panose="02000000000000000000" pitchFamily="2" charset="0"/>
                <a:ea typeface="Roboto Light" panose="02000000000000000000" pitchFamily="2" charset="0"/>
                <a:hlinkClick r:id="rId8"/>
              </a:rPr>
              <a:t>T&amp;C</a:t>
            </a:r>
            <a:r>
              <a:rPr lang="en-US" sz="1600" dirty="0">
                <a:latin typeface="Roboto Light" panose="02000000000000000000" pitchFamily="2" charset="0"/>
                <a:ea typeface="Roboto Light" panose="02000000000000000000" pitchFamily="2" charset="0"/>
              </a:rPr>
              <a:t>: </a:t>
            </a:r>
            <a:r>
              <a:rPr lang="en-US" sz="1600" i="1" dirty="0">
                <a:latin typeface="Roboto Light" panose="02000000000000000000" pitchFamily="2" charset="0"/>
                <a:ea typeface="Roboto Light" panose="02000000000000000000" pitchFamily="2" charset="0"/>
              </a:rPr>
              <a:t>“Translation, or use of a document for training on the Microsoft Translator Hub and on Custom Translator, does not alter the ownership of the intellectual property contained therein”</a:t>
            </a:r>
          </a:p>
        </p:txBody>
      </p:sp>
      <p:sp>
        <p:nvSpPr>
          <p:cNvPr id="10" name="Titel 1">
            <a:extLst>
              <a:ext uri="{FF2B5EF4-FFF2-40B4-BE49-F238E27FC236}">
                <a16:creationId xmlns:a16="http://schemas.microsoft.com/office/drawing/2014/main" id="{1741DDDB-9CF2-4246-BFD4-959BEBA23189}"/>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A </a:t>
            </a:r>
            <a:r>
              <a:rPr lang="de-DE" sz="1400" dirty="0" err="1">
                <a:latin typeface="Roboto Light" panose="02000000000000000000" pitchFamily="2" charset="0"/>
                <a:ea typeface="Roboto Light" panose="02000000000000000000" pitchFamily="2" charset="0"/>
              </a:rPr>
              <a:t>peak</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into</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their</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terms</a:t>
            </a:r>
            <a:r>
              <a:rPr lang="de-DE" sz="1400" b="1" dirty="0">
                <a:solidFill>
                  <a:schemeClr val="accent2"/>
                </a:solidFill>
                <a:latin typeface="Roboto Light" panose="02000000000000000000" pitchFamily="2" charset="0"/>
                <a:ea typeface="Roboto Light" panose="02000000000000000000" pitchFamily="2" charset="0"/>
              </a:rPr>
              <a:t> and </a:t>
            </a:r>
            <a:r>
              <a:rPr lang="de-DE" sz="1400" b="1" dirty="0" err="1">
                <a:solidFill>
                  <a:schemeClr val="accent2"/>
                </a:solidFill>
                <a:latin typeface="Roboto Light" panose="02000000000000000000" pitchFamily="2" charset="0"/>
                <a:ea typeface="Roboto Light" panose="02000000000000000000" pitchFamily="2" charset="0"/>
              </a:rPr>
              <a:t>conditions</a:t>
            </a:r>
            <a:endParaRPr lang="de-DE" sz="1400" dirty="0">
              <a:latin typeface="Roboto Light" panose="02000000000000000000" pitchFamily="2" charset="0"/>
              <a:ea typeface="Roboto Light" panose="02000000000000000000" pitchFamily="2" charset="0"/>
            </a:endParaRPr>
          </a:p>
        </p:txBody>
      </p:sp>
      <p:sp>
        <p:nvSpPr>
          <p:cNvPr id="12" name="Titel 1">
            <a:extLst>
              <a:ext uri="{FF2B5EF4-FFF2-40B4-BE49-F238E27FC236}">
                <a16:creationId xmlns:a16="http://schemas.microsoft.com/office/drawing/2014/main" id="{365CE201-0493-445C-B44E-F1D5FB96E762}"/>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cap="all" spc="133" dirty="0" err="1">
                <a:latin typeface="Roboto Medium" panose="02000000000000000000" pitchFamily="2" charset="0"/>
                <a:ea typeface="Roboto Medium" panose="02000000000000000000" pitchFamily="2" charset="0"/>
              </a:rPr>
              <a:t>Examples</a:t>
            </a:r>
            <a:r>
              <a:rPr lang="de-DE" sz="4000" cap="all" spc="133" dirty="0">
                <a:latin typeface="Roboto Medium" panose="02000000000000000000" pitchFamily="2" charset="0"/>
                <a:ea typeface="Roboto Medium" panose="02000000000000000000" pitchFamily="2" charset="0"/>
              </a:rPr>
              <a:t> of </a:t>
            </a:r>
            <a:r>
              <a:rPr lang="de-DE" sz="4000" cap="all" spc="133" dirty="0" err="1">
                <a:latin typeface="Roboto Medium" panose="02000000000000000000" pitchFamily="2" charset="0"/>
                <a:ea typeface="Roboto Medium" panose="02000000000000000000" pitchFamily="2" charset="0"/>
              </a:rPr>
              <a:t>paid</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mt</a:t>
            </a:r>
            <a:r>
              <a:rPr lang="de-DE" sz="4000" cap="all" spc="133" dirty="0">
                <a:latin typeface="Roboto Medium" panose="02000000000000000000" pitchFamily="2" charset="0"/>
                <a:ea typeface="Roboto Medium" panose="02000000000000000000" pitchFamily="2" charset="0"/>
              </a:rPr>
              <a:t> </a:t>
            </a:r>
            <a:r>
              <a:rPr lang="de-DE" sz="4000" cap="all" spc="133" dirty="0" err="1">
                <a:latin typeface="Roboto Medium" panose="02000000000000000000" pitchFamily="2" charset="0"/>
                <a:ea typeface="Roboto Medium" panose="02000000000000000000" pitchFamily="2" charset="0"/>
              </a:rPr>
              <a:t>providers</a:t>
            </a:r>
            <a:endParaRPr lang="de-AT" sz="4000" cap="all" spc="133"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62227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fade">
                                      <p:cBhvr>
                                        <p:cTn id="38" dur="1000"/>
                                        <p:tgtEl>
                                          <p:spTgt spid="11">
                                            <p:txEl>
                                              <p:pRg st="1" end="1"/>
                                            </p:txEl>
                                          </p:spTgt>
                                        </p:tgtEl>
                                      </p:cBhvr>
                                    </p:animEffect>
                                    <p:anim calcmode="lin" valueType="num">
                                      <p:cBhvr>
                                        <p:cTn id="3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1000"/>
                                        <p:tgtEl>
                                          <p:spTgt spid="11">
                                            <p:txEl>
                                              <p:pRg st="2" end="2"/>
                                            </p:txEl>
                                          </p:spTgt>
                                        </p:tgtEl>
                                      </p:cBhvr>
                                    </p:animEffect>
                                    <p:anim calcmode="lin" valueType="num">
                                      <p:cBhvr>
                                        <p:cTn id="4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8F247-E2CF-4499-A51E-BD297B98C093}"/>
              </a:ext>
            </a:extLst>
          </p:cNvPr>
          <p:cNvSpPr>
            <a:spLocks noGrp="1"/>
          </p:cNvSpPr>
          <p:nvPr>
            <p:ph type="title"/>
          </p:nvPr>
        </p:nvSpPr>
        <p:spPr/>
        <p:txBody>
          <a:bodyPr/>
          <a:lstStyle/>
          <a:p>
            <a:r>
              <a:rPr lang="de-DE" sz="3700" cap="all" spc="133" dirty="0">
                <a:latin typeface="Roboto Medium" panose="02000000000000000000" pitchFamily="2" charset="0"/>
                <a:ea typeface="Roboto Medium" panose="02000000000000000000" pitchFamily="2" charset="0"/>
                <a:cs typeface="Open Sans" panose="020B0606030504020204" pitchFamily="34" charset="0"/>
              </a:rPr>
              <a:t>Industry-</a:t>
            </a:r>
            <a:r>
              <a:rPr lang="de-DE" sz="3700" cap="all" spc="133" dirty="0" err="1">
                <a:latin typeface="Roboto Medium" panose="02000000000000000000" pitchFamily="2" charset="0"/>
                <a:ea typeface="Roboto Medium" panose="02000000000000000000" pitchFamily="2" charset="0"/>
                <a:cs typeface="Open Sans" panose="020B0606030504020204" pitchFamily="34" charset="0"/>
              </a:rPr>
              <a:t>specific</a:t>
            </a:r>
            <a:r>
              <a:rPr lang="de-DE" sz="3700" cap="all" spc="133" dirty="0">
                <a:latin typeface="Roboto Medium" panose="02000000000000000000" pitchFamily="2" charset="0"/>
                <a:ea typeface="Roboto Medium" panose="02000000000000000000" pitchFamily="2" charset="0"/>
                <a:cs typeface="Open Sans" panose="020B0606030504020204" pitchFamily="34" charset="0"/>
              </a:rPr>
              <a:t> </a:t>
            </a:r>
            <a:r>
              <a:rPr lang="de-DE" sz="3700" cap="all" spc="133" dirty="0" err="1">
                <a:latin typeface="Roboto Medium" panose="02000000000000000000" pitchFamily="2" charset="0"/>
                <a:ea typeface="Roboto Medium" panose="02000000000000000000" pitchFamily="2" charset="0"/>
                <a:cs typeface="Open Sans" panose="020B0606030504020204" pitchFamily="34" charset="0"/>
              </a:rPr>
              <a:t>constraints</a:t>
            </a:r>
            <a:endParaRPr lang="de-AT" sz="3700" cap="all" spc="133" dirty="0">
              <a:latin typeface="Roboto Medium" panose="02000000000000000000" pitchFamily="2" charset="0"/>
              <a:ea typeface="Roboto Medium" panose="02000000000000000000" pitchFamily="2" charset="0"/>
              <a:cs typeface="Open Sans" panose="020B0606030504020204" pitchFamily="34" charset="0"/>
            </a:endParaRPr>
          </a:p>
        </p:txBody>
      </p:sp>
      <p:sp>
        <p:nvSpPr>
          <p:cNvPr id="3" name="Inhaltsplatzhalter 2">
            <a:extLst>
              <a:ext uri="{FF2B5EF4-FFF2-40B4-BE49-F238E27FC236}">
                <a16:creationId xmlns:a16="http://schemas.microsoft.com/office/drawing/2014/main" id="{BF46A5BA-011D-414B-BAA3-9EA1CD943451}"/>
              </a:ext>
            </a:extLst>
          </p:cNvPr>
          <p:cNvSpPr>
            <a:spLocks noGrp="1"/>
          </p:cNvSpPr>
          <p:nvPr>
            <p:ph idx="1"/>
          </p:nvPr>
        </p:nvSpPr>
        <p:spPr/>
        <p:txBody>
          <a:bodyPr>
            <a:normAutofit/>
          </a:bodyPr>
          <a:lstStyle/>
          <a:p>
            <a:pPr marL="0" indent="0" fontAlgn="t">
              <a:lnSpc>
                <a:spcPct val="110000"/>
              </a:lnSpc>
              <a:spcBef>
                <a:spcPts val="300"/>
              </a:spcBef>
              <a:spcAft>
                <a:spcPts val="300"/>
              </a:spcAft>
              <a:buNone/>
            </a:pPr>
            <a:r>
              <a:rPr lang="en-US" sz="2000" dirty="0">
                <a:latin typeface="Roboto Light" panose="02000000000000000000" pitchFamily="2" charset="0"/>
                <a:ea typeface="Roboto Light" panose="02000000000000000000" pitchFamily="2" charset="0"/>
              </a:rPr>
              <a:t>Customer may use the Products solely for the purpose agreed between the Parties. In particular, </a:t>
            </a:r>
            <a:r>
              <a:rPr lang="en-US" sz="2000" dirty="0">
                <a:highlight>
                  <a:srgbClr val="FFFF00"/>
                </a:highlight>
                <a:latin typeface="Roboto Light" panose="02000000000000000000" pitchFamily="2" charset="0"/>
                <a:ea typeface="Roboto Light" panose="02000000000000000000" pitchFamily="2" charset="0"/>
              </a:rPr>
              <a:t>Customer may not, and will not allow third parties </a:t>
            </a:r>
            <a:r>
              <a:rPr lang="en-US" sz="2000" dirty="0">
                <a:latin typeface="Roboto Light" panose="02000000000000000000" pitchFamily="2" charset="0"/>
                <a:ea typeface="Roboto Light" panose="02000000000000000000" pitchFamily="2" charset="0"/>
              </a:rPr>
              <a:t>(including Internal Users and End Users) to use the Products, translations created using the Products, Documentation or other data, information or service provided by DeepL unless expressly </a:t>
            </a:r>
            <a:r>
              <a:rPr lang="en-US" sz="2000" dirty="0" err="1">
                <a:latin typeface="Roboto Light" panose="02000000000000000000" pitchFamily="2" charset="0"/>
                <a:ea typeface="Roboto Light" panose="02000000000000000000" pitchFamily="2" charset="0"/>
              </a:rPr>
              <a:t>authorised</a:t>
            </a:r>
            <a:r>
              <a:rPr lang="en-US" sz="2000" dirty="0">
                <a:latin typeface="Roboto Light" panose="02000000000000000000" pitchFamily="2" charset="0"/>
                <a:ea typeface="Roboto Light" panose="02000000000000000000" pitchFamily="2" charset="0"/>
              </a:rPr>
              <a:t> by DeepL in written form</a:t>
            </a:r>
          </a:p>
          <a:p>
            <a:pPr fontAlgn="t">
              <a:lnSpc>
                <a:spcPct val="110000"/>
              </a:lnSpc>
              <a:spcBef>
                <a:spcPts val="300"/>
              </a:spcBef>
              <a:spcAft>
                <a:spcPts val="300"/>
              </a:spcAft>
            </a:pPr>
            <a:r>
              <a:rPr lang="en-US" sz="2000" dirty="0">
                <a:highlight>
                  <a:srgbClr val="FFFF00"/>
                </a:highlight>
                <a:latin typeface="Roboto Light" panose="02000000000000000000" pitchFamily="2" charset="0"/>
                <a:ea typeface="Roboto Light" panose="02000000000000000000" pitchFamily="2" charset="0"/>
              </a:rPr>
              <a:t>in connection with or for the purpose of operating critical infrastructure such as electrical power stations, military or </a:t>
            </a:r>
            <a:r>
              <a:rPr lang="en-US" sz="2000" dirty="0" err="1">
                <a:highlight>
                  <a:srgbClr val="FFFF00"/>
                </a:highlight>
                <a:latin typeface="Roboto Light" panose="02000000000000000000" pitchFamily="2" charset="0"/>
                <a:ea typeface="Roboto Light" panose="02000000000000000000" pitchFamily="2" charset="0"/>
              </a:rPr>
              <a:t>defence</a:t>
            </a:r>
            <a:r>
              <a:rPr lang="en-US" sz="2000" dirty="0">
                <a:highlight>
                  <a:srgbClr val="FFFF00"/>
                </a:highlight>
                <a:latin typeface="Roboto Light" panose="02000000000000000000" pitchFamily="2" charset="0"/>
                <a:ea typeface="Roboto Light" panose="02000000000000000000" pitchFamily="2" charset="0"/>
              </a:rPr>
              <a:t> equipment, medical appliances or other equipment </a:t>
            </a:r>
            <a:r>
              <a:rPr lang="en-US" sz="2000" dirty="0">
                <a:latin typeface="Roboto Light" panose="02000000000000000000" pitchFamily="2" charset="0"/>
                <a:ea typeface="Roboto Light" panose="02000000000000000000" pitchFamily="2" charset="0"/>
              </a:rPr>
              <a:t>whose failure or impairment would result in </a:t>
            </a:r>
            <a:r>
              <a:rPr lang="en-US" sz="2000" dirty="0" err="1">
                <a:latin typeface="Roboto Light" panose="02000000000000000000" pitchFamily="2" charset="0"/>
                <a:ea typeface="Roboto Light" panose="02000000000000000000" pitchFamily="2" charset="0"/>
              </a:rPr>
              <a:t>unforseeable</a:t>
            </a:r>
            <a:r>
              <a:rPr lang="en-US" sz="2000" dirty="0">
                <a:latin typeface="Roboto Light" panose="02000000000000000000" pitchFamily="2" charset="0"/>
                <a:ea typeface="Roboto Light" panose="02000000000000000000" pitchFamily="2" charset="0"/>
              </a:rPr>
              <a:t> economical or physical damages;</a:t>
            </a:r>
          </a:p>
          <a:p>
            <a:pPr marL="0" indent="0">
              <a:lnSpc>
                <a:spcPct val="100000"/>
              </a:lnSpc>
              <a:buNone/>
            </a:pPr>
            <a:endParaRPr lang="de-AT" sz="1800" i="1" dirty="0"/>
          </a:p>
          <a:p>
            <a:pPr marL="0" indent="0">
              <a:lnSpc>
                <a:spcPct val="100000"/>
              </a:lnSpc>
              <a:buNone/>
            </a:pPr>
            <a:r>
              <a:rPr lang="de-AT" sz="1800" i="1" dirty="0">
                <a:latin typeface="Roboto Light" panose="02000000000000000000" pitchFamily="2" charset="0"/>
                <a:ea typeface="Roboto Light" panose="02000000000000000000" pitchFamily="2" charset="0"/>
              </a:rPr>
              <a:t>(Source: </a:t>
            </a:r>
            <a:r>
              <a:rPr lang="de-AT" sz="1800" i="1" dirty="0">
                <a:latin typeface="Roboto Light" panose="02000000000000000000" pitchFamily="2" charset="0"/>
                <a:ea typeface="Roboto Light" panose="02000000000000000000" pitchFamily="2" charset="0"/>
                <a:hlinkClick r:id="rId3"/>
              </a:rPr>
              <a:t>https://www.deepl.com/de/pro-license/</a:t>
            </a:r>
            <a:r>
              <a:rPr lang="de-AT" sz="1800" i="1" dirty="0">
                <a:latin typeface="Roboto Light" panose="02000000000000000000" pitchFamily="2" charset="0"/>
                <a:ea typeface="Roboto Light" panose="02000000000000000000" pitchFamily="2" charset="0"/>
              </a:rPr>
              <a:t>)</a:t>
            </a:r>
          </a:p>
        </p:txBody>
      </p:sp>
      <p:sp>
        <p:nvSpPr>
          <p:cNvPr id="6" name="Titel 1">
            <a:extLst>
              <a:ext uri="{FF2B5EF4-FFF2-40B4-BE49-F238E27FC236}">
                <a16:creationId xmlns:a16="http://schemas.microsoft.com/office/drawing/2014/main" id="{912DBC2A-349E-4BA8-8250-44162FDA4352}"/>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In </a:t>
            </a:r>
            <a:r>
              <a:rPr lang="de-DE" sz="1400" dirty="0" err="1">
                <a:latin typeface="Roboto Light" panose="02000000000000000000" pitchFamily="2" charset="0"/>
                <a:ea typeface="Roboto Light" panose="02000000000000000000" pitchFamily="2" charset="0"/>
              </a:rPr>
              <a:t>regards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to</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use</a:t>
            </a:r>
            <a:r>
              <a:rPr lang="de-DE" sz="1400" dirty="0">
                <a:latin typeface="Roboto Light" panose="02000000000000000000" pitchFamily="2" charset="0"/>
                <a:ea typeface="Roboto Light" panose="02000000000000000000" pitchFamily="2" charset="0"/>
              </a:rPr>
              <a:t> of </a:t>
            </a:r>
            <a:r>
              <a:rPr lang="de-DE" sz="1400" b="1" dirty="0" err="1">
                <a:solidFill>
                  <a:schemeClr val="accent2"/>
                </a:solidFill>
                <a:latin typeface="Roboto Light" panose="02000000000000000000" pitchFamily="2" charset="0"/>
                <a:ea typeface="Roboto Light" panose="02000000000000000000" pitchFamily="2" charset="0"/>
              </a:rPr>
              <a:t>machine</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translation</a:t>
            </a:r>
            <a:endParaRPr lang="de-DE" sz="14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63900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Text, LEGO, Spielzeug, Vektorgrafiken enthält.&#10;&#10;Automatisch generierte Beschreibung">
            <a:extLst>
              <a:ext uri="{FF2B5EF4-FFF2-40B4-BE49-F238E27FC236}">
                <a16:creationId xmlns:a16="http://schemas.microsoft.com/office/drawing/2014/main" id="{839E1256-0BF9-42DB-A1CD-65E968B492D8}"/>
              </a:ext>
            </a:extLst>
          </p:cNvPr>
          <p:cNvPicPr>
            <a:picLocks noChangeAspect="1"/>
          </p:cNvPicPr>
          <p:nvPr/>
        </p:nvPicPr>
        <p:blipFill rotWithShape="1">
          <a:blip r:embed="rId2">
            <a:extLst>
              <a:ext uri="{28A0092B-C50C-407E-A947-70E740481C1C}">
                <a14:useLocalDpi xmlns:a14="http://schemas.microsoft.com/office/drawing/2010/main" val="0"/>
              </a:ext>
            </a:extLst>
          </a:blip>
          <a:srcRect t="2280"/>
          <a:stretch/>
        </p:blipFill>
        <p:spPr>
          <a:xfrm>
            <a:off x="1" y="0"/>
            <a:ext cx="12192000" cy="6858000"/>
          </a:xfrm>
          <a:prstGeom prst="rect">
            <a:avLst/>
          </a:prstGeom>
        </p:spPr>
      </p:pic>
      <p:sp>
        <p:nvSpPr>
          <p:cNvPr id="3" name="Titel 1">
            <a:extLst>
              <a:ext uri="{FF2B5EF4-FFF2-40B4-BE49-F238E27FC236}">
                <a16:creationId xmlns:a16="http://schemas.microsoft.com/office/drawing/2014/main" id="{31516E11-D700-4B2E-8DE3-C4BCDC8EE792}"/>
              </a:ext>
            </a:extLst>
          </p:cNvPr>
          <p:cNvSpPr txBox="1">
            <a:spLocks/>
          </p:cNvSpPr>
          <p:nvPr/>
        </p:nvSpPr>
        <p:spPr>
          <a:xfrm>
            <a:off x="292961" y="1311056"/>
            <a:ext cx="4715542" cy="1891670"/>
          </a:xfrm>
          <a:prstGeom prst="rect">
            <a:avLst/>
          </a:prstGeom>
        </p:spPr>
        <p:txBody>
          <a:bodyP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nSpc>
                <a:spcPct val="110000"/>
              </a:lnSpc>
            </a:pPr>
            <a:r>
              <a:rPr lang="de-AT" sz="3700" cap="all" spc="133" dirty="0">
                <a:solidFill>
                  <a:schemeClr val="tx1"/>
                </a:solidFill>
                <a:latin typeface="Roboto Medium" panose="02000000000000000000" pitchFamily="2" charset="0"/>
                <a:ea typeface="Roboto Medium" panose="02000000000000000000" pitchFamily="2" charset="0"/>
              </a:rPr>
              <a:t>Further </a:t>
            </a:r>
            <a:r>
              <a:rPr lang="de-AT" sz="3700" cap="all" spc="133" dirty="0" err="1">
                <a:solidFill>
                  <a:schemeClr val="tx1"/>
                </a:solidFill>
                <a:latin typeface="Roboto Medium" panose="02000000000000000000" pitchFamily="2" charset="0"/>
                <a:ea typeface="Roboto Medium" panose="02000000000000000000" pitchFamily="2" charset="0"/>
              </a:rPr>
              <a:t>aspects</a:t>
            </a:r>
            <a:r>
              <a:rPr lang="de-AT" sz="3700" cap="all" spc="133" dirty="0">
                <a:solidFill>
                  <a:schemeClr val="tx1"/>
                </a:solidFill>
                <a:latin typeface="Roboto Medium" panose="02000000000000000000" pitchFamily="2" charset="0"/>
                <a:ea typeface="Roboto Medium" panose="02000000000000000000" pitchFamily="2" charset="0"/>
              </a:rPr>
              <a:t> of </a:t>
            </a:r>
            <a:r>
              <a:rPr lang="de-AT" sz="3700" cap="all" spc="133" dirty="0" err="1">
                <a:solidFill>
                  <a:schemeClr val="tx1"/>
                </a:solidFill>
                <a:latin typeface="Roboto Medium" panose="02000000000000000000" pitchFamily="2" charset="0"/>
                <a:ea typeface="Roboto Medium" panose="02000000000000000000" pitchFamily="2" charset="0"/>
              </a:rPr>
              <a:t>data</a:t>
            </a:r>
            <a:r>
              <a:rPr lang="de-AT" sz="3700" cap="all" spc="133" dirty="0">
                <a:solidFill>
                  <a:schemeClr val="tx1"/>
                </a:solidFill>
                <a:latin typeface="Roboto Medium" panose="02000000000000000000" pitchFamily="2" charset="0"/>
                <a:ea typeface="Roboto Medium" panose="02000000000000000000" pitchFamily="2" charset="0"/>
              </a:rPr>
              <a:t> </a:t>
            </a:r>
            <a:r>
              <a:rPr lang="de-AT" sz="3700" cap="all" spc="133" dirty="0" err="1">
                <a:solidFill>
                  <a:schemeClr val="tx1"/>
                </a:solidFill>
                <a:latin typeface="Roboto Medium" panose="02000000000000000000" pitchFamily="2" charset="0"/>
                <a:ea typeface="Roboto Medium" panose="02000000000000000000" pitchFamily="2" charset="0"/>
              </a:rPr>
              <a:t>security</a:t>
            </a:r>
            <a:endParaRPr lang="de-AT" sz="3700" cap="all" spc="133" dirty="0">
              <a:solidFill>
                <a:schemeClr val="tx1"/>
              </a:solidFill>
              <a:latin typeface="Roboto Medium" panose="02000000000000000000" pitchFamily="2" charset="0"/>
              <a:ea typeface="Roboto Medium" panose="02000000000000000000" pitchFamily="2" charset="0"/>
            </a:endParaRPr>
          </a:p>
        </p:txBody>
      </p:sp>
      <p:cxnSp>
        <p:nvCxnSpPr>
          <p:cNvPr id="4" name="Gerader Verbinder 3">
            <a:extLst>
              <a:ext uri="{FF2B5EF4-FFF2-40B4-BE49-F238E27FC236}">
                <a16:creationId xmlns:a16="http://schemas.microsoft.com/office/drawing/2014/main" id="{AB0829FE-C0A9-4177-AC0D-CDB3A4113FE7}"/>
              </a:ext>
            </a:extLst>
          </p:cNvPr>
          <p:cNvCxnSpPr/>
          <p:nvPr/>
        </p:nvCxnSpPr>
        <p:spPr>
          <a:xfrm>
            <a:off x="565078" y="2858696"/>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CED8A648-900E-4EC4-8CFA-435352DE1399}"/>
              </a:ext>
            </a:extLst>
          </p:cNvPr>
          <p:cNvCxnSpPr/>
          <p:nvPr/>
        </p:nvCxnSpPr>
        <p:spPr>
          <a:xfrm>
            <a:off x="565078" y="1128445"/>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064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32861912-2D48-4F44-A372-5390A8DDD80D}"/>
              </a:ext>
            </a:extLst>
          </p:cNvPr>
          <p:cNvPicPr>
            <a:picLocks noChangeAspect="1"/>
          </p:cNvPicPr>
          <p:nvPr/>
        </p:nvPicPr>
        <p:blipFill rotWithShape="1">
          <a:blip r:embed="rId4">
            <a:extLst>
              <a:ext uri="{28A0092B-C50C-407E-A947-70E740481C1C}">
                <a14:useLocalDpi xmlns:a14="http://schemas.microsoft.com/office/drawing/2010/main" val="0"/>
              </a:ext>
            </a:extLst>
          </a:blip>
          <a:srcRect l="47926" t="14641" r="4326" b="6925"/>
          <a:stretch/>
        </p:blipFill>
        <p:spPr>
          <a:xfrm>
            <a:off x="499431" y="1874432"/>
            <a:ext cx="5319661" cy="4915345"/>
          </a:xfrm>
          <a:prstGeom prst="rect">
            <a:avLst/>
          </a:prstGeom>
        </p:spPr>
      </p:pic>
      <p:sp>
        <p:nvSpPr>
          <p:cNvPr id="2" name="Titel 1">
            <a:extLst>
              <a:ext uri="{FF2B5EF4-FFF2-40B4-BE49-F238E27FC236}">
                <a16:creationId xmlns:a16="http://schemas.microsoft.com/office/drawing/2014/main" id="{C7C64FE9-801D-4DDD-B0CC-33DB6104298C}"/>
              </a:ext>
            </a:extLst>
          </p:cNvPr>
          <p:cNvSpPr>
            <a:spLocks noGrp="1"/>
          </p:cNvSpPr>
          <p:nvPr>
            <p:ph type="title"/>
          </p:nvPr>
        </p:nvSpPr>
        <p:spPr/>
        <p:txBody>
          <a:bodyPr/>
          <a:lstStyle/>
          <a:p>
            <a:r>
              <a:rPr lang="de-DE" sz="4000" cap="all" spc="133" dirty="0" err="1">
                <a:latin typeface="Roboto Medium" panose="02000000000000000000" pitchFamily="2" charset="0"/>
                <a:ea typeface="Roboto Medium" panose="02000000000000000000" pitchFamily="2" charset="0"/>
              </a:rPr>
              <a:t>translation</a:t>
            </a:r>
            <a:r>
              <a:rPr lang="de-DE" sz="4000" cap="all" spc="133" dirty="0">
                <a:latin typeface="Roboto Medium" panose="02000000000000000000" pitchFamily="2" charset="0"/>
                <a:ea typeface="Roboto Medium" panose="02000000000000000000" pitchFamily="2" charset="0"/>
              </a:rPr>
              <a:t> Tools</a:t>
            </a:r>
            <a:endParaRPr lang="de-AT" sz="4000" cap="all" spc="133" dirty="0">
              <a:latin typeface="Roboto Medium" panose="02000000000000000000" pitchFamily="2" charset="0"/>
              <a:ea typeface="Roboto Medium" panose="02000000000000000000" pitchFamily="2" charset="0"/>
            </a:endParaRPr>
          </a:p>
        </p:txBody>
      </p:sp>
      <p:grpSp>
        <p:nvGrpSpPr>
          <p:cNvPr id="14" name="Gruppieren 13">
            <a:extLst>
              <a:ext uri="{FF2B5EF4-FFF2-40B4-BE49-F238E27FC236}">
                <a16:creationId xmlns:a16="http://schemas.microsoft.com/office/drawing/2014/main" id="{C5100197-4D1D-48EE-BF3B-ACB3207A9C05}"/>
              </a:ext>
            </a:extLst>
          </p:cNvPr>
          <p:cNvGrpSpPr/>
          <p:nvPr/>
        </p:nvGrpSpPr>
        <p:grpSpPr>
          <a:xfrm>
            <a:off x="7218470" y="4099408"/>
            <a:ext cx="3087472" cy="2393467"/>
            <a:chOff x="5742871" y="4174282"/>
            <a:chExt cx="3087472" cy="2393467"/>
          </a:xfrm>
          <a:effectLst>
            <a:outerShdw blurRad="50800" dist="38100" dir="13500000" algn="br" rotWithShape="0">
              <a:prstClr val="black">
                <a:alpha val="40000"/>
              </a:prstClr>
            </a:outerShdw>
          </a:effectLst>
        </p:grpSpPr>
        <p:sp>
          <p:nvSpPr>
            <p:cNvPr id="13" name="Ellipse 12">
              <a:extLst>
                <a:ext uri="{FF2B5EF4-FFF2-40B4-BE49-F238E27FC236}">
                  <a16:creationId xmlns:a16="http://schemas.microsoft.com/office/drawing/2014/main" id="{C0873968-E336-428B-AA62-58749EAC283D}"/>
                </a:ext>
              </a:extLst>
            </p:cNvPr>
            <p:cNvSpPr/>
            <p:nvPr/>
          </p:nvSpPr>
          <p:spPr>
            <a:xfrm>
              <a:off x="6197845" y="4307007"/>
              <a:ext cx="2185867" cy="21858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7" name="Grafik 6">
              <a:extLst>
                <a:ext uri="{FF2B5EF4-FFF2-40B4-BE49-F238E27FC236}">
                  <a16:creationId xmlns:a16="http://schemas.microsoft.com/office/drawing/2014/main" id="{324187A2-778D-4730-BFF5-5AB5D20976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537" b="7227"/>
            <a:stretch/>
          </p:blipFill>
          <p:spPr>
            <a:xfrm>
              <a:off x="5742871" y="4174282"/>
              <a:ext cx="3087472" cy="2393467"/>
            </a:xfrm>
            <a:prstGeom prst="rect">
              <a:avLst/>
            </a:prstGeom>
          </p:spPr>
        </p:pic>
      </p:grpSp>
      <p:sp>
        <p:nvSpPr>
          <p:cNvPr id="12" name="Titel 1">
            <a:extLst>
              <a:ext uri="{FF2B5EF4-FFF2-40B4-BE49-F238E27FC236}">
                <a16:creationId xmlns:a16="http://schemas.microsoft.com/office/drawing/2014/main" id="{E25AACAC-3859-4661-A709-DA3E723D6C84}"/>
              </a:ext>
            </a:extLst>
          </p:cNvPr>
          <p:cNvSpPr txBox="1">
            <a:spLocks/>
          </p:cNvSpPr>
          <p:nvPr/>
        </p:nvSpPr>
        <p:spPr>
          <a:xfrm>
            <a:off x="838200" y="1206389"/>
            <a:ext cx="10515600"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How</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can</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translation</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tools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help</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protect</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your</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company‘s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data</a:t>
            </a:r>
            <a:r>
              <a:rPr lang="de-DE" sz="1400" dirty="0">
                <a:latin typeface="Roboto Light" panose="02000000000000000000" pitchFamily="2" charset="0"/>
                <a:ea typeface="Roboto Light" panose="02000000000000000000" pitchFamily="2" charset="0"/>
              </a:rPr>
              <a:t>?</a:t>
            </a:r>
          </a:p>
        </p:txBody>
      </p:sp>
      <p:sp>
        <p:nvSpPr>
          <p:cNvPr id="15" name="Inhaltsplatzhalter 5">
            <a:extLst>
              <a:ext uri="{FF2B5EF4-FFF2-40B4-BE49-F238E27FC236}">
                <a16:creationId xmlns:a16="http://schemas.microsoft.com/office/drawing/2014/main" id="{502773AA-18D8-4EC2-9D0D-33EA7186E4A5}"/>
              </a:ext>
            </a:extLst>
          </p:cNvPr>
          <p:cNvSpPr txBox="1">
            <a:spLocks/>
          </p:cNvSpPr>
          <p:nvPr/>
        </p:nvSpPr>
        <p:spPr>
          <a:xfrm>
            <a:off x="6170612" y="2108468"/>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buFont typeface="Arial" panose="020B0604020202020204" pitchFamily="34" charset="0"/>
              <a:buBlip>
                <a:blip r:embed="rId6"/>
              </a:buBlip>
            </a:pPr>
            <a:r>
              <a:rPr lang="de-DE" sz="1600" dirty="0" err="1">
                <a:latin typeface="Roboto Light" panose="02000000000000000000" pitchFamily="2" charset="0"/>
                <a:ea typeface="Roboto Light" panose="02000000000000000000" pitchFamily="2" charset="0"/>
              </a:rPr>
              <a:t>Disable</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the</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use</a:t>
            </a:r>
            <a:r>
              <a:rPr lang="de-DE" sz="1600" dirty="0">
                <a:latin typeface="Roboto Light" panose="02000000000000000000" pitchFamily="2" charset="0"/>
                <a:ea typeface="Roboto Light" panose="02000000000000000000" pitchFamily="2" charset="0"/>
              </a:rPr>
              <a:t> of MT </a:t>
            </a:r>
            <a:r>
              <a:rPr lang="de-DE" sz="1600" dirty="0" err="1">
                <a:latin typeface="Roboto Light" panose="02000000000000000000" pitchFamily="2" charset="0"/>
                <a:ea typeface="Roboto Light" panose="02000000000000000000" pitchFamily="2" charset="0"/>
              </a:rPr>
              <a:t>tools</a:t>
            </a:r>
            <a:r>
              <a:rPr lang="de-DE" sz="1600" dirty="0">
                <a:latin typeface="Roboto Light" panose="02000000000000000000" pitchFamily="2" charset="0"/>
                <a:ea typeface="Roboto Light" panose="02000000000000000000" pitchFamily="2" charset="0"/>
              </a:rPr>
              <a:t> – </a:t>
            </a:r>
            <a:r>
              <a:rPr lang="de-DE" sz="1600" dirty="0" err="1">
                <a:latin typeface="Roboto Light" panose="02000000000000000000" pitchFamily="2" charset="0"/>
                <a:ea typeface="Roboto Light" panose="02000000000000000000" pitchFamily="2" charset="0"/>
              </a:rPr>
              <a:t>either</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completely</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or</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except</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for</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your</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chosen</a:t>
            </a:r>
            <a:r>
              <a:rPr lang="de-DE" sz="1600" dirty="0">
                <a:latin typeface="Roboto Light" panose="02000000000000000000" pitchFamily="2" charset="0"/>
                <a:ea typeface="Roboto Light" panose="02000000000000000000" pitchFamily="2" charset="0"/>
              </a:rPr>
              <a:t> MT </a:t>
            </a:r>
            <a:r>
              <a:rPr lang="de-DE" sz="1600" dirty="0" err="1">
                <a:latin typeface="Roboto Light" panose="02000000000000000000" pitchFamily="2" charset="0"/>
                <a:ea typeface="Roboto Light" panose="02000000000000000000" pitchFamily="2" charset="0"/>
              </a:rPr>
              <a:t>provider</a:t>
            </a:r>
            <a:endParaRPr lang="de-DE" sz="1600" dirty="0">
              <a:latin typeface="Roboto Light" panose="02000000000000000000" pitchFamily="2" charset="0"/>
              <a:ea typeface="Roboto Light" panose="02000000000000000000" pitchFamily="2" charset="0"/>
            </a:endParaRPr>
          </a:p>
          <a:p>
            <a:pPr>
              <a:lnSpc>
                <a:spcPct val="110000"/>
              </a:lnSpc>
              <a:spcBef>
                <a:spcPts val="600"/>
              </a:spcBef>
              <a:spcAft>
                <a:spcPts val="600"/>
              </a:spcAft>
              <a:buFont typeface="Arial" panose="020B0604020202020204" pitchFamily="34" charset="0"/>
              <a:buBlip>
                <a:blip r:embed="rId6"/>
              </a:buBlip>
            </a:pPr>
            <a:r>
              <a:rPr lang="de-DE" sz="1600" dirty="0" err="1">
                <a:latin typeface="Roboto Light" panose="02000000000000000000" pitchFamily="2" charset="0"/>
                <a:ea typeface="Roboto Light" panose="02000000000000000000" pitchFamily="2" charset="0"/>
              </a:rPr>
              <a:t>Restrict</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freelancers</a:t>
            </a:r>
            <a:r>
              <a:rPr lang="de-DE" sz="1600" dirty="0">
                <a:latin typeface="Roboto Light" panose="02000000000000000000" pitchFamily="2" charset="0"/>
                <a:ea typeface="Roboto Light" panose="02000000000000000000" pitchFamily="2" charset="0"/>
              </a:rPr>
              <a:t> from </a:t>
            </a:r>
            <a:r>
              <a:rPr lang="de-DE" sz="1600" dirty="0" err="1">
                <a:latin typeface="Roboto Light" panose="02000000000000000000" pitchFamily="2" charset="0"/>
                <a:ea typeface="Roboto Light" panose="02000000000000000000" pitchFamily="2" charset="0"/>
              </a:rPr>
              <a:t>exporting</a:t>
            </a:r>
            <a:r>
              <a:rPr lang="de-DE" sz="1600" dirty="0">
                <a:latin typeface="Roboto Light" panose="02000000000000000000" pitchFamily="2" charset="0"/>
                <a:ea typeface="Roboto Light" panose="02000000000000000000" pitchFamily="2" charset="0"/>
              </a:rPr>
              <a:t> / </a:t>
            </a:r>
            <a:r>
              <a:rPr lang="de-DE" sz="1600" dirty="0" err="1">
                <a:latin typeface="Roboto Light" panose="02000000000000000000" pitchFamily="2" charset="0"/>
                <a:ea typeface="Roboto Light" panose="02000000000000000000" pitchFamily="2" charset="0"/>
              </a:rPr>
              <a:t>downloading</a:t>
            </a:r>
            <a:r>
              <a:rPr lang="de-DE" sz="1600" dirty="0">
                <a:latin typeface="Roboto Light" panose="02000000000000000000" pitchFamily="2" charset="0"/>
                <a:ea typeface="Roboto Light" panose="02000000000000000000" pitchFamily="2" charset="0"/>
              </a:rPr>
              <a:t> </a:t>
            </a:r>
            <a:r>
              <a:rPr lang="de-DE" sz="1600" dirty="0" err="1">
                <a:latin typeface="Roboto Light" panose="02000000000000000000" pitchFamily="2" charset="0"/>
                <a:ea typeface="Roboto Light" panose="02000000000000000000" pitchFamily="2" charset="0"/>
              </a:rPr>
              <a:t>data</a:t>
            </a:r>
            <a:r>
              <a:rPr lang="de-DE" sz="1600" dirty="0">
                <a:latin typeface="Roboto Light" panose="02000000000000000000" pitchFamily="2" charset="0"/>
                <a:ea typeface="Roboto Light" panose="02000000000000000000" pitchFamily="2" charset="0"/>
              </a:rPr>
              <a:t> from </a:t>
            </a:r>
            <a:r>
              <a:rPr lang="de-DE" sz="1600" dirty="0" err="1">
                <a:latin typeface="Roboto Light" panose="02000000000000000000" pitchFamily="2" charset="0"/>
                <a:ea typeface="Roboto Light" panose="02000000000000000000" pitchFamily="2" charset="0"/>
              </a:rPr>
              <a:t>the</a:t>
            </a:r>
            <a:r>
              <a:rPr lang="de-DE" sz="1600" dirty="0">
                <a:latin typeface="Roboto Light" panose="02000000000000000000" pitchFamily="2" charset="0"/>
                <a:ea typeface="Roboto Light" panose="02000000000000000000" pitchFamily="2" charset="0"/>
              </a:rPr>
              <a:t> CAT </a:t>
            </a:r>
            <a:r>
              <a:rPr lang="de-DE" sz="1600" dirty="0" err="1">
                <a:latin typeface="Roboto Light" panose="02000000000000000000" pitchFamily="2" charset="0"/>
                <a:ea typeface="Roboto Light" panose="02000000000000000000" pitchFamily="2" charset="0"/>
              </a:rPr>
              <a:t>tool</a:t>
            </a:r>
            <a:endParaRPr lang="de-DE" sz="1600" dirty="0">
              <a:latin typeface="Roboto Light" panose="02000000000000000000" pitchFamily="2" charset="0"/>
              <a:ea typeface="Roboto Light" panose="02000000000000000000" pitchFamily="2" charset="0"/>
            </a:endParaRPr>
          </a:p>
          <a:p>
            <a:pPr>
              <a:lnSpc>
                <a:spcPct val="110000"/>
              </a:lnSpc>
              <a:spcBef>
                <a:spcPts val="600"/>
              </a:spcBef>
              <a:spcAft>
                <a:spcPts val="600"/>
              </a:spcAft>
              <a:buFont typeface="Arial" panose="020B0604020202020204" pitchFamily="34" charset="0"/>
              <a:buBlip>
                <a:blip r:embed="rId6"/>
              </a:buBlip>
            </a:pPr>
            <a:r>
              <a:rPr lang="de-AT" sz="1600" dirty="0">
                <a:latin typeface="Roboto Light" panose="02000000000000000000" pitchFamily="2" charset="0"/>
                <a:ea typeface="Roboto Light" panose="02000000000000000000" pitchFamily="2" charset="0"/>
              </a:rPr>
              <a:t>ISO 27001 </a:t>
            </a:r>
            <a:r>
              <a:rPr lang="de-AT" sz="1600" dirty="0" err="1">
                <a:latin typeface="Roboto Light" panose="02000000000000000000" pitchFamily="2" charset="0"/>
                <a:ea typeface="Roboto Light" panose="02000000000000000000" pitchFamily="2" charset="0"/>
              </a:rPr>
              <a:t>or</a:t>
            </a:r>
            <a:r>
              <a:rPr lang="de-AT" sz="1600" dirty="0">
                <a:latin typeface="Roboto Light" panose="02000000000000000000" pitchFamily="2" charset="0"/>
                <a:ea typeface="Roboto Light" panose="02000000000000000000" pitchFamily="2" charset="0"/>
              </a:rPr>
              <a:t> SOC </a:t>
            </a:r>
            <a:r>
              <a:rPr lang="de-AT" sz="1600" dirty="0" err="1">
                <a:latin typeface="Roboto Light" panose="02000000000000000000" pitchFamily="2" charset="0"/>
                <a:ea typeface="Roboto Light" panose="02000000000000000000" pitchFamily="2" charset="0"/>
              </a:rPr>
              <a:t>certification</a:t>
            </a:r>
            <a:endParaRPr lang="de-AT" sz="1600" dirty="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859473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up)">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759A3-4BC3-4B70-A74E-D31C6CCDB3BB}"/>
              </a:ext>
            </a:extLst>
          </p:cNvPr>
          <p:cNvSpPr>
            <a:spLocks noGrp="1"/>
          </p:cNvSpPr>
          <p:nvPr>
            <p:ph type="title"/>
          </p:nvPr>
        </p:nvSpPr>
        <p:spPr/>
        <p:txBody>
          <a:bodyPr/>
          <a:lstStyle/>
          <a:p>
            <a:r>
              <a:rPr lang="de-DE" sz="4000" cap="all" spc="133" dirty="0">
                <a:latin typeface="Roboto Medium" panose="02000000000000000000" pitchFamily="2" charset="0"/>
                <a:ea typeface="Roboto Medium" panose="02000000000000000000" pitchFamily="2" charset="0"/>
                <a:cs typeface="Roboto Medium" panose="02000000000000000000" pitchFamily="2" charset="0"/>
              </a:rPr>
              <a:t>Language</a:t>
            </a:r>
            <a:r>
              <a:rPr lang="de-DE" dirty="0">
                <a:latin typeface="Roboto" panose="02000000000000000000" pitchFamily="2" charset="0"/>
                <a:ea typeface="Roboto" panose="02000000000000000000" pitchFamily="2" charset="0"/>
              </a:rPr>
              <a:t> </a:t>
            </a:r>
            <a:r>
              <a:rPr lang="de-DE" sz="4000" cap="all" spc="133" dirty="0">
                <a:latin typeface="Roboto Medium" panose="02000000000000000000" pitchFamily="2" charset="0"/>
                <a:ea typeface="Roboto Medium" panose="02000000000000000000" pitchFamily="2" charset="0"/>
                <a:cs typeface="Roboto Medium" panose="02000000000000000000" pitchFamily="2" charset="0"/>
              </a:rPr>
              <a:t>Service</a:t>
            </a:r>
            <a:r>
              <a:rPr lang="de-DE" dirty="0">
                <a:latin typeface="Roboto" panose="02000000000000000000" pitchFamily="2" charset="0"/>
                <a:ea typeface="Roboto" panose="02000000000000000000" pitchFamily="2" charset="0"/>
              </a:rPr>
              <a:t> </a:t>
            </a:r>
            <a:r>
              <a:rPr lang="de-DE" sz="4000" cap="all" spc="133" dirty="0">
                <a:latin typeface="Roboto Medium" panose="02000000000000000000" pitchFamily="2" charset="0"/>
                <a:ea typeface="Roboto Medium" panose="02000000000000000000" pitchFamily="2" charset="0"/>
                <a:cs typeface="Roboto Medium" panose="02000000000000000000" pitchFamily="2" charset="0"/>
              </a:rPr>
              <a:t>Providers</a:t>
            </a:r>
            <a:endParaRPr lang="de-AT" sz="4000" cap="all" spc="133" dirty="0">
              <a:latin typeface="Roboto Medium" panose="02000000000000000000" pitchFamily="2" charset="0"/>
              <a:ea typeface="Roboto Medium" panose="02000000000000000000" pitchFamily="2" charset="0"/>
              <a:cs typeface="Roboto Medium" panose="02000000000000000000" pitchFamily="2" charset="0"/>
            </a:endParaRPr>
          </a:p>
        </p:txBody>
      </p:sp>
      <p:pic>
        <p:nvPicPr>
          <p:cNvPr id="7" name="Grafik 6" descr="Ein Bild, das Text, Schild, Screenshot enthält.&#10;&#10;Automatisch generierte Beschreibung">
            <a:extLst>
              <a:ext uri="{FF2B5EF4-FFF2-40B4-BE49-F238E27FC236}">
                <a16:creationId xmlns:a16="http://schemas.microsoft.com/office/drawing/2014/main" id="{D5C3597C-3FEC-4883-9783-8613FC0CC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738" y="1612145"/>
            <a:ext cx="3216249" cy="4550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feld 7">
            <a:extLst>
              <a:ext uri="{FF2B5EF4-FFF2-40B4-BE49-F238E27FC236}">
                <a16:creationId xmlns:a16="http://schemas.microsoft.com/office/drawing/2014/main" id="{983598A9-447B-4995-B1C4-C5F174338D57}"/>
              </a:ext>
            </a:extLst>
          </p:cNvPr>
          <p:cNvSpPr txBox="1"/>
          <p:nvPr/>
        </p:nvSpPr>
        <p:spPr>
          <a:xfrm>
            <a:off x="9522826" y="6492875"/>
            <a:ext cx="824072" cy="369332"/>
          </a:xfrm>
          <a:prstGeom prst="rect">
            <a:avLst/>
          </a:prstGeom>
          <a:noFill/>
        </p:spPr>
        <p:txBody>
          <a:bodyPr wrap="none" rtlCol="0">
            <a:spAutoFit/>
          </a:bodyPr>
          <a:lstStyle/>
          <a:p>
            <a:r>
              <a:rPr lang="de-DE" dirty="0">
                <a:solidFill>
                  <a:srgbClr val="666666"/>
                </a:solidFill>
                <a:hlinkClick r:id="rId3">
                  <a:extLst>
                    <a:ext uri="{A12FA001-AC4F-418D-AE19-62706E023703}">
                      <ahyp:hlinkClr xmlns:ahyp="http://schemas.microsoft.com/office/drawing/2018/hyperlinkcolor" val="tx"/>
                    </a:ext>
                  </a:extLst>
                </a:hlinkClick>
              </a:rPr>
              <a:t>Source</a:t>
            </a:r>
            <a:endParaRPr lang="de-AT" dirty="0">
              <a:solidFill>
                <a:srgbClr val="666666"/>
              </a:solidFill>
            </a:endParaRPr>
          </a:p>
        </p:txBody>
      </p:sp>
      <p:sp>
        <p:nvSpPr>
          <p:cNvPr id="9" name="Textfeld 8">
            <a:extLst>
              <a:ext uri="{FF2B5EF4-FFF2-40B4-BE49-F238E27FC236}">
                <a16:creationId xmlns:a16="http://schemas.microsoft.com/office/drawing/2014/main" id="{CCBB4916-F112-4C08-BBB0-66A529061958}"/>
              </a:ext>
            </a:extLst>
          </p:cNvPr>
          <p:cNvSpPr txBox="1"/>
          <p:nvPr/>
        </p:nvSpPr>
        <p:spPr>
          <a:xfrm>
            <a:off x="3897759" y="6471771"/>
            <a:ext cx="824072" cy="369332"/>
          </a:xfrm>
          <a:prstGeom prst="rect">
            <a:avLst/>
          </a:prstGeom>
          <a:noFill/>
        </p:spPr>
        <p:txBody>
          <a:bodyPr wrap="none" rtlCol="0">
            <a:spAutoFit/>
          </a:bodyPr>
          <a:lstStyle/>
          <a:p>
            <a:r>
              <a:rPr lang="de-DE" dirty="0">
                <a:solidFill>
                  <a:srgbClr val="666666"/>
                </a:solidFill>
                <a:hlinkClick r:id="rId4">
                  <a:extLst>
                    <a:ext uri="{A12FA001-AC4F-418D-AE19-62706E023703}">
                      <ahyp:hlinkClr xmlns:ahyp="http://schemas.microsoft.com/office/drawing/2018/hyperlinkcolor" val="tx"/>
                    </a:ext>
                  </a:extLst>
                </a:hlinkClick>
              </a:rPr>
              <a:t>Source</a:t>
            </a:r>
            <a:endParaRPr lang="de-AT" dirty="0">
              <a:solidFill>
                <a:srgbClr val="666666"/>
              </a:solidFill>
            </a:endParaRPr>
          </a:p>
        </p:txBody>
      </p:sp>
      <p:sp>
        <p:nvSpPr>
          <p:cNvPr id="10" name="Titel 1">
            <a:extLst>
              <a:ext uri="{FF2B5EF4-FFF2-40B4-BE49-F238E27FC236}">
                <a16:creationId xmlns:a16="http://schemas.microsoft.com/office/drawing/2014/main" id="{73FDAD96-8105-43B9-82AD-388864694DB5}"/>
              </a:ext>
            </a:extLst>
          </p:cNvPr>
          <p:cNvSpPr txBox="1">
            <a:spLocks/>
          </p:cNvSpPr>
          <p:nvPr/>
        </p:nvSpPr>
        <p:spPr>
          <a:xfrm>
            <a:off x="838200" y="1227132"/>
            <a:ext cx="10515599"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Who </a:t>
            </a:r>
            <a:r>
              <a:rPr lang="de-DE" sz="1400" dirty="0" err="1">
                <a:latin typeface="Roboto Light" panose="02000000000000000000" pitchFamily="2" charset="0"/>
                <a:ea typeface="Roboto Light" panose="02000000000000000000" pitchFamily="2" charset="0"/>
              </a:rPr>
              <a:t>owns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b="1" dirty="0">
                <a:solidFill>
                  <a:schemeClr val="accent2"/>
                </a:solidFill>
                <a:latin typeface="Roboto Light" panose="02000000000000000000" pitchFamily="2" charset="0"/>
                <a:ea typeface="Roboto Light" panose="02000000000000000000" pitchFamily="2" charset="0"/>
              </a:rPr>
              <a:t>Translation Memories</a:t>
            </a:r>
            <a:r>
              <a:rPr lang="de-DE" sz="1400" dirty="0">
                <a:latin typeface="Roboto Light" panose="02000000000000000000" pitchFamily="2" charset="0"/>
                <a:ea typeface="Roboto Light" panose="02000000000000000000" pitchFamily="2" charset="0"/>
              </a:rPr>
              <a:t>?</a:t>
            </a:r>
            <a:endParaRPr lang="de-DE" sz="1600" dirty="0">
              <a:latin typeface="Roboto Light" panose="02000000000000000000" pitchFamily="2" charset="0"/>
              <a:ea typeface="Roboto Light" panose="02000000000000000000" pitchFamily="2" charset="0"/>
            </a:endParaRPr>
          </a:p>
        </p:txBody>
      </p:sp>
      <p:grpSp>
        <p:nvGrpSpPr>
          <p:cNvPr id="13" name="Gruppieren 12">
            <a:extLst>
              <a:ext uri="{FF2B5EF4-FFF2-40B4-BE49-F238E27FC236}">
                <a16:creationId xmlns:a16="http://schemas.microsoft.com/office/drawing/2014/main" id="{EBE79697-BF9E-4624-9532-77C250784BEF}"/>
              </a:ext>
            </a:extLst>
          </p:cNvPr>
          <p:cNvGrpSpPr/>
          <p:nvPr/>
        </p:nvGrpSpPr>
        <p:grpSpPr>
          <a:xfrm>
            <a:off x="1386280" y="2312073"/>
            <a:ext cx="5683348" cy="3195144"/>
            <a:chOff x="1386280" y="2312073"/>
            <a:chExt cx="5683348" cy="3195144"/>
          </a:xfrm>
        </p:grpSpPr>
        <p:sp>
          <p:nvSpPr>
            <p:cNvPr id="3" name="Rechteck 2">
              <a:extLst>
                <a:ext uri="{FF2B5EF4-FFF2-40B4-BE49-F238E27FC236}">
                  <a16:creationId xmlns:a16="http://schemas.microsoft.com/office/drawing/2014/main" id="{48345726-48C1-4F70-AAB0-FF71D5FBA83A}"/>
                </a:ext>
              </a:extLst>
            </p:cNvPr>
            <p:cNvSpPr/>
            <p:nvPr/>
          </p:nvSpPr>
          <p:spPr>
            <a:xfrm>
              <a:off x="1386280" y="2312073"/>
              <a:ext cx="5683348" cy="3195144"/>
            </a:xfrm>
            <a:prstGeom prst="rect">
              <a:avLst/>
            </a:prstGeom>
            <a:solidFill>
              <a:srgbClr val="106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sz="4400" dirty="0">
                  <a:latin typeface="Roboto" panose="02000000000000000000" pitchFamily="2" charset="0"/>
                  <a:ea typeface="Roboto" panose="02000000000000000000" pitchFamily="2" charset="0"/>
                </a:rPr>
              </a:br>
              <a:r>
                <a:rPr lang="de-DE" sz="4400" dirty="0" err="1">
                  <a:latin typeface="Roboto" panose="02000000000000000000" pitchFamily="2" charset="0"/>
                  <a:ea typeface="Roboto" panose="02000000000000000000" pitchFamily="2" charset="0"/>
                </a:rPr>
                <a:t>Have</a:t>
              </a:r>
              <a:r>
                <a:rPr lang="de-DE" sz="4400" dirty="0">
                  <a:latin typeface="Roboto" panose="02000000000000000000" pitchFamily="2" charset="0"/>
                  <a:ea typeface="Roboto" panose="02000000000000000000" pitchFamily="2" charset="0"/>
                </a:rPr>
                <a:t> </a:t>
              </a:r>
              <a:r>
                <a:rPr lang="de-DE" sz="4400" dirty="0" err="1">
                  <a:latin typeface="Roboto" panose="02000000000000000000" pitchFamily="2" charset="0"/>
                  <a:ea typeface="Roboto" panose="02000000000000000000" pitchFamily="2" charset="0"/>
                </a:rPr>
                <a:t>data</a:t>
              </a:r>
              <a:r>
                <a:rPr lang="de-DE" sz="4400" dirty="0">
                  <a:latin typeface="Roboto" panose="02000000000000000000" pitchFamily="2" charset="0"/>
                  <a:ea typeface="Roboto" panose="02000000000000000000" pitchFamily="2" charset="0"/>
                </a:rPr>
                <a:t> </a:t>
              </a:r>
              <a:r>
                <a:rPr lang="de-DE" sz="4400" dirty="0" err="1">
                  <a:latin typeface="Roboto" panose="02000000000000000000" pitchFamily="2" charset="0"/>
                  <a:ea typeface="Roboto" panose="02000000000000000000" pitchFamily="2" charset="0"/>
                </a:rPr>
                <a:t>to</a:t>
              </a:r>
              <a:r>
                <a:rPr lang="de-DE" sz="4400" dirty="0">
                  <a:latin typeface="Roboto" panose="02000000000000000000" pitchFamily="2" charset="0"/>
                  <a:ea typeface="Roboto" panose="02000000000000000000" pitchFamily="2" charset="0"/>
                </a:rPr>
                <a:t> </a:t>
              </a:r>
              <a:r>
                <a:rPr lang="de-DE" sz="4400" dirty="0" err="1">
                  <a:latin typeface="Roboto" panose="02000000000000000000" pitchFamily="2" charset="0"/>
                  <a:ea typeface="Roboto" panose="02000000000000000000" pitchFamily="2" charset="0"/>
                </a:rPr>
                <a:t>sell</a:t>
              </a:r>
              <a:r>
                <a:rPr lang="de-DE" sz="4400" dirty="0">
                  <a:latin typeface="Roboto" panose="02000000000000000000" pitchFamily="2" charset="0"/>
                  <a:ea typeface="Roboto" panose="02000000000000000000" pitchFamily="2" charset="0"/>
                </a:rPr>
                <a:t>? </a:t>
              </a:r>
              <a:br>
                <a:rPr lang="de-DE" sz="4400" dirty="0">
                  <a:latin typeface="Roboto" panose="02000000000000000000" pitchFamily="2" charset="0"/>
                  <a:ea typeface="Roboto" panose="02000000000000000000" pitchFamily="2" charset="0"/>
                </a:rPr>
              </a:br>
              <a:r>
                <a:rPr lang="de-DE" sz="4400" dirty="0">
                  <a:latin typeface="Roboto" panose="02000000000000000000" pitchFamily="2" charset="0"/>
                  <a:ea typeface="Roboto" panose="02000000000000000000" pitchFamily="2" charset="0"/>
                </a:rPr>
                <a:t>Need </a:t>
              </a:r>
              <a:r>
                <a:rPr lang="de-DE" sz="4400" dirty="0" err="1">
                  <a:latin typeface="Roboto" panose="02000000000000000000" pitchFamily="2" charset="0"/>
                  <a:ea typeface="Roboto" panose="02000000000000000000" pitchFamily="2" charset="0"/>
                </a:rPr>
                <a:t>data</a:t>
              </a:r>
              <a:r>
                <a:rPr lang="de-DE" sz="4400" dirty="0">
                  <a:latin typeface="Roboto" panose="02000000000000000000" pitchFamily="2" charset="0"/>
                  <a:ea typeface="Roboto" panose="02000000000000000000" pitchFamily="2" charset="0"/>
                </a:rPr>
                <a:t> </a:t>
              </a:r>
              <a:r>
                <a:rPr lang="de-DE" sz="4400" dirty="0" err="1">
                  <a:latin typeface="Roboto" panose="02000000000000000000" pitchFamily="2" charset="0"/>
                  <a:ea typeface="Roboto" panose="02000000000000000000" pitchFamily="2" charset="0"/>
                </a:rPr>
                <a:t>to</a:t>
              </a:r>
              <a:r>
                <a:rPr lang="de-DE" sz="4400" dirty="0">
                  <a:latin typeface="Roboto" panose="02000000000000000000" pitchFamily="2" charset="0"/>
                  <a:ea typeface="Roboto" panose="02000000000000000000" pitchFamily="2" charset="0"/>
                </a:rPr>
                <a:t> </a:t>
              </a:r>
              <a:r>
                <a:rPr lang="de-DE" sz="4400" dirty="0" err="1">
                  <a:latin typeface="Roboto" panose="02000000000000000000" pitchFamily="2" charset="0"/>
                  <a:ea typeface="Roboto" panose="02000000000000000000" pitchFamily="2" charset="0"/>
                </a:rPr>
                <a:t>buy</a:t>
              </a:r>
              <a:r>
                <a:rPr lang="de-DE" sz="4400" dirty="0">
                  <a:latin typeface="Roboto" panose="02000000000000000000" pitchFamily="2" charset="0"/>
                  <a:ea typeface="Roboto" panose="02000000000000000000" pitchFamily="2" charset="0"/>
                </a:rPr>
                <a:t>?</a:t>
              </a:r>
              <a:endParaRPr lang="de-AT" sz="4400" dirty="0">
                <a:latin typeface="Roboto" panose="02000000000000000000" pitchFamily="2" charset="0"/>
                <a:ea typeface="Roboto" panose="02000000000000000000" pitchFamily="2" charset="0"/>
              </a:endParaRPr>
            </a:p>
          </p:txBody>
        </p:sp>
        <p:pic>
          <p:nvPicPr>
            <p:cNvPr id="12" name="Grafik 11" descr="E-Mail Silhouette">
              <a:extLst>
                <a:ext uri="{FF2B5EF4-FFF2-40B4-BE49-F238E27FC236}">
                  <a16:creationId xmlns:a16="http://schemas.microsoft.com/office/drawing/2014/main" id="{53401DF7-D871-4862-AD7D-20B4BE79FD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70754" y="2552695"/>
              <a:ext cx="914400" cy="914400"/>
            </a:xfrm>
            <a:prstGeom prst="rect">
              <a:avLst/>
            </a:prstGeom>
          </p:spPr>
        </p:pic>
      </p:grpSp>
      <p:pic>
        <p:nvPicPr>
          <p:cNvPr id="5" name="Grafik 4" descr="Ein Bild, das Text enthält.&#10;&#10;Automatisch generierte Beschreibung">
            <a:extLst>
              <a:ext uri="{FF2B5EF4-FFF2-40B4-BE49-F238E27FC236}">
                <a16:creationId xmlns:a16="http://schemas.microsoft.com/office/drawing/2014/main" id="{8D403AEC-3AC8-4EF2-81CE-6E18355AAB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013" y="1935820"/>
            <a:ext cx="7577379" cy="3902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5679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AFC21AE-649B-4729-98A0-54497737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14062" cy="4676660"/>
          </a:xfrm>
          <a:prstGeom prst="rect">
            <a:avLst/>
          </a:prstGeom>
        </p:spPr>
      </p:pic>
      <p:sp>
        <p:nvSpPr>
          <p:cNvPr id="2" name="Titel 1">
            <a:extLst>
              <a:ext uri="{FF2B5EF4-FFF2-40B4-BE49-F238E27FC236}">
                <a16:creationId xmlns:a16="http://schemas.microsoft.com/office/drawing/2014/main" id="{EB3759A3-4BC3-4B70-A74E-D31C6CCDB3BB}"/>
              </a:ext>
            </a:extLst>
          </p:cNvPr>
          <p:cNvSpPr>
            <a:spLocks noGrp="1"/>
          </p:cNvSpPr>
          <p:nvPr>
            <p:ph type="title"/>
          </p:nvPr>
        </p:nvSpPr>
        <p:spPr>
          <a:xfrm>
            <a:off x="4461831" y="616945"/>
            <a:ext cx="6980104" cy="1866957"/>
          </a:xfrm>
        </p:spPr>
        <p:txBody>
          <a:bodyPr/>
          <a:lstStyle/>
          <a:p>
            <a:r>
              <a:rPr lang="de-DE" sz="4000" cap="all" spc="133" dirty="0">
                <a:latin typeface="Roboto Medium" panose="02000000000000000000" pitchFamily="2" charset="0"/>
                <a:ea typeface="Roboto Medium" panose="02000000000000000000" pitchFamily="2" charset="0"/>
                <a:cs typeface="Roboto Medium" panose="02000000000000000000" pitchFamily="2" charset="0"/>
              </a:rPr>
              <a:t>Language Service</a:t>
            </a:r>
            <a:br>
              <a:rPr lang="de-DE" sz="4000" cap="all" spc="133" dirty="0">
                <a:latin typeface="Roboto Medium" panose="02000000000000000000" pitchFamily="2" charset="0"/>
                <a:ea typeface="Roboto Medium" panose="02000000000000000000" pitchFamily="2" charset="0"/>
                <a:cs typeface="Roboto Medium" panose="02000000000000000000" pitchFamily="2" charset="0"/>
              </a:rPr>
            </a:br>
            <a:r>
              <a:rPr lang="de-DE" sz="4000" cap="all" spc="133" dirty="0">
                <a:latin typeface="Roboto Medium" panose="02000000000000000000" pitchFamily="2" charset="0"/>
                <a:ea typeface="Roboto Medium" panose="02000000000000000000" pitchFamily="2" charset="0"/>
                <a:cs typeface="Roboto Medium" panose="02000000000000000000" pitchFamily="2" charset="0"/>
              </a:rPr>
              <a:t>Providers</a:t>
            </a:r>
            <a:endParaRPr lang="de-AT" sz="4000" cap="all" spc="133"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10" name="Titel 1">
            <a:extLst>
              <a:ext uri="{FF2B5EF4-FFF2-40B4-BE49-F238E27FC236}">
                <a16:creationId xmlns:a16="http://schemas.microsoft.com/office/drawing/2014/main" id="{73FDAD96-8105-43B9-82AD-388864694DB5}"/>
              </a:ext>
            </a:extLst>
          </p:cNvPr>
          <p:cNvSpPr txBox="1">
            <a:spLocks/>
          </p:cNvSpPr>
          <p:nvPr/>
        </p:nvSpPr>
        <p:spPr>
          <a:xfrm>
            <a:off x="4461830" y="2020346"/>
            <a:ext cx="6980104"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err="1">
                <a:latin typeface="Roboto Light" panose="02000000000000000000" pitchFamily="2" charset="0"/>
                <a:ea typeface="Roboto Light" panose="02000000000000000000" pitchFamily="2" charset="0"/>
              </a:rPr>
              <a:t>How</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can</a:t>
            </a:r>
            <a:r>
              <a:rPr lang="de-DE" sz="1400" dirty="0">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language</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service</a:t>
            </a:r>
            <a:r>
              <a:rPr lang="de-DE" sz="1400" b="1" dirty="0">
                <a:solidFill>
                  <a:schemeClr val="accent2"/>
                </a:solidFill>
                <a:latin typeface="Roboto Light" panose="02000000000000000000" pitchFamily="2" charset="0"/>
                <a:ea typeface="Roboto Light" panose="02000000000000000000" pitchFamily="2" charset="0"/>
              </a:rPr>
              <a:t> </a:t>
            </a:r>
            <a:r>
              <a:rPr lang="de-DE" sz="1400" b="1" dirty="0" err="1">
                <a:solidFill>
                  <a:schemeClr val="accent2"/>
                </a:solidFill>
                <a:latin typeface="Roboto Light" panose="02000000000000000000" pitchFamily="2" charset="0"/>
                <a:ea typeface="Roboto Light" panose="02000000000000000000" pitchFamily="2" charset="0"/>
              </a:rPr>
              <a:t>providers</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help</a:t>
            </a:r>
            <a:r>
              <a:rPr lang="de-DE" sz="1400" b="1" dirty="0">
                <a:solidFill>
                  <a:schemeClr val="accent2"/>
                </a:solidFill>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protect</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your</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company‘s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data</a:t>
            </a:r>
            <a:r>
              <a:rPr lang="de-DE" sz="1400" dirty="0">
                <a:latin typeface="Roboto Light" panose="02000000000000000000" pitchFamily="2" charset="0"/>
                <a:ea typeface="Roboto Light" panose="02000000000000000000" pitchFamily="2" charset="0"/>
              </a:rPr>
              <a:t>?</a:t>
            </a:r>
          </a:p>
        </p:txBody>
      </p:sp>
      <p:sp>
        <p:nvSpPr>
          <p:cNvPr id="14" name="Inhaltsplatzhalter 5">
            <a:extLst>
              <a:ext uri="{FF2B5EF4-FFF2-40B4-BE49-F238E27FC236}">
                <a16:creationId xmlns:a16="http://schemas.microsoft.com/office/drawing/2014/main" id="{C194118B-439E-4316-B947-76EF7607C712}"/>
              </a:ext>
            </a:extLst>
          </p:cNvPr>
          <p:cNvSpPr txBox="1">
            <a:spLocks/>
          </p:cNvSpPr>
          <p:nvPr/>
        </p:nvSpPr>
        <p:spPr>
          <a:xfrm>
            <a:off x="4721830" y="3000835"/>
            <a:ext cx="6631969"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spcAft>
                <a:spcPts val="300"/>
              </a:spcAft>
              <a:buNone/>
            </a:pPr>
            <a:r>
              <a:rPr lang="de-DE" sz="1600" dirty="0" err="1">
                <a:latin typeface="Roboto Light" panose="02000000000000000000" pitchFamily="2" charset="0"/>
                <a:ea typeface="Roboto Light" panose="02000000000000000000" pitchFamily="2" charset="0"/>
              </a:rPr>
              <a:t>Choose</a:t>
            </a:r>
            <a:r>
              <a:rPr lang="de-DE" sz="1600" dirty="0">
                <a:latin typeface="Roboto Light" panose="02000000000000000000" pitchFamily="2" charset="0"/>
                <a:ea typeface="Roboto Light" panose="02000000000000000000" pitchFamily="2" charset="0"/>
              </a:rPr>
              <a:t> an LSP </a:t>
            </a:r>
            <a:r>
              <a:rPr lang="de-DE" sz="1600" dirty="0" err="1">
                <a:latin typeface="Roboto Light" panose="02000000000000000000" pitchFamily="2" charset="0"/>
                <a:ea typeface="Roboto Light" panose="02000000000000000000" pitchFamily="2" charset="0"/>
              </a:rPr>
              <a:t>who</a:t>
            </a:r>
            <a:endParaRPr lang="de-DE" sz="1600" dirty="0">
              <a:latin typeface="Roboto Light" panose="02000000000000000000" pitchFamily="2" charset="0"/>
              <a:ea typeface="Roboto Light" panose="02000000000000000000" pitchFamily="2" charset="0"/>
            </a:endParaRPr>
          </a:p>
          <a:p>
            <a:pPr>
              <a:lnSpc>
                <a:spcPct val="110000"/>
              </a:lnSpc>
              <a:spcBef>
                <a:spcPts val="300"/>
              </a:spcBef>
              <a:spcAft>
                <a:spcPts val="300"/>
              </a:spcAft>
              <a:buBlip>
                <a:blip r:embed="rId3"/>
              </a:buBlip>
            </a:pPr>
            <a:r>
              <a:rPr lang="en-GB" sz="1600" dirty="0">
                <a:latin typeface="Roboto Light" panose="02000000000000000000" pitchFamily="2" charset="0"/>
                <a:ea typeface="Roboto Light" panose="02000000000000000000" pitchFamily="2" charset="0"/>
              </a:rPr>
              <a:t>will use only secure MT tools and translation tools which fit your requirements</a:t>
            </a:r>
          </a:p>
          <a:p>
            <a:pPr>
              <a:lnSpc>
                <a:spcPct val="110000"/>
              </a:lnSpc>
              <a:spcBef>
                <a:spcPts val="300"/>
              </a:spcBef>
              <a:spcAft>
                <a:spcPts val="300"/>
              </a:spcAft>
              <a:buBlip>
                <a:blip r:embed="rId3"/>
              </a:buBlip>
            </a:pPr>
            <a:r>
              <a:rPr lang="en-GB" sz="1600" dirty="0">
                <a:latin typeface="Roboto Light" panose="02000000000000000000" pitchFamily="2" charset="0"/>
                <a:ea typeface="Roboto Light" panose="02000000000000000000" pitchFamily="2" charset="0"/>
              </a:rPr>
              <a:t>can and will restrict freelance translators from using free MT tools and exporting data</a:t>
            </a:r>
          </a:p>
          <a:p>
            <a:pPr>
              <a:lnSpc>
                <a:spcPct val="110000"/>
              </a:lnSpc>
              <a:spcBef>
                <a:spcPts val="300"/>
              </a:spcBef>
              <a:spcAft>
                <a:spcPts val="300"/>
              </a:spcAft>
              <a:buBlip>
                <a:blip r:embed="rId3"/>
              </a:buBlip>
            </a:pPr>
            <a:r>
              <a:rPr lang="en-GB" sz="1600" dirty="0">
                <a:latin typeface="Roboto Light" panose="02000000000000000000" pitchFamily="2" charset="0"/>
                <a:ea typeface="Roboto Light" panose="02000000000000000000" pitchFamily="2" charset="0"/>
              </a:rPr>
              <a:t>will sign a framework agreement which guarantees you right of ownership of your Translation Memories </a:t>
            </a:r>
          </a:p>
          <a:p>
            <a:pPr>
              <a:lnSpc>
                <a:spcPct val="110000"/>
              </a:lnSpc>
              <a:spcBef>
                <a:spcPts val="300"/>
              </a:spcBef>
              <a:spcAft>
                <a:spcPts val="300"/>
              </a:spcAft>
              <a:buBlip>
                <a:blip r:embed="rId3"/>
              </a:buBlip>
            </a:pPr>
            <a:r>
              <a:rPr lang="en-GB" sz="1600" dirty="0">
                <a:latin typeface="Roboto Light" panose="02000000000000000000" pitchFamily="2" charset="0"/>
                <a:ea typeface="Roboto Light" panose="02000000000000000000" pitchFamily="2" charset="0"/>
              </a:rPr>
              <a:t>adheres to high standards such as ISO 13485 (complete traceability of all steps)</a:t>
            </a:r>
          </a:p>
        </p:txBody>
      </p:sp>
    </p:spTree>
    <p:extLst>
      <p:ext uri="{BB962C8B-B14F-4D97-AF65-F5344CB8AC3E}">
        <p14:creationId xmlns:p14="http://schemas.microsoft.com/office/powerpoint/2010/main" val="2436407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fade">
                                      <p:cBhvr>
                                        <p:cTn id="13" dur="1000"/>
                                        <p:tgtEl>
                                          <p:spTgt spid="14">
                                            <p:txEl>
                                              <p:pRg st="1" end="1"/>
                                            </p:txEl>
                                          </p:spTgt>
                                        </p:tgtEl>
                                      </p:cBhvr>
                                    </p:animEffect>
                                    <p:anim calcmode="lin" valueType="num">
                                      <p:cBhvr>
                                        <p:cTn id="1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50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E4AFA85-6C9A-4F94-9099-D82B2D393083}"/>
              </a:ext>
            </a:extLst>
          </p:cNvPr>
          <p:cNvSpPr/>
          <p:nvPr/>
        </p:nvSpPr>
        <p:spPr>
          <a:xfrm>
            <a:off x="0" y="0"/>
            <a:ext cx="7224520" cy="6856877"/>
          </a:xfrm>
          <a:prstGeom prst="rect">
            <a:avLst/>
          </a:prstGeom>
          <a:solidFill>
            <a:srgbClr val="106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69D23C8A-7E68-4BEC-AA65-ED10143726C7}"/>
              </a:ext>
            </a:extLst>
          </p:cNvPr>
          <p:cNvSpPr>
            <a:spLocks noGrp="1"/>
          </p:cNvSpPr>
          <p:nvPr>
            <p:ph type="title"/>
          </p:nvPr>
        </p:nvSpPr>
        <p:spPr>
          <a:xfrm>
            <a:off x="839788" y="457200"/>
            <a:ext cx="5256212" cy="1600200"/>
          </a:xfrm>
        </p:spPr>
        <p:txBody>
          <a:bodyPr/>
          <a:lstStyle/>
          <a:p>
            <a:r>
              <a:rPr lang="de-AT" dirty="0">
                <a:solidFill>
                  <a:schemeClr val="bg1"/>
                </a:solidFill>
                <a:latin typeface="Roboto" panose="02000000000000000000" pitchFamily="2" charset="0"/>
                <a:ea typeface="Roboto" panose="02000000000000000000" pitchFamily="2" charset="0"/>
              </a:rPr>
              <a:t>Eva Reiterer</a:t>
            </a:r>
          </a:p>
        </p:txBody>
      </p:sp>
      <p:pic>
        <p:nvPicPr>
          <p:cNvPr id="6" name="Inhaltsplatzhalter 5" descr="Ein Bild, das Fenster, sitzend, drinnen, Boden enthält.&#10;&#10;Automatisch generierte Beschreibung">
            <a:extLst>
              <a:ext uri="{FF2B5EF4-FFF2-40B4-BE49-F238E27FC236}">
                <a16:creationId xmlns:a16="http://schemas.microsoft.com/office/drawing/2014/main" id="{9B408DDC-8D67-472E-ADEB-F68FCA121EC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844"/>
          <a:stretch/>
        </p:blipFill>
        <p:spPr>
          <a:xfrm>
            <a:off x="7224520" y="0"/>
            <a:ext cx="4967480" cy="6856877"/>
          </a:xfrm>
        </p:spPr>
      </p:pic>
      <p:sp>
        <p:nvSpPr>
          <p:cNvPr id="4" name="Textplatzhalter 3">
            <a:extLst>
              <a:ext uri="{FF2B5EF4-FFF2-40B4-BE49-F238E27FC236}">
                <a16:creationId xmlns:a16="http://schemas.microsoft.com/office/drawing/2014/main" id="{AAC58E81-4805-42E0-ACE3-B295582B7B3E}"/>
              </a:ext>
            </a:extLst>
          </p:cNvPr>
          <p:cNvSpPr>
            <a:spLocks noGrp="1"/>
          </p:cNvSpPr>
          <p:nvPr>
            <p:ph type="body" sz="half" idx="2"/>
          </p:nvPr>
        </p:nvSpPr>
        <p:spPr>
          <a:xfrm>
            <a:off x="839787" y="2514600"/>
            <a:ext cx="6047574" cy="3354388"/>
          </a:xfrm>
        </p:spPr>
        <p:txBody>
          <a:bodyPr>
            <a:normAutofit/>
          </a:bodyPr>
          <a:lstStyle/>
          <a:p>
            <a:r>
              <a:rPr lang="en-GB" sz="1800" b="1" dirty="0">
                <a:solidFill>
                  <a:schemeClr val="bg1"/>
                </a:solidFill>
                <a:latin typeface="Roboto Light" panose="02000000000000000000" pitchFamily="2" charset="0"/>
                <a:ea typeface="Roboto Light" panose="02000000000000000000" pitchFamily="2" charset="0"/>
              </a:rPr>
              <a:t>Localization Consultant at MadTranslations</a:t>
            </a:r>
            <a:endParaRPr lang="en-GB" sz="1800" dirty="0">
              <a:solidFill>
                <a:schemeClr val="bg1"/>
              </a:solidFill>
              <a:latin typeface="Roboto Light" panose="02000000000000000000" pitchFamily="2" charset="0"/>
              <a:ea typeface="Roboto Light" panose="02000000000000000000" pitchFamily="2" charset="0"/>
            </a:endParaRPr>
          </a:p>
          <a:p>
            <a:pPr marL="285750" indent="-285750">
              <a:buFont typeface="Arial" panose="020B0604020202020204" pitchFamily="34" charset="0"/>
              <a:buChar char="•"/>
            </a:pPr>
            <a:r>
              <a:rPr lang="en-GB" sz="1800" dirty="0">
                <a:solidFill>
                  <a:schemeClr val="bg1"/>
                </a:solidFill>
                <a:latin typeface="Roboto Light" panose="02000000000000000000" pitchFamily="2" charset="0"/>
                <a:ea typeface="Roboto Light" panose="02000000000000000000" pitchFamily="2" charset="0"/>
              </a:rPr>
              <a:t>based in Austria, Europe</a:t>
            </a:r>
          </a:p>
          <a:p>
            <a:pPr marL="285750" indent="-285750">
              <a:buFont typeface="Arial" panose="020B0604020202020204" pitchFamily="34" charset="0"/>
              <a:buChar char="•"/>
            </a:pPr>
            <a:r>
              <a:rPr lang="en-GB" sz="1800" dirty="0">
                <a:solidFill>
                  <a:schemeClr val="bg1"/>
                </a:solidFill>
                <a:latin typeface="Roboto Light" panose="02000000000000000000" pitchFamily="2" charset="0"/>
                <a:ea typeface="Roboto Light" panose="02000000000000000000" pitchFamily="2" charset="0"/>
              </a:rPr>
              <a:t>specialised in supporting clients with</a:t>
            </a:r>
          </a:p>
          <a:p>
            <a:pPr marL="742950" lvl="1" indent="-285750">
              <a:buFont typeface="Arial" panose="020B0604020202020204" pitchFamily="34" charset="0"/>
              <a:buChar char="•"/>
            </a:pPr>
            <a:r>
              <a:rPr lang="en-GB" sz="1600" dirty="0">
                <a:solidFill>
                  <a:schemeClr val="bg1"/>
                </a:solidFill>
                <a:latin typeface="Roboto Light" panose="02000000000000000000" pitchFamily="2" charset="0"/>
                <a:ea typeface="Roboto Light" panose="02000000000000000000" pitchFamily="2" charset="0"/>
              </a:rPr>
              <a:t>centralizing localization purchasing processes</a:t>
            </a:r>
          </a:p>
          <a:p>
            <a:pPr marL="742950" lvl="1" indent="-285750">
              <a:buFont typeface="Arial" panose="020B0604020202020204" pitchFamily="34" charset="0"/>
              <a:buChar char="•"/>
            </a:pPr>
            <a:r>
              <a:rPr lang="en-GB" sz="1600" dirty="0">
                <a:solidFill>
                  <a:schemeClr val="bg1"/>
                </a:solidFill>
                <a:latin typeface="Roboto Light" panose="02000000000000000000" pitchFamily="2" charset="0"/>
                <a:ea typeface="Roboto Light" panose="02000000000000000000" pitchFamily="2" charset="0"/>
              </a:rPr>
              <a:t>designing value adding internationalization strategies</a:t>
            </a:r>
          </a:p>
          <a:p>
            <a:pPr marL="742950" lvl="1" indent="-285750">
              <a:buFont typeface="Arial" panose="020B0604020202020204" pitchFamily="34" charset="0"/>
              <a:buChar char="•"/>
            </a:pPr>
            <a:r>
              <a:rPr lang="en-GB" sz="1600" dirty="0">
                <a:solidFill>
                  <a:schemeClr val="bg1"/>
                </a:solidFill>
                <a:latin typeface="Roboto Light" panose="02000000000000000000" pitchFamily="2" charset="0"/>
                <a:ea typeface="Roboto Light" panose="02000000000000000000" pitchFamily="2" charset="0"/>
              </a:rPr>
              <a:t>reducing legal risks </a:t>
            </a:r>
          </a:p>
          <a:p>
            <a:endParaRPr lang="en-GB" sz="1800" b="1" dirty="0">
              <a:solidFill>
                <a:schemeClr val="bg1"/>
              </a:solidFill>
              <a:latin typeface="Roboto Light" panose="02000000000000000000" pitchFamily="2" charset="0"/>
              <a:ea typeface="Roboto Light" panose="02000000000000000000" pitchFamily="2" charset="0"/>
            </a:endParaRPr>
          </a:p>
          <a:p>
            <a:r>
              <a:rPr lang="en-GB" sz="1800" b="1" dirty="0">
                <a:solidFill>
                  <a:schemeClr val="bg1"/>
                </a:solidFill>
                <a:latin typeface="Roboto Light" panose="02000000000000000000" pitchFamily="2" charset="0"/>
                <a:ea typeface="Roboto Light" panose="02000000000000000000" pitchFamily="2" charset="0"/>
              </a:rPr>
              <a:t>Renowned speaker in the localization industry</a:t>
            </a:r>
          </a:p>
          <a:p>
            <a:pPr marL="285750" indent="-285750">
              <a:buFont typeface="Arial" panose="020B0604020202020204" pitchFamily="34" charset="0"/>
              <a:buChar char="•"/>
            </a:pPr>
            <a:r>
              <a:rPr lang="en-GB" sz="1800" dirty="0" err="1">
                <a:solidFill>
                  <a:schemeClr val="bg1"/>
                </a:solidFill>
                <a:latin typeface="Roboto Light" panose="02000000000000000000" pitchFamily="2" charset="0"/>
                <a:ea typeface="Roboto Light" panose="02000000000000000000" pitchFamily="2" charset="0"/>
              </a:rPr>
              <a:t>TcWorld</a:t>
            </a:r>
            <a:r>
              <a:rPr lang="en-GB" sz="1800" dirty="0">
                <a:solidFill>
                  <a:schemeClr val="bg1"/>
                </a:solidFill>
                <a:latin typeface="Roboto Light" panose="02000000000000000000" pitchFamily="2" charset="0"/>
                <a:ea typeface="Roboto Light" panose="02000000000000000000" pitchFamily="2" charset="0"/>
              </a:rPr>
              <a:t> Germany / Austria / China</a:t>
            </a:r>
          </a:p>
        </p:txBody>
      </p:sp>
    </p:spTree>
    <p:extLst>
      <p:ext uri="{BB962C8B-B14F-4D97-AF65-F5344CB8AC3E}">
        <p14:creationId xmlns:p14="http://schemas.microsoft.com/office/powerpoint/2010/main" val="913771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D48EDA5-5FF0-4A90-B0BD-A2EBEA736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el 1">
            <a:extLst>
              <a:ext uri="{FF2B5EF4-FFF2-40B4-BE49-F238E27FC236}">
                <a16:creationId xmlns:a16="http://schemas.microsoft.com/office/drawing/2014/main" id="{A2E0757D-3E32-433B-A00F-731E8D6FF539}"/>
              </a:ext>
            </a:extLst>
          </p:cNvPr>
          <p:cNvSpPr txBox="1">
            <a:spLocks/>
          </p:cNvSpPr>
          <p:nvPr/>
        </p:nvSpPr>
        <p:spPr>
          <a:xfrm>
            <a:off x="1" y="1313863"/>
            <a:ext cx="5223640" cy="1891670"/>
          </a:xfrm>
          <a:prstGeom prst="rect">
            <a:avLst/>
          </a:prstGeom>
        </p:spPr>
        <p:txBody>
          <a:bodyPr>
            <a:normAutofit fontScale="92500" lnSpcReduction="10000"/>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nSpc>
                <a:spcPct val="110000"/>
              </a:lnSpc>
            </a:pPr>
            <a:r>
              <a:rPr lang="de-AT" sz="4000" cap="all" spc="133" dirty="0" err="1">
                <a:solidFill>
                  <a:schemeClr val="tx1"/>
                </a:solidFill>
                <a:latin typeface="Roboto Medium" panose="02000000000000000000" pitchFamily="2" charset="0"/>
                <a:ea typeface="Roboto Medium" panose="02000000000000000000" pitchFamily="2" charset="0"/>
              </a:rPr>
              <a:t>One</a:t>
            </a:r>
            <a:r>
              <a:rPr lang="de-AT" sz="4000" cap="all" spc="133" dirty="0">
                <a:solidFill>
                  <a:schemeClr val="tx1"/>
                </a:solidFill>
                <a:latin typeface="Roboto Medium" panose="02000000000000000000" pitchFamily="2" charset="0"/>
                <a:ea typeface="Roboto Medium" panose="02000000000000000000" pitchFamily="2" charset="0"/>
              </a:rPr>
              <a:t> of </a:t>
            </a:r>
            <a:r>
              <a:rPr lang="de-AT" sz="4000" cap="all" spc="133" dirty="0" err="1">
                <a:solidFill>
                  <a:schemeClr val="tx1"/>
                </a:solidFill>
                <a:latin typeface="Roboto Medium" panose="02000000000000000000" pitchFamily="2" charset="0"/>
                <a:ea typeface="Roboto Medium" panose="02000000000000000000" pitchFamily="2" charset="0"/>
              </a:rPr>
              <a:t>the</a:t>
            </a:r>
            <a:r>
              <a:rPr lang="de-AT" sz="4000" cap="all" spc="133" dirty="0">
                <a:solidFill>
                  <a:schemeClr val="tx1"/>
                </a:solidFill>
                <a:latin typeface="Roboto Medium" panose="02000000000000000000" pitchFamily="2" charset="0"/>
                <a:ea typeface="Roboto Medium" panose="02000000000000000000" pitchFamily="2" charset="0"/>
              </a:rPr>
              <a:t> </a:t>
            </a:r>
            <a:r>
              <a:rPr lang="de-AT" sz="4000" cap="all" spc="133" dirty="0" err="1">
                <a:solidFill>
                  <a:schemeClr val="tx1"/>
                </a:solidFill>
                <a:latin typeface="Roboto Medium" panose="02000000000000000000" pitchFamily="2" charset="0"/>
                <a:ea typeface="Roboto Medium" panose="02000000000000000000" pitchFamily="2" charset="0"/>
              </a:rPr>
              <a:t>greatest</a:t>
            </a:r>
            <a:r>
              <a:rPr lang="de-AT" sz="4000" cap="all" spc="133" dirty="0">
                <a:solidFill>
                  <a:schemeClr val="tx1"/>
                </a:solidFill>
                <a:latin typeface="Roboto Medium" panose="02000000000000000000" pitchFamily="2" charset="0"/>
                <a:ea typeface="Roboto Medium" panose="02000000000000000000" pitchFamily="2" charset="0"/>
              </a:rPr>
              <a:t> </a:t>
            </a:r>
            <a:r>
              <a:rPr lang="de-AT" sz="4000" cap="all" spc="133" dirty="0" err="1">
                <a:solidFill>
                  <a:schemeClr val="tx1"/>
                </a:solidFill>
                <a:latin typeface="Roboto Medium" panose="02000000000000000000" pitchFamily="2" charset="0"/>
                <a:ea typeface="Roboto Medium" panose="02000000000000000000" pitchFamily="2" charset="0"/>
              </a:rPr>
              <a:t>data</a:t>
            </a:r>
            <a:r>
              <a:rPr lang="de-AT" sz="4000" cap="all" spc="133" dirty="0">
                <a:solidFill>
                  <a:schemeClr val="tx1"/>
                </a:solidFill>
                <a:latin typeface="Roboto Medium" panose="02000000000000000000" pitchFamily="2" charset="0"/>
                <a:ea typeface="Roboto Medium" panose="02000000000000000000" pitchFamily="2" charset="0"/>
              </a:rPr>
              <a:t> </a:t>
            </a:r>
            <a:r>
              <a:rPr lang="de-AT" sz="4000" cap="all" spc="133" dirty="0" err="1">
                <a:solidFill>
                  <a:schemeClr val="tx1"/>
                </a:solidFill>
                <a:latin typeface="Roboto Medium" panose="02000000000000000000" pitchFamily="2" charset="0"/>
                <a:ea typeface="Roboto Medium" panose="02000000000000000000" pitchFamily="2" charset="0"/>
              </a:rPr>
              <a:t>security</a:t>
            </a:r>
            <a:r>
              <a:rPr lang="de-AT" sz="4000" cap="all" spc="133" dirty="0">
                <a:solidFill>
                  <a:schemeClr val="tx1"/>
                </a:solidFill>
                <a:latin typeface="Roboto Medium" panose="02000000000000000000" pitchFamily="2" charset="0"/>
                <a:ea typeface="Roboto Medium" panose="02000000000000000000" pitchFamily="2" charset="0"/>
              </a:rPr>
              <a:t> </a:t>
            </a:r>
            <a:r>
              <a:rPr lang="de-AT" sz="4000" cap="all" spc="133" dirty="0" err="1">
                <a:solidFill>
                  <a:schemeClr val="tx1"/>
                </a:solidFill>
                <a:latin typeface="Roboto Medium" panose="02000000000000000000" pitchFamily="2" charset="0"/>
                <a:ea typeface="Roboto Medium" panose="02000000000000000000" pitchFamily="2" charset="0"/>
              </a:rPr>
              <a:t>risks</a:t>
            </a:r>
            <a:endParaRPr lang="de-AT" sz="4000" cap="all" spc="133" dirty="0">
              <a:solidFill>
                <a:schemeClr val="tx1"/>
              </a:solidFill>
              <a:latin typeface="Roboto Medium" panose="02000000000000000000" pitchFamily="2" charset="0"/>
              <a:ea typeface="Roboto Medium" panose="02000000000000000000" pitchFamily="2" charset="0"/>
            </a:endParaRPr>
          </a:p>
        </p:txBody>
      </p:sp>
      <p:cxnSp>
        <p:nvCxnSpPr>
          <p:cNvPr id="6" name="Gerader Verbinder 5">
            <a:extLst>
              <a:ext uri="{FF2B5EF4-FFF2-40B4-BE49-F238E27FC236}">
                <a16:creationId xmlns:a16="http://schemas.microsoft.com/office/drawing/2014/main" id="{5D743962-F7C1-4A4F-AD5F-99CEFC44E334}"/>
              </a:ext>
            </a:extLst>
          </p:cNvPr>
          <p:cNvCxnSpPr/>
          <p:nvPr/>
        </p:nvCxnSpPr>
        <p:spPr>
          <a:xfrm>
            <a:off x="565078" y="3372075"/>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9173B5F-649E-42AE-836F-12EB81153E2E}"/>
              </a:ext>
            </a:extLst>
          </p:cNvPr>
          <p:cNvCxnSpPr/>
          <p:nvPr/>
        </p:nvCxnSpPr>
        <p:spPr>
          <a:xfrm>
            <a:off x="565078" y="1128445"/>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0632B0D8-502E-45F0-9E10-83CE95ADE600}"/>
              </a:ext>
            </a:extLst>
          </p:cNvPr>
          <p:cNvSpPr txBox="1"/>
          <p:nvPr/>
        </p:nvSpPr>
        <p:spPr>
          <a:xfrm>
            <a:off x="553845" y="3613813"/>
            <a:ext cx="4193777" cy="523220"/>
          </a:xfrm>
          <a:prstGeom prst="rect">
            <a:avLst/>
          </a:prstGeom>
          <a:noFill/>
        </p:spPr>
        <p:txBody>
          <a:bodyPr wrap="none" rtlCol="0">
            <a:spAutoFit/>
          </a:bodyPr>
          <a:lstStyle/>
          <a:p>
            <a:pPr algn="ctr"/>
            <a:r>
              <a:rPr lang="de-DE" sz="2800" dirty="0">
                <a:solidFill>
                  <a:srgbClr val="106D8F"/>
                </a:solidFill>
                <a:latin typeface="Roboto" panose="02000000000000000000" pitchFamily="2" charset="0"/>
                <a:ea typeface="Roboto" panose="02000000000000000000" pitchFamily="2" charset="0"/>
              </a:rPr>
              <a:t>= </a:t>
            </a:r>
            <a:r>
              <a:rPr lang="de-DE" sz="2800" dirty="0" err="1">
                <a:solidFill>
                  <a:srgbClr val="106D8F"/>
                </a:solidFill>
                <a:latin typeface="Roboto" panose="02000000000000000000" pitchFamily="2" charset="0"/>
                <a:ea typeface="Roboto" panose="02000000000000000000" pitchFamily="2" charset="0"/>
              </a:rPr>
              <a:t>file</a:t>
            </a:r>
            <a:r>
              <a:rPr lang="de-DE" sz="2800" dirty="0">
                <a:solidFill>
                  <a:srgbClr val="106D8F"/>
                </a:solidFill>
                <a:latin typeface="Roboto" panose="02000000000000000000" pitchFamily="2" charset="0"/>
                <a:ea typeface="Roboto" panose="02000000000000000000" pitchFamily="2" charset="0"/>
              </a:rPr>
              <a:t> </a:t>
            </a:r>
            <a:r>
              <a:rPr lang="de-DE" sz="2800" dirty="0" err="1">
                <a:solidFill>
                  <a:srgbClr val="106D8F"/>
                </a:solidFill>
                <a:latin typeface="Roboto" panose="02000000000000000000" pitchFamily="2" charset="0"/>
                <a:ea typeface="Roboto" panose="02000000000000000000" pitchFamily="2" charset="0"/>
              </a:rPr>
              <a:t>exchange</a:t>
            </a:r>
            <a:r>
              <a:rPr lang="de-DE" sz="2800" dirty="0">
                <a:solidFill>
                  <a:srgbClr val="106D8F"/>
                </a:solidFill>
                <a:latin typeface="Roboto" panose="02000000000000000000" pitchFamily="2" charset="0"/>
                <a:ea typeface="Roboto" panose="02000000000000000000" pitchFamily="2" charset="0"/>
              </a:rPr>
              <a:t> via </a:t>
            </a:r>
            <a:r>
              <a:rPr lang="de-DE" sz="2800" dirty="0" err="1">
                <a:solidFill>
                  <a:srgbClr val="106D8F"/>
                </a:solidFill>
                <a:latin typeface="Roboto" panose="02000000000000000000" pitchFamily="2" charset="0"/>
                <a:ea typeface="Roboto" panose="02000000000000000000" pitchFamily="2" charset="0"/>
              </a:rPr>
              <a:t>e-mail</a:t>
            </a:r>
            <a:endParaRPr lang="de-AT" sz="2800" dirty="0">
              <a:solidFill>
                <a:srgbClr val="106D8F"/>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09689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5005C-FBCC-4497-B75D-38B3B8FCEB0C}"/>
              </a:ext>
            </a:extLst>
          </p:cNvPr>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protect</a:t>
            </a:r>
            <a:r>
              <a:rPr lang="de-DE" dirty="0"/>
              <a:t> </a:t>
            </a:r>
            <a:r>
              <a:rPr lang="de-DE" dirty="0" err="1"/>
              <a:t>your</a:t>
            </a:r>
            <a:r>
              <a:rPr lang="de-DE" dirty="0"/>
              <a:t> </a:t>
            </a:r>
            <a:r>
              <a:rPr lang="de-DE" dirty="0" err="1"/>
              <a:t>data</a:t>
            </a:r>
            <a:r>
              <a:rPr lang="de-DE" dirty="0"/>
              <a:t> </a:t>
            </a:r>
            <a:endParaRPr lang="de-AT" dirty="0"/>
          </a:p>
        </p:txBody>
      </p:sp>
      <p:graphicFrame>
        <p:nvGraphicFramePr>
          <p:cNvPr id="5" name="Tabelle 5">
            <a:extLst>
              <a:ext uri="{FF2B5EF4-FFF2-40B4-BE49-F238E27FC236}">
                <a16:creationId xmlns:a16="http://schemas.microsoft.com/office/drawing/2014/main" id="{6EA47AB8-33F6-4144-A4F7-2A2365D36A91}"/>
              </a:ext>
            </a:extLst>
          </p:cNvPr>
          <p:cNvGraphicFramePr>
            <a:graphicFrameLocks noGrp="1"/>
          </p:cNvGraphicFramePr>
          <p:nvPr>
            <p:ph idx="1"/>
            <p:extLst>
              <p:ext uri="{D42A27DB-BD31-4B8C-83A1-F6EECF244321}">
                <p14:modId xmlns:p14="http://schemas.microsoft.com/office/powerpoint/2010/main" val="1829023996"/>
              </p:ext>
            </p:extLst>
          </p:nvPr>
        </p:nvGraphicFramePr>
        <p:xfrm>
          <a:off x="406400" y="1335721"/>
          <a:ext cx="11379200" cy="4973320"/>
        </p:xfrm>
        <a:graphic>
          <a:graphicData uri="http://schemas.openxmlformats.org/drawingml/2006/table">
            <a:tbl>
              <a:tblPr firstRow="1" bandRow="1">
                <a:tableStyleId>{6E25E649-3F16-4E02-A733-19D2CDBF48F0}</a:tableStyleId>
              </a:tblPr>
              <a:tblGrid>
                <a:gridCol w="2273738">
                  <a:extLst>
                    <a:ext uri="{9D8B030D-6E8A-4147-A177-3AD203B41FA5}">
                      <a16:colId xmlns:a16="http://schemas.microsoft.com/office/drawing/2014/main" val="1519734990"/>
                    </a:ext>
                  </a:extLst>
                </a:gridCol>
                <a:gridCol w="9105462">
                  <a:extLst>
                    <a:ext uri="{9D8B030D-6E8A-4147-A177-3AD203B41FA5}">
                      <a16:colId xmlns:a16="http://schemas.microsoft.com/office/drawing/2014/main" val="2056207478"/>
                    </a:ext>
                  </a:extLst>
                </a:gridCol>
              </a:tblGrid>
              <a:tr h="370840">
                <a:tc>
                  <a:txBody>
                    <a:bodyPr/>
                    <a:lstStyle/>
                    <a:p>
                      <a:r>
                        <a:rPr lang="en-GB" sz="2000" noProof="0" dirty="0">
                          <a:latin typeface="Roboto" panose="02000000000000000000" pitchFamily="2" charset="0"/>
                          <a:ea typeface="Roboto" panose="02000000000000000000" pitchFamily="2" charset="0"/>
                        </a:rPr>
                        <a:t>Risk</a:t>
                      </a:r>
                    </a:p>
                  </a:txBody>
                  <a:tcPr/>
                </a:tc>
                <a:tc>
                  <a:txBody>
                    <a:bodyPr/>
                    <a:lstStyle/>
                    <a:p>
                      <a:r>
                        <a:rPr lang="en-GB" sz="2000" noProof="0" dirty="0">
                          <a:latin typeface="Roboto" panose="02000000000000000000" pitchFamily="2" charset="0"/>
                          <a:ea typeface="Roboto" panose="02000000000000000000" pitchFamily="2" charset="0"/>
                        </a:rPr>
                        <a:t>Protective measures</a:t>
                      </a:r>
                    </a:p>
                  </a:txBody>
                  <a:tcPr/>
                </a:tc>
                <a:extLst>
                  <a:ext uri="{0D108BD9-81ED-4DB2-BD59-A6C34878D82A}">
                    <a16:rowId xmlns:a16="http://schemas.microsoft.com/office/drawing/2014/main" val="1052364065"/>
                  </a:ext>
                </a:extLst>
              </a:tr>
              <a:tr h="370840">
                <a:tc>
                  <a:txBody>
                    <a:bodyPr/>
                    <a:lstStyle/>
                    <a:p>
                      <a:r>
                        <a:rPr lang="en-GB" sz="1800" b="0" noProof="0" dirty="0">
                          <a:latin typeface="Roboto" panose="02000000000000000000" pitchFamily="2" charset="0"/>
                          <a:ea typeface="Roboto" panose="02000000000000000000" pitchFamily="2" charset="0"/>
                        </a:rPr>
                        <a:t>Free MT tools</a:t>
                      </a:r>
                    </a:p>
                  </a:txBody>
                  <a:tcPr/>
                </a:tc>
                <a:tc>
                  <a:txBody>
                    <a:bodyPr/>
                    <a:lstStyle/>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Disable free MT tools in your company</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Create strict policies for use of free MT tools and train your employees</a:t>
                      </a:r>
                    </a:p>
                  </a:txBody>
                  <a:tcPr/>
                </a:tc>
                <a:extLst>
                  <a:ext uri="{0D108BD9-81ED-4DB2-BD59-A6C34878D82A}">
                    <a16:rowId xmlns:a16="http://schemas.microsoft.com/office/drawing/2014/main" val="2571759662"/>
                  </a:ext>
                </a:extLst>
              </a:tr>
              <a:tr h="370840">
                <a:tc>
                  <a:txBody>
                    <a:bodyPr/>
                    <a:lstStyle/>
                    <a:p>
                      <a:r>
                        <a:rPr lang="en-GB" sz="1800" b="0" noProof="0" dirty="0">
                          <a:latin typeface="Roboto" panose="02000000000000000000" pitchFamily="2" charset="0"/>
                          <a:ea typeface="Roboto" panose="02000000000000000000" pitchFamily="2" charset="0"/>
                        </a:rPr>
                        <a:t>Paid MT tools</a:t>
                      </a:r>
                    </a:p>
                  </a:txBody>
                  <a:tcPr/>
                </a:tc>
                <a:tc>
                  <a:txBody>
                    <a:bodyPr/>
                    <a:lstStyle/>
                    <a:p>
                      <a:pPr marL="0" indent="0">
                        <a:buFont typeface="Arial" panose="020B0604020202020204" pitchFamily="34" charset="0"/>
                        <a:buNone/>
                      </a:pPr>
                      <a:r>
                        <a:rPr lang="en-GB" sz="1800" noProof="0" dirty="0">
                          <a:latin typeface="Roboto Light" panose="02000000000000000000" pitchFamily="2" charset="0"/>
                          <a:ea typeface="Roboto Light" panose="02000000000000000000" pitchFamily="2" charset="0"/>
                        </a:rPr>
                        <a:t>Choose a provider who </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doesn‘t use your data for other purposes</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is ISO 27001 or SOC 2 certified</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doesn‘t have any conflicts of interest (such as industry espionage)</a:t>
                      </a:r>
                    </a:p>
                  </a:txBody>
                  <a:tcPr/>
                </a:tc>
                <a:extLst>
                  <a:ext uri="{0D108BD9-81ED-4DB2-BD59-A6C34878D82A}">
                    <a16:rowId xmlns:a16="http://schemas.microsoft.com/office/drawing/2014/main" val="3773945223"/>
                  </a:ext>
                </a:extLst>
              </a:tr>
              <a:tr h="370840">
                <a:tc>
                  <a:txBody>
                    <a:bodyPr/>
                    <a:lstStyle/>
                    <a:p>
                      <a:r>
                        <a:rPr lang="en-GB" sz="1800" b="0" noProof="0" dirty="0">
                          <a:latin typeface="Roboto" panose="02000000000000000000" pitchFamily="2" charset="0"/>
                          <a:ea typeface="Roboto" panose="02000000000000000000" pitchFamily="2" charset="0"/>
                        </a:rPr>
                        <a:t>Data transfer</a:t>
                      </a:r>
                    </a:p>
                  </a:txBody>
                  <a:tcPr/>
                </a:tc>
                <a:tc>
                  <a:txBody>
                    <a:bodyPr/>
                    <a:lstStyle/>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Update your IT policies to restrict transfer of confidential or sensitive data via email </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Provide and use secure file transfer portals </a:t>
                      </a:r>
                    </a:p>
                  </a:txBody>
                  <a:tcPr/>
                </a:tc>
                <a:extLst>
                  <a:ext uri="{0D108BD9-81ED-4DB2-BD59-A6C34878D82A}">
                    <a16:rowId xmlns:a16="http://schemas.microsoft.com/office/drawing/2014/main" val="1795585954"/>
                  </a:ext>
                </a:extLst>
              </a:tr>
              <a:tr h="370840">
                <a:tc>
                  <a:txBody>
                    <a:bodyPr/>
                    <a:lstStyle/>
                    <a:p>
                      <a:r>
                        <a:rPr lang="en-GB" sz="1800" b="0" noProof="0" dirty="0">
                          <a:latin typeface="Roboto" panose="02000000000000000000" pitchFamily="2" charset="0"/>
                          <a:ea typeface="Roboto" panose="02000000000000000000" pitchFamily="2" charset="0"/>
                        </a:rPr>
                        <a:t>Translation tools</a:t>
                      </a:r>
                    </a:p>
                  </a:txBody>
                  <a:tcPr/>
                </a:tc>
                <a:tc>
                  <a:txBody>
                    <a:bodyPr/>
                    <a:lstStyle/>
                    <a:p>
                      <a:pPr marL="0" indent="0">
                        <a:buFont typeface="Arial" panose="020B0604020202020204" pitchFamily="34" charset="0"/>
                        <a:buNone/>
                      </a:pPr>
                      <a:r>
                        <a:rPr lang="en-GB" sz="1800" noProof="0" dirty="0">
                          <a:latin typeface="Roboto Light" panose="02000000000000000000" pitchFamily="2" charset="0"/>
                          <a:ea typeface="Roboto Light" panose="02000000000000000000" pitchFamily="2" charset="0"/>
                        </a:rPr>
                        <a:t>Choose a tool which enables you to restrict use of free MT tools and exporting data</a:t>
                      </a:r>
                    </a:p>
                  </a:txBody>
                  <a:tcPr/>
                </a:tc>
                <a:extLst>
                  <a:ext uri="{0D108BD9-81ED-4DB2-BD59-A6C34878D82A}">
                    <a16:rowId xmlns:a16="http://schemas.microsoft.com/office/drawing/2014/main" val="2764484950"/>
                  </a:ext>
                </a:extLst>
              </a:tr>
              <a:tr h="370840">
                <a:tc>
                  <a:txBody>
                    <a:bodyPr/>
                    <a:lstStyle/>
                    <a:p>
                      <a:r>
                        <a:rPr lang="en-GB" sz="1800" b="0" noProof="0" dirty="0">
                          <a:latin typeface="Roboto" panose="02000000000000000000" pitchFamily="2" charset="0"/>
                          <a:ea typeface="Roboto" panose="02000000000000000000" pitchFamily="2" charset="0"/>
                        </a:rPr>
                        <a:t>Language Service Provider</a:t>
                      </a:r>
                    </a:p>
                  </a:txBody>
                  <a:tcPr/>
                </a:tc>
                <a:tc>
                  <a:txBody>
                    <a:bodyPr/>
                    <a:lstStyle/>
                    <a:p>
                      <a:r>
                        <a:rPr lang="en-GB" sz="1800" noProof="0" dirty="0">
                          <a:latin typeface="Roboto Light" panose="02000000000000000000" pitchFamily="2" charset="0"/>
                          <a:ea typeface="Roboto Light" panose="02000000000000000000" pitchFamily="2" charset="0"/>
                        </a:rPr>
                        <a:t>Choose an LSP who</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will use only secure MT tools and CAT tools which fit your requirements</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can and will restrict freelance translators from using free MT tools and exporting data</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will sign a framework agreement which guarantees you right of ownership of your Translation Memories </a:t>
                      </a:r>
                    </a:p>
                    <a:p>
                      <a:pPr marL="342900" indent="-342900">
                        <a:buFont typeface="Arial" panose="020B0604020202020204" pitchFamily="34" charset="0"/>
                        <a:buChar char="•"/>
                      </a:pPr>
                      <a:r>
                        <a:rPr lang="en-GB" sz="1800" noProof="0" dirty="0">
                          <a:latin typeface="Roboto Light" panose="02000000000000000000" pitchFamily="2" charset="0"/>
                          <a:ea typeface="Roboto Light" panose="02000000000000000000" pitchFamily="2" charset="0"/>
                        </a:rPr>
                        <a:t>adheres to high standards such as ISO 13485 (complete traceability of all steps)</a:t>
                      </a:r>
                    </a:p>
                  </a:txBody>
                  <a:tcPr/>
                </a:tc>
                <a:extLst>
                  <a:ext uri="{0D108BD9-81ED-4DB2-BD59-A6C34878D82A}">
                    <a16:rowId xmlns:a16="http://schemas.microsoft.com/office/drawing/2014/main" val="1634080252"/>
                  </a:ext>
                </a:extLst>
              </a:tr>
            </a:tbl>
          </a:graphicData>
        </a:graphic>
      </p:graphicFrame>
      <p:sp>
        <p:nvSpPr>
          <p:cNvPr id="4" name="Titel 1">
            <a:extLst>
              <a:ext uri="{FF2B5EF4-FFF2-40B4-BE49-F238E27FC236}">
                <a16:creationId xmlns:a16="http://schemas.microsoft.com/office/drawing/2014/main" id="{899CAA06-CCD4-46AA-95B0-A7F8EE07B072}"/>
              </a:ext>
            </a:extLst>
          </p:cNvPr>
          <p:cNvSpPr txBox="1">
            <a:spLocks/>
          </p:cNvSpPr>
          <p:nvPr/>
        </p:nvSpPr>
        <p:spPr>
          <a:xfrm>
            <a:off x="406400" y="880600"/>
            <a:ext cx="10515599" cy="3850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DE" sz="1400" dirty="0">
                <a:latin typeface="Roboto Light" panose="02000000000000000000" pitchFamily="2" charset="0"/>
                <a:ea typeface="Roboto Light" panose="02000000000000000000" pitchFamily="2" charset="0"/>
              </a:rPr>
              <a:t>Short </a:t>
            </a:r>
            <a:r>
              <a:rPr lang="de-DE" sz="1400" b="1" dirty="0" err="1">
                <a:solidFill>
                  <a:srgbClr val="F27C1C"/>
                </a:solidFill>
                <a:latin typeface="Roboto Light" panose="02000000000000000000" pitchFamily="2" charset="0"/>
                <a:ea typeface="Roboto Light" panose="02000000000000000000" pitchFamily="2" charset="0"/>
              </a:rPr>
              <a:t>summary</a:t>
            </a:r>
            <a:endParaRPr lang="de-DE" sz="1600" b="1" dirty="0">
              <a:solidFill>
                <a:srgbClr val="F27C1C"/>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158620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C0CB0D5-0E3F-400F-96E8-F8A2AC4F96AB}"/>
              </a:ext>
            </a:extLst>
          </p:cNvPr>
          <p:cNvSpPr/>
          <p:nvPr/>
        </p:nvSpPr>
        <p:spPr>
          <a:xfrm>
            <a:off x="657224" y="3257550"/>
            <a:ext cx="8772525" cy="3276600"/>
          </a:xfrm>
          <a:prstGeom prst="rect">
            <a:avLst/>
          </a:prstGeom>
          <a:solidFill>
            <a:srgbClr val="064676"/>
          </a:solidFill>
          <a:ln>
            <a:solidFill>
              <a:srgbClr val="106D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026" name="Picture 2" descr="Photo of Eva Reiterer">
            <a:extLst>
              <a:ext uri="{FF2B5EF4-FFF2-40B4-BE49-F238E27FC236}">
                <a16:creationId xmlns:a16="http://schemas.microsoft.com/office/drawing/2014/main" id="{2CA27EF7-A633-481D-8EAA-C460395C6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505199"/>
            <a:ext cx="1666875" cy="1666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3DBBCAA-C1B0-4C77-94F1-421ACDF57F75}"/>
              </a:ext>
            </a:extLst>
          </p:cNvPr>
          <p:cNvSpPr txBox="1"/>
          <p:nvPr/>
        </p:nvSpPr>
        <p:spPr>
          <a:xfrm>
            <a:off x="2852736" y="3429000"/>
            <a:ext cx="6272213" cy="2739211"/>
          </a:xfrm>
          <a:prstGeom prst="rect">
            <a:avLst/>
          </a:prstGeom>
          <a:noFill/>
        </p:spPr>
        <p:txBody>
          <a:bodyPr wrap="square">
            <a:spAutoFit/>
          </a:bodyPr>
          <a:lstStyle/>
          <a:p>
            <a:pPr>
              <a:spcBef>
                <a:spcPts val="300"/>
              </a:spcBef>
              <a:spcAft>
                <a:spcPts val="300"/>
              </a:spcAft>
            </a:pPr>
            <a:r>
              <a:rPr lang="en-US" sz="1800" b="1" dirty="0">
                <a:solidFill>
                  <a:schemeClr val="bg1"/>
                </a:solidFill>
                <a:effectLst/>
                <a:latin typeface="Roboto Light" panose="02000000000000000000" pitchFamily="2" charset="0"/>
                <a:ea typeface="Roboto Light" panose="02000000000000000000" pitchFamily="2" charset="0"/>
              </a:rPr>
              <a:t>Machine Translation – how to get started?</a:t>
            </a:r>
            <a:endParaRPr lang="de-AT" sz="1800" dirty="0">
              <a:solidFill>
                <a:schemeClr val="bg1"/>
              </a:solidFill>
              <a:effectLst/>
              <a:latin typeface="Roboto Light" panose="02000000000000000000" pitchFamily="2" charset="0"/>
              <a:ea typeface="Roboto Light" panose="02000000000000000000" pitchFamily="2" charset="0"/>
            </a:endParaRPr>
          </a:p>
          <a:p>
            <a:pPr>
              <a:spcBef>
                <a:spcPts val="300"/>
              </a:spcBef>
              <a:spcAft>
                <a:spcPts val="300"/>
              </a:spcAft>
            </a:pPr>
            <a:r>
              <a:rPr lang="en-US" sz="1800" dirty="0">
                <a:solidFill>
                  <a:schemeClr val="bg1"/>
                </a:solidFill>
                <a:effectLst/>
                <a:latin typeface="Roboto Light" panose="02000000000000000000" pitchFamily="2" charset="0"/>
                <a:ea typeface="Roboto Light" panose="02000000000000000000" pitchFamily="2" charset="0"/>
              </a:rPr>
              <a:t>Machine Translation is significantly gaining in importance. However, technological advance also raises questions and sometimes insecurities. </a:t>
            </a:r>
          </a:p>
          <a:p>
            <a:pPr>
              <a:spcBef>
                <a:spcPts val="300"/>
              </a:spcBef>
              <a:spcAft>
                <a:spcPts val="300"/>
              </a:spcAft>
            </a:pPr>
            <a:r>
              <a:rPr lang="en-US" sz="1800" dirty="0">
                <a:solidFill>
                  <a:schemeClr val="bg1"/>
                </a:solidFill>
                <a:effectLst/>
                <a:latin typeface="Roboto Light" panose="02000000000000000000" pitchFamily="2" charset="0"/>
                <a:ea typeface="Roboto Light" panose="02000000000000000000" pitchFamily="2" charset="0"/>
              </a:rPr>
              <a:t>What kinds of texts and language pairs are suited for MT? Do I need to be concerned about confidentiality and data protection? And, maybe most importantly, what technological aspects should be considered, especially with regard to localizing MadCap Flare projects?</a:t>
            </a:r>
            <a:endParaRPr lang="de-AT" sz="1800" dirty="0">
              <a:solidFill>
                <a:schemeClr val="bg1"/>
              </a:solidFill>
              <a:effectLst/>
              <a:latin typeface="Roboto Light" panose="02000000000000000000" pitchFamily="2" charset="0"/>
              <a:ea typeface="Roboto Light" panose="02000000000000000000" pitchFamily="2" charset="0"/>
            </a:endParaRPr>
          </a:p>
        </p:txBody>
      </p:sp>
      <p:sp>
        <p:nvSpPr>
          <p:cNvPr id="9" name="Textfeld 8">
            <a:extLst>
              <a:ext uri="{FF2B5EF4-FFF2-40B4-BE49-F238E27FC236}">
                <a16:creationId xmlns:a16="http://schemas.microsoft.com/office/drawing/2014/main" id="{CECAAEF1-67E1-42C8-A95A-BA9BC00584F7}"/>
              </a:ext>
            </a:extLst>
          </p:cNvPr>
          <p:cNvSpPr txBox="1"/>
          <p:nvPr/>
        </p:nvSpPr>
        <p:spPr>
          <a:xfrm>
            <a:off x="304799" y="5391447"/>
            <a:ext cx="2809875" cy="923330"/>
          </a:xfrm>
          <a:prstGeom prst="rect">
            <a:avLst/>
          </a:prstGeom>
          <a:noFill/>
        </p:spPr>
        <p:txBody>
          <a:bodyPr wrap="square">
            <a:spAutoFit/>
          </a:bodyPr>
          <a:lstStyle/>
          <a:p>
            <a:pPr algn="ctr"/>
            <a:r>
              <a:rPr lang="de-AT" b="0" i="0" cap="all" dirty="0">
                <a:solidFill>
                  <a:schemeClr val="bg1"/>
                </a:solidFill>
                <a:effectLst/>
                <a:latin typeface="roboto" panose="02000000000000000000" pitchFamily="2" charset="0"/>
              </a:rPr>
              <a:t>MONDAY</a:t>
            </a:r>
          </a:p>
          <a:p>
            <a:pPr algn="ctr"/>
            <a:r>
              <a:rPr lang="de-AT" b="0" i="0" cap="all" dirty="0">
                <a:solidFill>
                  <a:schemeClr val="bg1"/>
                </a:solidFill>
                <a:effectLst/>
                <a:latin typeface="roboto" panose="02000000000000000000" pitchFamily="2" charset="0"/>
              </a:rPr>
              <a:t>TRACK 4</a:t>
            </a:r>
          </a:p>
          <a:p>
            <a:pPr algn="ctr"/>
            <a:r>
              <a:rPr lang="de-AT" b="0" i="0" cap="all" dirty="0">
                <a:solidFill>
                  <a:schemeClr val="bg1"/>
                </a:solidFill>
                <a:effectLst/>
                <a:latin typeface="roboto" panose="02000000000000000000" pitchFamily="2" charset="0"/>
              </a:rPr>
              <a:t>1:45 - 2:40</a:t>
            </a:r>
          </a:p>
        </p:txBody>
      </p:sp>
    </p:spTree>
    <p:extLst>
      <p:ext uri="{BB962C8B-B14F-4D97-AF65-F5344CB8AC3E}">
        <p14:creationId xmlns:p14="http://schemas.microsoft.com/office/powerpoint/2010/main" val="264119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331" y="5278188"/>
            <a:ext cx="5470136" cy="904247"/>
          </a:xfrm>
          <a:prstGeom prst="rect">
            <a:avLst/>
          </a:prstGeom>
        </p:spPr>
      </p:pic>
    </p:spTree>
    <p:extLst>
      <p:ext uri="{BB962C8B-B14F-4D97-AF65-F5344CB8AC3E}">
        <p14:creationId xmlns:p14="http://schemas.microsoft.com/office/powerpoint/2010/main" val="849139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fik 2" descr="Ein Bild, das LEGO, Spielzeug enthält.&#10;&#10;Automatisch generierte Beschreibung">
            <a:extLst>
              <a:ext uri="{FF2B5EF4-FFF2-40B4-BE49-F238E27FC236}">
                <a16:creationId xmlns:a16="http://schemas.microsoft.com/office/drawing/2014/main" id="{9881B84D-592E-4C9F-AA02-3031DB95D230}"/>
              </a:ext>
            </a:extLst>
          </p:cNvPr>
          <p:cNvPicPr>
            <a:picLocks noChangeAspect="1"/>
          </p:cNvPicPr>
          <p:nvPr/>
        </p:nvPicPr>
        <p:blipFill rotWithShape="1">
          <a:blip r:embed="rId3">
            <a:extLst>
              <a:ext uri="{28A0092B-C50C-407E-A947-70E740481C1C}">
                <a14:useLocalDpi xmlns:a14="http://schemas.microsoft.com/office/drawing/2010/main" val="0"/>
              </a:ext>
            </a:extLst>
          </a:blip>
          <a:srcRect t="15544"/>
          <a:stretch/>
        </p:blipFill>
        <p:spPr>
          <a:xfrm>
            <a:off x="2332703" y="3159780"/>
            <a:ext cx="7784690" cy="3698220"/>
          </a:xfrm>
          <a:prstGeom prst="rect">
            <a:avLst/>
          </a:prstGeom>
        </p:spPr>
      </p:pic>
    </p:spTree>
    <p:extLst>
      <p:ext uri="{BB962C8B-B14F-4D97-AF65-F5344CB8AC3E}">
        <p14:creationId xmlns:p14="http://schemas.microsoft.com/office/powerpoint/2010/main" val="1669911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4DFE95-7E7E-4EEB-8229-2F2485D0A257}"/>
              </a:ext>
            </a:extLst>
          </p:cNvPr>
          <p:cNvSpPr>
            <a:spLocks noGrp="1"/>
          </p:cNvSpPr>
          <p:nvPr>
            <p:ph idx="1"/>
          </p:nvPr>
        </p:nvSpPr>
        <p:spPr>
          <a:xfrm>
            <a:off x="5308334" y="2320359"/>
            <a:ext cx="6045466" cy="3856604"/>
          </a:xfrm>
        </p:spPr>
        <p:txBody>
          <a:bodyPr>
            <a:normAutofit/>
          </a:bodyPr>
          <a:lstStyle/>
          <a:p>
            <a:r>
              <a:rPr lang="de-AT" dirty="0">
                <a:latin typeface="Roboto Light" panose="02000000000000000000" pitchFamily="2" charset="0"/>
                <a:ea typeface="Roboto Light" panose="02000000000000000000" pitchFamily="2" charset="0"/>
              </a:rPr>
              <a:t>Data </a:t>
            </a:r>
            <a:r>
              <a:rPr lang="de-AT" dirty="0" err="1">
                <a:latin typeface="Roboto Light" panose="02000000000000000000" pitchFamily="2" charset="0"/>
                <a:ea typeface="Roboto Light" panose="02000000000000000000" pitchFamily="2" charset="0"/>
              </a:rPr>
              <a:t>protection</a:t>
            </a:r>
            <a:r>
              <a:rPr lang="de-AT" dirty="0">
                <a:latin typeface="Roboto Light" panose="02000000000000000000" pitchFamily="2" charset="0"/>
                <a:ea typeface="Roboto Light" panose="02000000000000000000" pitchFamily="2" charset="0"/>
              </a:rPr>
              <a:t> vs. </a:t>
            </a:r>
            <a:r>
              <a:rPr lang="de-AT" dirty="0" err="1">
                <a:latin typeface="Roboto Light" panose="02000000000000000000" pitchFamily="2" charset="0"/>
                <a:ea typeface="Roboto Light" panose="02000000000000000000" pitchFamily="2" charset="0"/>
              </a:rPr>
              <a:t>data</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security</a:t>
            </a:r>
            <a:endParaRPr lang="de-AT" dirty="0">
              <a:latin typeface="Roboto Light" panose="02000000000000000000" pitchFamily="2" charset="0"/>
              <a:ea typeface="Roboto Light" panose="02000000000000000000" pitchFamily="2" charset="0"/>
            </a:endParaRPr>
          </a:p>
          <a:p>
            <a:r>
              <a:rPr lang="de-AT" dirty="0">
                <a:latin typeface="Roboto Light" panose="02000000000000000000" pitchFamily="2" charset="0"/>
                <a:ea typeface="Roboto Light" panose="02000000000000000000" pitchFamily="2" charset="0"/>
              </a:rPr>
              <a:t>Free MT </a:t>
            </a:r>
            <a:r>
              <a:rPr lang="de-AT" dirty="0" err="1">
                <a:latin typeface="Roboto Light" panose="02000000000000000000" pitchFamily="2" charset="0"/>
                <a:ea typeface="Roboto Light" panose="02000000000000000000" pitchFamily="2" charset="0"/>
              </a:rPr>
              <a:t>tools</a:t>
            </a:r>
            <a:r>
              <a:rPr lang="de-AT" dirty="0">
                <a:latin typeface="Roboto Light" panose="02000000000000000000" pitchFamily="2" charset="0"/>
                <a:ea typeface="Roboto Light" panose="02000000000000000000" pitchFamily="2" charset="0"/>
              </a:rPr>
              <a:t> and </a:t>
            </a:r>
            <a:r>
              <a:rPr lang="de-AT" dirty="0" err="1">
                <a:latin typeface="Roboto Light" panose="02000000000000000000" pitchFamily="2" charset="0"/>
                <a:ea typeface="Roboto Light" panose="02000000000000000000" pitchFamily="2" charset="0"/>
              </a:rPr>
              <a:t>their</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risk</a:t>
            </a:r>
            <a:endParaRPr lang="de-AT" dirty="0">
              <a:latin typeface="Roboto Light" panose="02000000000000000000" pitchFamily="2" charset="0"/>
              <a:ea typeface="Roboto Light" panose="02000000000000000000" pitchFamily="2" charset="0"/>
            </a:endParaRPr>
          </a:p>
          <a:p>
            <a:r>
              <a:rPr lang="de-AT" dirty="0" err="1">
                <a:latin typeface="Roboto Light" panose="02000000000000000000" pitchFamily="2" charset="0"/>
                <a:ea typeface="Roboto Light" panose="02000000000000000000" pitchFamily="2" charset="0"/>
              </a:rPr>
              <a:t>How</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to</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evaluate</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providers</a:t>
            </a:r>
            <a:endParaRPr lang="de-AT" dirty="0">
              <a:latin typeface="Roboto Light" panose="02000000000000000000" pitchFamily="2" charset="0"/>
              <a:ea typeface="Roboto Light" panose="02000000000000000000" pitchFamily="2" charset="0"/>
            </a:endParaRPr>
          </a:p>
          <a:p>
            <a:r>
              <a:rPr lang="de-AT" dirty="0">
                <a:latin typeface="Roboto Light" panose="02000000000000000000" pitchFamily="2" charset="0"/>
                <a:ea typeface="Roboto Light" panose="02000000000000000000" pitchFamily="2" charset="0"/>
              </a:rPr>
              <a:t>Further </a:t>
            </a:r>
            <a:r>
              <a:rPr lang="de-AT" dirty="0" err="1">
                <a:latin typeface="Roboto Light" panose="02000000000000000000" pitchFamily="2" charset="0"/>
                <a:ea typeface="Roboto Light" panose="02000000000000000000" pitchFamily="2" charset="0"/>
              </a:rPr>
              <a:t>aspects</a:t>
            </a:r>
            <a:r>
              <a:rPr lang="de-AT" dirty="0">
                <a:latin typeface="Roboto Light" panose="02000000000000000000" pitchFamily="2" charset="0"/>
                <a:ea typeface="Roboto Light" panose="02000000000000000000" pitchFamily="2" charset="0"/>
              </a:rPr>
              <a:t> of </a:t>
            </a:r>
            <a:r>
              <a:rPr lang="de-AT" dirty="0" err="1">
                <a:latin typeface="Roboto Light" panose="02000000000000000000" pitchFamily="2" charset="0"/>
                <a:ea typeface="Roboto Light" panose="02000000000000000000" pitchFamily="2" charset="0"/>
              </a:rPr>
              <a:t>data</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security</a:t>
            </a:r>
            <a:endParaRPr lang="de-AT" dirty="0">
              <a:latin typeface="Roboto Light" panose="02000000000000000000" pitchFamily="2" charset="0"/>
              <a:ea typeface="Roboto Light" panose="02000000000000000000" pitchFamily="2" charset="0"/>
            </a:endParaRPr>
          </a:p>
          <a:p>
            <a:r>
              <a:rPr lang="de-AT" dirty="0" err="1">
                <a:latin typeface="Roboto Light" panose="02000000000000000000" pitchFamily="2" charset="0"/>
                <a:ea typeface="Roboto Light" panose="02000000000000000000" pitchFamily="2" charset="0"/>
              </a:rPr>
              <a:t>How</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to</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protect</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your</a:t>
            </a:r>
            <a:r>
              <a:rPr lang="de-AT" dirty="0">
                <a:latin typeface="Roboto Light" panose="02000000000000000000" pitchFamily="2" charset="0"/>
                <a:ea typeface="Roboto Light" panose="02000000000000000000" pitchFamily="2" charset="0"/>
              </a:rPr>
              <a:t> </a:t>
            </a:r>
            <a:r>
              <a:rPr lang="de-AT" dirty="0" err="1">
                <a:latin typeface="Roboto Light" panose="02000000000000000000" pitchFamily="2" charset="0"/>
                <a:ea typeface="Roboto Light" panose="02000000000000000000" pitchFamily="2" charset="0"/>
              </a:rPr>
              <a:t>data</a:t>
            </a:r>
            <a:r>
              <a:rPr lang="de-AT" dirty="0">
                <a:latin typeface="Roboto Light" panose="02000000000000000000" pitchFamily="2" charset="0"/>
                <a:ea typeface="Roboto Light" panose="02000000000000000000" pitchFamily="2" charset="0"/>
              </a:rPr>
              <a:t> – </a:t>
            </a:r>
            <a:r>
              <a:rPr lang="de-AT" dirty="0" err="1">
                <a:latin typeface="Roboto Light" panose="02000000000000000000" pitchFamily="2" charset="0"/>
                <a:ea typeface="Roboto Light" panose="02000000000000000000" pitchFamily="2" charset="0"/>
              </a:rPr>
              <a:t>summary</a:t>
            </a:r>
            <a:endParaRPr lang="de-AT" dirty="0">
              <a:latin typeface="Roboto Light" panose="02000000000000000000" pitchFamily="2" charset="0"/>
              <a:ea typeface="Roboto Light" panose="02000000000000000000" pitchFamily="2" charset="0"/>
            </a:endParaRPr>
          </a:p>
          <a:p>
            <a:r>
              <a:rPr lang="de-AT" dirty="0">
                <a:latin typeface="Roboto Light" panose="02000000000000000000" pitchFamily="2" charset="0"/>
                <a:ea typeface="Roboto Light" panose="02000000000000000000" pitchFamily="2" charset="0"/>
              </a:rPr>
              <a:t>Q&amp;A</a:t>
            </a:r>
          </a:p>
        </p:txBody>
      </p:sp>
      <p:grpSp>
        <p:nvGrpSpPr>
          <p:cNvPr id="81" name="Gruppieren 80">
            <a:extLst>
              <a:ext uri="{FF2B5EF4-FFF2-40B4-BE49-F238E27FC236}">
                <a16:creationId xmlns:a16="http://schemas.microsoft.com/office/drawing/2014/main" id="{EF284985-C05D-475A-8772-A8DA96CA7044}"/>
              </a:ext>
            </a:extLst>
          </p:cNvPr>
          <p:cNvGrpSpPr/>
          <p:nvPr/>
        </p:nvGrpSpPr>
        <p:grpSpPr>
          <a:xfrm>
            <a:off x="838200" y="1689099"/>
            <a:ext cx="3844639" cy="4164814"/>
            <a:chOff x="838200" y="1689099"/>
            <a:chExt cx="3844639" cy="4164814"/>
          </a:xfrm>
        </p:grpSpPr>
        <p:grpSp>
          <p:nvGrpSpPr>
            <p:cNvPr id="5" name="Group 33">
              <a:extLst>
                <a:ext uri="{FF2B5EF4-FFF2-40B4-BE49-F238E27FC236}">
                  <a16:creationId xmlns:a16="http://schemas.microsoft.com/office/drawing/2014/main" id="{194C73F8-0516-44FF-816E-BD1AE78B81E3}"/>
                </a:ext>
              </a:extLst>
            </p:cNvPr>
            <p:cNvGrpSpPr/>
            <p:nvPr/>
          </p:nvGrpSpPr>
          <p:grpSpPr>
            <a:xfrm>
              <a:off x="1399462" y="5006237"/>
              <a:ext cx="328016" cy="435989"/>
              <a:chOff x="9916767" y="11659096"/>
              <a:chExt cx="1032769" cy="1372771"/>
            </a:xfrm>
            <a:solidFill>
              <a:schemeClr val="tx1"/>
            </a:solidFill>
          </p:grpSpPr>
          <p:sp>
            <p:nvSpPr>
              <p:cNvPr id="6" name="Freeform 1092">
                <a:extLst>
                  <a:ext uri="{FF2B5EF4-FFF2-40B4-BE49-F238E27FC236}">
                    <a16:creationId xmlns:a16="http://schemas.microsoft.com/office/drawing/2014/main" id="{F7B6D696-2935-490B-B64F-C1A77D7EB79A}"/>
                  </a:ext>
                </a:extLst>
              </p:cNvPr>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sp>
            <p:nvSpPr>
              <p:cNvPr id="7" name="Freeform 1093">
                <a:extLst>
                  <a:ext uri="{FF2B5EF4-FFF2-40B4-BE49-F238E27FC236}">
                    <a16:creationId xmlns:a16="http://schemas.microsoft.com/office/drawing/2014/main" id="{DE85D02A-70ED-471F-A873-C3C94D17BF42}"/>
                  </a:ext>
                </a:extLst>
              </p:cNvPr>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sp>
            <p:nvSpPr>
              <p:cNvPr id="8" name="Freeform 1094">
                <a:extLst>
                  <a:ext uri="{FF2B5EF4-FFF2-40B4-BE49-F238E27FC236}">
                    <a16:creationId xmlns:a16="http://schemas.microsoft.com/office/drawing/2014/main" id="{CF7BA5C3-8EC9-4B5A-82B7-F987E27C121A}"/>
                  </a:ext>
                </a:extLst>
              </p:cNvPr>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sp>
            <p:nvSpPr>
              <p:cNvPr id="9" name="Freeform 1095">
                <a:extLst>
                  <a:ext uri="{FF2B5EF4-FFF2-40B4-BE49-F238E27FC236}">
                    <a16:creationId xmlns:a16="http://schemas.microsoft.com/office/drawing/2014/main" id="{95FF7E4E-12C1-41D0-B743-54870F68E9F3}"/>
                  </a:ext>
                </a:extLst>
              </p:cNvPr>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sp>
            <p:nvSpPr>
              <p:cNvPr id="10" name="Freeform 1096">
                <a:extLst>
                  <a:ext uri="{FF2B5EF4-FFF2-40B4-BE49-F238E27FC236}">
                    <a16:creationId xmlns:a16="http://schemas.microsoft.com/office/drawing/2014/main" id="{95839AAF-DC38-4C44-919A-8094C3975073}"/>
                  </a:ext>
                </a:extLst>
              </p:cNvPr>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sp>
            <p:nvSpPr>
              <p:cNvPr id="11" name="Freeform 1097">
                <a:extLst>
                  <a:ext uri="{FF2B5EF4-FFF2-40B4-BE49-F238E27FC236}">
                    <a16:creationId xmlns:a16="http://schemas.microsoft.com/office/drawing/2014/main" id="{AF55FF7E-6704-4EDF-B772-9962373673DD}"/>
                  </a:ext>
                </a:extLst>
              </p:cNvPr>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43770" tIns="121885" rIns="243770" bIns="121885" anchor="ctr"/>
              <a:lstStyle/>
              <a:p>
                <a:endParaRPr lang="en-US" sz="1050"/>
              </a:p>
            </p:txBody>
          </p:sp>
        </p:grpSp>
        <p:grpSp>
          <p:nvGrpSpPr>
            <p:cNvPr id="12" name="Group 37">
              <a:extLst>
                <a:ext uri="{FF2B5EF4-FFF2-40B4-BE49-F238E27FC236}">
                  <a16:creationId xmlns:a16="http://schemas.microsoft.com/office/drawing/2014/main" id="{8EFA58DF-453D-4FA9-82DE-AD2652F02B6D}"/>
                </a:ext>
              </a:extLst>
            </p:cNvPr>
            <p:cNvGrpSpPr/>
            <p:nvPr/>
          </p:nvGrpSpPr>
          <p:grpSpPr>
            <a:xfrm rot="19385170">
              <a:off x="1482066" y="3654463"/>
              <a:ext cx="364349" cy="523149"/>
              <a:chOff x="18561758" y="2385889"/>
              <a:chExt cx="2160750" cy="3102509"/>
            </a:xfrm>
          </p:grpSpPr>
          <p:sp>
            <p:nvSpPr>
              <p:cNvPr id="13" name="Freeform 277">
                <a:extLst>
                  <a:ext uri="{FF2B5EF4-FFF2-40B4-BE49-F238E27FC236}">
                    <a16:creationId xmlns:a16="http://schemas.microsoft.com/office/drawing/2014/main" id="{909B2251-F306-446A-BAD3-46E846649EFD}"/>
                  </a:ext>
                </a:extLst>
              </p:cNvPr>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4" name="Rectangle 278">
                <a:extLst>
                  <a:ext uri="{FF2B5EF4-FFF2-40B4-BE49-F238E27FC236}">
                    <a16:creationId xmlns:a16="http://schemas.microsoft.com/office/drawing/2014/main" id="{6D12BF06-072B-42F1-ABD9-B7B2EA4E12CA}"/>
                  </a:ext>
                </a:extLst>
              </p:cNvPr>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5" name="Freeform 281">
                <a:extLst>
                  <a:ext uri="{FF2B5EF4-FFF2-40B4-BE49-F238E27FC236}">
                    <a16:creationId xmlns:a16="http://schemas.microsoft.com/office/drawing/2014/main" id="{54B9D110-9531-437A-8BED-37B526B855CF}"/>
                  </a:ext>
                </a:extLst>
              </p:cNvPr>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6" name="Freeform 282">
                <a:extLst>
                  <a:ext uri="{FF2B5EF4-FFF2-40B4-BE49-F238E27FC236}">
                    <a16:creationId xmlns:a16="http://schemas.microsoft.com/office/drawing/2014/main" id="{B44659D4-27BC-4CB6-82BD-81A01C65B9AC}"/>
                  </a:ext>
                </a:extLst>
              </p:cNvPr>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7" name="Freeform 283">
                <a:extLst>
                  <a:ext uri="{FF2B5EF4-FFF2-40B4-BE49-F238E27FC236}">
                    <a16:creationId xmlns:a16="http://schemas.microsoft.com/office/drawing/2014/main" id="{E4CAFCC4-0270-475A-A254-7BF07CA1B031}"/>
                  </a:ext>
                </a:extLst>
              </p:cNvPr>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8" name="Freeform 284">
                <a:extLst>
                  <a:ext uri="{FF2B5EF4-FFF2-40B4-BE49-F238E27FC236}">
                    <a16:creationId xmlns:a16="http://schemas.microsoft.com/office/drawing/2014/main" id="{5A1EDB7A-C01E-46EE-968C-3CCC1A53301B}"/>
                  </a:ext>
                </a:extLst>
              </p:cNvPr>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19" name="Freeform 285">
                <a:extLst>
                  <a:ext uri="{FF2B5EF4-FFF2-40B4-BE49-F238E27FC236}">
                    <a16:creationId xmlns:a16="http://schemas.microsoft.com/office/drawing/2014/main" id="{56953EBC-C7D6-4402-BF6F-742AB3CE0B08}"/>
                  </a:ext>
                </a:extLst>
              </p:cNvPr>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0" name="Freeform 286">
                <a:extLst>
                  <a:ext uri="{FF2B5EF4-FFF2-40B4-BE49-F238E27FC236}">
                    <a16:creationId xmlns:a16="http://schemas.microsoft.com/office/drawing/2014/main" id="{C586490C-F344-4028-B940-5D3443EF3DA9}"/>
                  </a:ext>
                </a:extLst>
              </p:cNvPr>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1" name="Freeform 287">
                <a:extLst>
                  <a:ext uri="{FF2B5EF4-FFF2-40B4-BE49-F238E27FC236}">
                    <a16:creationId xmlns:a16="http://schemas.microsoft.com/office/drawing/2014/main" id="{25C7B76A-7435-4353-8AD9-7A21CA3EA352}"/>
                  </a:ext>
                </a:extLst>
              </p:cNvPr>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2" name="Freeform 288">
                <a:extLst>
                  <a:ext uri="{FF2B5EF4-FFF2-40B4-BE49-F238E27FC236}">
                    <a16:creationId xmlns:a16="http://schemas.microsoft.com/office/drawing/2014/main" id="{B0F9C4E3-3338-499E-ACFD-F7ED0C413CAD}"/>
                  </a:ext>
                </a:extLst>
              </p:cNvPr>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3" name="Freeform 289">
                <a:extLst>
                  <a:ext uri="{FF2B5EF4-FFF2-40B4-BE49-F238E27FC236}">
                    <a16:creationId xmlns:a16="http://schemas.microsoft.com/office/drawing/2014/main" id="{F8FBC112-7462-4D29-B06A-08B7947DD8DB}"/>
                  </a:ext>
                </a:extLst>
              </p:cNvPr>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4" name="Freeform 290">
                <a:extLst>
                  <a:ext uri="{FF2B5EF4-FFF2-40B4-BE49-F238E27FC236}">
                    <a16:creationId xmlns:a16="http://schemas.microsoft.com/office/drawing/2014/main" id="{BB97BEE0-2EDE-4C3C-A0D2-E526773E116F}"/>
                  </a:ext>
                </a:extLst>
              </p:cNvPr>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5" name="Freeform 291">
                <a:extLst>
                  <a:ext uri="{FF2B5EF4-FFF2-40B4-BE49-F238E27FC236}">
                    <a16:creationId xmlns:a16="http://schemas.microsoft.com/office/drawing/2014/main" id="{BB9FCEA8-0E7E-4BCB-B6FA-1B4472B55793}"/>
                  </a:ext>
                </a:extLst>
              </p:cNvPr>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6" name="Freeform 292">
                <a:extLst>
                  <a:ext uri="{FF2B5EF4-FFF2-40B4-BE49-F238E27FC236}">
                    <a16:creationId xmlns:a16="http://schemas.microsoft.com/office/drawing/2014/main" id="{A016221B-05DF-4725-8F80-BD7EC18225A4}"/>
                  </a:ext>
                </a:extLst>
              </p:cNvPr>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7" name="Freeform 293">
                <a:extLst>
                  <a:ext uri="{FF2B5EF4-FFF2-40B4-BE49-F238E27FC236}">
                    <a16:creationId xmlns:a16="http://schemas.microsoft.com/office/drawing/2014/main" id="{BB185ED5-2E62-4A72-931D-2F4A554C8238}"/>
                  </a:ext>
                </a:extLst>
              </p:cNvPr>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8" name="Freeform 294">
                <a:extLst>
                  <a:ext uri="{FF2B5EF4-FFF2-40B4-BE49-F238E27FC236}">
                    <a16:creationId xmlns:a16="http://schemas.microsoft.com/office/drawing/2014/main" id="{02CF55C3-8DD4-40D2-BB8A-D3DA53DB2E8E}"/>
                  </a:ext>
                </a:extLst>
              </p:cNvPr>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29" name="Freeform 295">
                <a:extLst>
                  <a:ext uri="{FF2B5EF4-FFF2-40B4-BE49-F238E27FC236}">
                    <a16:creationId xmlns:a16="http://schemas.microsoft.com/office/drawing/2014/main" id="{BF82C349-4A4B-475A-AF42-002C494AD96C}"/>
                  </a:ext>
                </a:extLst>
              </p:cNvPr>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0" name="Freeform 296">
                <a:extLst>
                  <a:ext uri="{FF2B5EF4-FFF2-40B4-BE49-F238E27FC236}">
                    <a16:creationId xmlns:a16="http://schemas.microsoft.com/office/drawing/2014/main" id="{D564EC0B-29A8-4BF4-AF46-18B01A0C313B}"/>
                  </a:ext>
                </a:extLst>
              </p:cNvPr>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1" name="Freeform 297">
                <a:extLst>
                  <a:ext uri="{FF2B5EF4-FFF2-40B4-BE49-F238E27FC236}">
                    <a16:creationId xmlns:a16="http://schemas.microsoft.com/office/drawing/2014/main" id="{50BE04F0-01A1-49BA-B2EA-CE2078269F2C}"/>
                  </a:ext>
                </a:extLst>
              </p:cNvPr>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2" name="Freeform 298">
                <a:extLst>
                  <a:ext uri="{FF2B5EF4-FFF2-40B4-BE49-F238E27FC236}">
                    <a16:creationId xmlns:a16="http://schemas.microsoft.com/office/drawing/2014/main" id="{92A034A4-7C03-4241-9898-A84744FF2371}"/>
                  </a:ext>
                </a:extLst>
              </p:cNvPr>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3" name="Freeform 299">
                <a:extLst>
                  <a:ext uri="{FF2B5EF4-FFF2-40B4-BE49-F238E27FC236}">
                    <a16:creationId xmlns:a16="http://schemas.microsoft.com/office/drawing/2014/main" id="{410E46CC-1D7D-4261-B1E5-82A365E3EF7D}"/>
                  </a:ext>
                </a:extLst>
              </p:cNvPr>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4" name="Freeform 300">
                <a:extLst>
                  <a:ext uri="{FF2B5EF4-FFF2-40B4-BE49-F238E27FC236}">
                    <a16:creationId xmlns:a16="http://schemas.microsoft.com/office/drawing/2014/main" id="{DEE52985-66F4-4305-A539-5E0CEC0A6989}"/>
                  </a:ext>
                </a:extLst>
              </p:cNvPr>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5" name="Oval 301">
                <a:extLst>
                  <a:ext uri="{FF2B5EF4-FFF2-40B4-BE49-F238E27FC236}">
                    <a16:creationId xmlns:a16="http://schemas.microsoft.com/office/drawing/2014/main" id="{58A6294A-9563-498E-8D36-D12F3D94B544}"/>
                  </a:ext>
                </a:extLst>
              </p:cNvPr>
              <p:cNvSpPr>
                <a:spLocks noChangeArrowheads="1"/>
              </p:cNvSpPr>
              <p:nvPr/>
            </p:nvSpPr>
            <p:spPr bwMode="auto">
              <a:xfrm>
                <a:off x="19181569" y="3993325"/>
                <a:ext cx="171803" cy="165238"/>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6" name="Oval 302">
                <a:extLst>
                  <a:ext uri="{FF2B5EF4-FFF2-40B4-BE49-F238E27FC236}">
                    <a16:creationId xmlns:a16="http://schemas.microsoft.com/office/drawing/2014/main" id="{7C4D157B-85C9-4A46-A6A9-3B2043BF230E}"/>
                  </a:ext>
                </a:extLst>
              </p:cNvPr>
              <p:cNvSpPr>
                <a:spLocks noChangeArrowheads="1"/>
              </p:cNvSpPr>
              <p:nvPr/>
            </p:nvSpPr>
            <p:spPr bwMode="auto">
              <a:xfrm>
                <a:off x="19659974" y="4276212"/>
                <a:ext cx="171803" cy="163916"/>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37" name="Group 38">
              <a:extLst>
                <a:ext uri="{FF2B5EF4-FFF2-40B4-BE49-F238E27FC236}">
                  <a16:creationId xmlns:a16="http://schemas.microsoft.com/office/drawing/2014/main" id="{8DA97F6F-D194-48AB-B9EB-F18A0E7C4D13}"/>
                </a:ext>
              </a:extLst>
            </p:cNvPr>
            <p:cNvGrpSpPr/>
            <p:nvPr/>
          </p:nvGrpSpPr>
          <p:grpSpPr>
            <a:xfrm>
              <a:off x="1682896" y="1689099"/>
              <a:ext cx="844706" cy="842102"/>
              <a:chOff x="131763" y="111125"/>
              <a:chExt cx="3802063" cy="3789363"/>
            </a:xfrm>
          </p:grpSpPr>
          <p:sp>
            <p:nvSpPr>
              <p:cNvPr id="38" name="Freeform 5">
                <a:extLst>
                  <a:ext uri="{FF2B5EF4-FFF2-40B4-BE49-F238E27FC236}">
                    <a16:creationId xmlns:a16="http://schemas.microsoft.com/office/drawing/2014/main" id="{A65517AE-C080-4093-9BFA-5FE713CC68B1}"/>
                  </a:ext>
                </a:extLst>
              </p:cNvPr>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chemeClr val="accent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39" name="Freeform 6">
                <a:extLst>
                  <a:ext uri="{FF2B5EF4-FFF2-40B4-BE49-F238E27FC236}">
                    <a16:creationId xmlns:a16="http://schemas.microsoft.com/office/drawing/2014/main" id="{D3F5BFC4-D20D-4E85-B1D2-6D3377C26B82}"/>
                  </a:ext>
                </a:extLst>
              </p:cNvPr>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0" name="Freeform 7">
                <a:extLst>
                  <a:ext uri="{FF2B5EF4-FFF2-40B4-BE49-F238E27FC236}">
                    <a16:creationId xmlns:a16="http://schemas.microsoft.com/office/drawing/2014/main" id="{1310ECAA-716B-4EEA-9B7F-961B21D0E4F4}"/>
                  </a:ext>
                </a:extLst>
              </p:cNvPr>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1" name="Freeform 8">
                <a:extLst>
                  <a:ext uri="{FF2B5EF4-FFF2-40B4-BE49-F238E27FC236}">
                    <a16:creationId xmlns:a16="http://schemas.microsoft.com/office/drawing/2014/main" id="{996818FE-0AB0-4FF6-889F-CC21AD5255BD}"/>
                  </a:ext>
                </a:extLst>
              </p:cNvPr>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2" name="Freeform 9">
                <a:extLst>
                  <a:ext uri="{FF2B5EF4-FFF2-40B4-BE49-F238E27FC236}">
                    <a16:creationId xmlns:a16="http://schemas.microsoft.com/office/drawing/2014/main" id="{47D39D49-7916-47CD-BD9E-F7C86188BA40}"/>
                  </a:ext>
                </a:extLst>
              </p:cNvPr>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3" name="Freeform 10">
                <a:extLst>
                  <a:ext uri="{FF2B5EF4-FFF2-40B4-BE49-F238E27FC236}">
                    <a16:creationId xmlns:a16="http://schemas.microsoft.com/office/drawing/2014/main" id="{38BE969D-97FB-4442-8EFC-B9CE0208930B}"/>
                  </a:ext>
                </a:extLst>
              </p:cNvPr>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4" name="Freeform 11">
                <a:extLst>
                  <a:ext uri="{FF2B5EF4-FFF2-40B4-BE49-F238E27FC236}">
                    <a16:creationId xmlns:a16="http://schemas.microsoft.com/office/drawing/2014/main" id="{FF3369A9-3571-4784-B99D-8C3AA853F015}"/>
                  </a:ext>
                </a:extLst>
              </p:cNvPr>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5" name="Freeform 12">
                <a:extLst>
                  <a:ext uri="{FF2B5EF4-FFF2-40B4-BE49-F238E27FC236}">
                    <a16:creationId xmlns:a16="http://schemas.microsoft.com/office/drawing/2014/main" id="{36CE981C-9CE9-4BB4-9AAC-428FC69955EB}"/>
                  </a:ext>
                </a:extLst>
              </p:cNvPr>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46" name="Group 127">
              <a:extLst>
                <a:ext uri="{FF2B5EF4-FFF2-40B4-BE49-F238E27FC236}">
                  <a16:creationId xmlns:a16="http://schemas.microsoft.com/office/drawing/2014/main" id="{92F13C61-5369-4525-A135-1EC787A9B628}"/>
                </a:ext>
              </a:extLst>
            </p:cNvPr>
            <p:cNvGrpSpPr/>
            <p:nvPr/>
          </p:nvGrpSpPr>
          <p:grpSpPr>
            <a:xfrm>
              <a:off x="1940318" y="2258288"/>
              <a:ext cx="2742521" cy="3595625"/>
              <a:chOff x="12795250" y="366713"/>
              <a:chExt cx="2738438" cy="3589337"/>
            </a:xfrm>
          </p:grpSpPr>
          <p:sp>
            <p:nvSpPr>
              <p:cNvPr id="47" name="Freeform 129">
                <a:extLst>
                  <a:ext uri="{FF2B5EF4-FFF2-40B4-BE49-F238E27FC236}">
                    <a16:creationId xmlns:a16="http://schemas.microsoft.com/office/drawing/2014/main" id="{EE561610-77DA-4814-AF50-BBD296B6CAF3}"/>
                  </a:ext>
                </a:extLst>
              </p:cNvPr>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8" name="Freeform 130">
                <a:extLst>
                  <a:ext uri="{FF2B5EF4-FFF2-40B4-BE49-F238E27FC236}">
                    <a16:creationId xmlns:a16="http://schemas.microsoft.com/office/drawing/2014/main" id="{0518B5E8-30DE-46DD-A0EB-F3D75078AFC9}"/>
                  </a:ext>
                </a:extLst>
              </p:cNvPr>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49" name="Freeform 131">
                <a:extLst>
                  <a:ext uri="{FF2B5EF4-FFF2-40B4-BE49-F238E27FC236}">
                    <a16:creationId xmlns:a16="http://schemas.microsoft.com/office/drawing/2014/main" id="{1F81C623-4104-4393-8BD9-F83AA400B291}"/>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0" name="Freeform 132">
                <a:extLst>
                  <a:ext uri="{FF2B5EF4-FFF2-40B4-BE49-F238E27FC236}">
                    <a16:creationId xmlns:a16="http://schemas.microsoft.com/office/drawing/2014/main" id="{68FD5E34-69DA-49EB-9EDA-49CE84813890}"/>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1" name="Freeform 133">
                <a:extLst>
                  <a:ext uri="{FF2B5EF4-FFF2-40B4-BE49-F238E27FC236}">
                    <a16:creationId xmlns:a16="http://schemas.microsoft.com/office/drawing/2014/main" id="{740F3BDD-7572-4591-9DC2-55A5E088A3BE}"/>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2" name="Freeform 134">
                <a:extLst>
                  <a:ext uri="{FF2B5EF4-FFF2-40B4-BE49-F238E27FC236}">
                    <a16:creationId xmlns:a16="http://schemas.microsoft.com/office/drawing/2014/main" id="{CEB8FC08-2F10-492F-98E4-2EA4E6D8905E}"/>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3" name="Rectangle 135">
                <a:extLst>
                  <a:ext uri="{FF2B5EF4-FFF2-40B4-BE49-F238E27FC236}">
                    <a16:creationId xmlns:a16="http://schemas.microsoft.com/office/drawing/2014/main" id="{75A7D4BE-8D85-422E-BC47-7E68D51A4C6E}"/>
                  </a:ext>
                </a:extLst>
              </p:cNvPr>
              <p:cNvSpPr>
                <a:spLocks noChangeArrowheads="1"/>
              </p:cNvSpPr>
              <p:nvPr/>
            </p:nvSpPr>
            <p:spPr bwMode="auto">
              <a:xfrm>
                <a:off x="14228763" y="3360738"/>
                <a:ext cx="868363" cy="10795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4" name="Rectangle 136">
                <a:extLst>
                  <a:ext uri="{FF2B5EF4-FFF2-40B4-BE49-F238E27FC236}">
                    <a16:creationId xmlns:a16="http://schemas.microsoft.com/office/drawing/2014/main" id="{E8695EB4-886A-4922-A607-449682CFDB49}"/>
                  </a:ext>
                </a:extLst>
              </p:cNvPr>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5" name="Rectangle 137">
                <a:extLst>
                  <a:ext uri="{FF2B5EF4-FFF2-40B4-BE49-F238E27FC236}">
                    <a16:creationId xmlns:a16="http://schemas.microsoft.com/office/drawing/2014/main" id="{AD14CFBA-A3EF-422D-ABC8-0175EC19FC8A}"/>
                  </a:ext>
                </a:extLst>
              </p:cNvPr>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6" name="Rectangle 138">
                <a:extLst>
                  <a:ext uri="{FF2B5EF4-FFF2-40B4-BE49-F238E27FC236}">
                    <a16:creationId xmlns:a16="http://schemas.microsoft.com/office/drawing/2014/main" id="{C0EFA34A-7DC6-41E1-B067-1E1970597064}"/>
                  </a:ext>
                </a:extLst>
              </p:cNvPr>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7" name="Rectangle 139">
                <a:extLst>
                  <a:ext uri="{FF2B5EF4-FFF2-40B4-BE49-F238E27FC236}">
                    <a16:creationId xmlns:a16="http://schemas.microsoft.com/office/drawing/2014/main" id="{168D811B-FF98-4953-8D56-6B77F592E3E3}"/>
                  </a:ext>
                </a:extLst>
              </p:cNvPr>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8" name="Rectangle 140">
                <a:extLst>
                  <a:ext uri="{FF2B5EF4-FFF2-40B4-BE49-F238E27FC236}">
                    <a16:creationId xmlns:a16="http://schemas.microsoft.com/office/drawing/2014/main" id="{2A4FC17B-8AD1-4161-AAC9-98B1BB08A21F}"/>
                  </a:ext>
                </a:extLst>
              </p:cNvPr>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59" name="Rectangle 141">
                <a:extLst>
                  <a:ext uri="{FF2B5EF4-FFF2-40B4-BE49-F238E27FC236}">
                    <a16:creationId xmlns:a16="http://schemas.microsoft.com/office/drawing/2014/main" id="{CBE02127-7EA7-4808-B151-98E5AE15B21A}"/>
                  </a:ext>
                </a:extLst>
              </p:cNvPr>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0" name="Rectangle 142">
                <a:extLst>
                  <a:ext uri="{FF2B5EF4-FFF2-40B4-BE49-F238E27FC236}">
                    <a16:creationId xmlns:a16="http://schemas.microsoft.com/office/drawing/2014/main" id="{9C6D4937-29B9-424E-9932-7ABF2DA87CC4}"/>
                  </a:ext>
                </a:extLst>
              </p:cNvPr>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1" name="Rectangle 143">
                <a:extLst>
                  <a:ext uri="{FF2B5EF4-FFF2-40B4-BE49-F238E27FC236}">
                    <a16:creationId xmlns:a16="http://schemas.microsoft.com/office/drawing/2014/main" id="{B225B306-2888-407E-A50F-DE88CFDEA1A0}"/>
                  </a:ext>
                </a:extLst>
              </p:cNvPr>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2" name="Rectangle 144">
                <a:extLst>
                  <a:ext uri="{FF2B5EF4-FFF2-40B4-BE49-F238E27FC236}">
                    <a16:creationId xmlns:a16="http://schemas.microsoft.com/office/drawing/2014/main" id="{5FB8FEE3-295B-4760-99DC-BA596B1E7986}"/>
                  </a:ext>
                </a:extLst>
              </p:cNvPr>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3" name="Rectangle 145">
                <a:extLst>
                  <a:ext uri="{FF2B5EF4-FFF2-40B4-BE49-F238E27FC236}">
                    <a16:creationId xmlns:a16="http://schemas.microsoft.com/office/drawing/2014/main" id="{E8E149D9-62A1-428A-B5AB-BC25C7A909CB}"/>
                  </a:ext>
                </a:extLst>
              </p:cNvPr>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4" name="Freeform 146">
                <a:extLst>
                  <a:ext uri="{FF2B5EF4-FFF2-40B4-BE49-F238E27FC236}">
                    <a16:creationId xmlns:a16="http://schemas.microsoft.com/office/drawing/2014/main" id="{01753D5C-833C-49E3-B267-566BEFE3BE0F}"/>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5" name="Freeform 147">
                <a:extLst>
                  <a:ext uri="{FF2B5EF4-FFF2-40B4-BE49-F238E27FC236}">
                    <a16:creationId xmlns:a16="http://schemas.microsoft.com/office/drawing/2014/main" id="{030A7649-3609-463A-9DA9-E948CE3BDFF7}"/>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6" name="Freeform 148">
                <a:extLst>
                  <a:ext uri="{FF2B5EF4-FFF2-40B4-BE49-F238E27FC236}">
                    <a16:creationId xmlns:a16="http://schemas.microsoft.com/office/drawing/2014/main" id="{43C9B5A4-E8A1-4278-942E-CAA021BFC061}"/>
                  </a:ext>
                </a:extLst>
              </p:cNvPr>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67" name="Rectangle 149">
                <a:extLst>
                  <a:ext uri="{FF2B5EF4-FFF2-40B4-BE49-F238E27FC236}">
                    <a16:creationId xmlns:a16="http://schemas.microsoft.com/office/drawing/2014/main" id="{73B97DBD-CDF9-4E49-B622-E9B0C202EF25}"/>
                  </a:ext>
                </a:extLst>
              </p:cNvPr>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68" name="Group 128">
              <a:extLst>
                <a:ext uri="{FF2B5EF4-FFF2-40B4-BE49-F238E27FC236}">
                  <a16:creationId xmlns:a16="http://schemas.microsoft.com/office/drawing/2014/main" id="{6B156507-D69A-431E-A844-268576FC5166}"/>
                </a:ext>
              </a:extLst>
            </p:cNvPr>
            <p:cNvGrpSpPr/>
            <p:nvPr/>
          </p:nvGrpSpPr>
          <p:grpSpPr>
            <a:xfrm>
              <a:off x="2814474" y="2005862"/>
              <a:ext cx="962328" cy="521052"/>
              <a:chOff x="17801829" y="5891398"/>
              <a:chExt cx="954592" cy="516864"/>
            </a:xfrm>
            <a:solidFill>
              <a:schemeClr val="accent2"/>
            </a:solidFill>
          </p:grpSpPr>
          <p:sp>
            <p:nvSpPr>
              <p:cNvPr id="69" name="Freeform 279">
                <a:extLst>
                  <a:ext uri="{FF2B5EF4-FFF2-40B4-BE49-F238E27FC236}">
                    <a16:creationId xmlns:a16="http://schemas.microsoft.com/office/drawing/2014/main" id="{AF9BE119-D3D8-49C5-BD44-E54D96765C0E}"/>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0" name="Oval 280">
                <a:extLst>
                  <a:ext uri="{FF2B5EF4-FFF2-40B4-BE49-F238E27FC236}">
                    <a16:creationId xmlns:a16="http://schemas.microsoft.com/office/drawing/2014/main" id="{1A75B8CF-A862-42AC-B202-B8D67564C535}"/>
                  </a:ext>
                </a:extLst>
              </p:cNvPr>
              <p:cNvSpPr>
                <a:spLocks noChangeArrowheads="1"/>
              </p:cNvSpPr>
              <p:nvPr/>
            </p:nvSpPr>
            <p:spPr bwMode="auto">
              <a:xfrm>
                <a:off x="18167266" y="5973356"/>
                <a:ext cx="229951" cy="230011"/>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nvGrpSpPr>
            <p:cNvPr id="71" name="Group 129">
              <a:extLst>
                <a:ext uri="{FF2B5EF4-FFF2-40B4-BE49-F238E27FC236}">
                  <a16:creationId xmlns:a16="http://schemas.microsoft.com/office/drawing/2014/main" id="{42B2C309-7EA4-41D4-996B-0CC316348494}"/>
                </a:ext>
              </a:extLst>
            </p:cNvPr>
            <p:cNvGrpSpPr/>
            <p:nvPr/>
          </p:nvGrpSpPr>
          <p:grpSpPr>
            <a:xfrm rot="1080935">
              <a:off x="838200" y="2885518"/>
              <a:ext cx="2584709" cy="921337"/>
              <a:chOff x="485775" y="495300"/>
              <a:chExt cx="5238750" cy="1866901"/>
            </a:xfrm>
          </p:grpSpPr>
          <p:sp>
            <p:nvSpPr>
              <p:cNvPr id="72" name="Freeform 5">
                <a:extLst>
                  <a:ext uri="{FF2B5EF4-FFF2-40B4-BE49-F238E27FC236}">
                    <a16:creationId xmlns:a16="http://schemas.microsoft.com/office/drawing/2014/main" id="{E2FC182A-0429-4633-A73F-F2A4BB06C335}"/>
                  </a:ext>
                </a:extLst>
              </p:cNvPr>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3" name="Freeform 6">
                <a:extLst>
                  <a:ext uri="{FF2B5EF4-FFF2-40B4-BE49-F238E27FC236}">
                    <a16:creationId xmlns:a16="http://schemas.microsoft.com/office/drawing/2014/main" id="{E30C1D17-755A-4E98-A74D-50A62602D6BB}"/>
                  </a:ext>
                </a:extLst>
              </p:cNvPr>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4" name="Freeform 7">
                <a:extLst>
                  <a:ext uri="{FF2B5EF4-FFF2-40B4-BE49-F238E27FC236}">
                    <a16:creationId xmlns:a16="http://schemas.microsoft.com/office/drawing/2014/main" id="{65F68F05-CB3E-4C1D-BE39-BFC0D950FCD1}"/>
                  </a:ext>
                </a:extLst>
              </p:cNvPr>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5" name="Freeform 8">
                <a:extLst>
                  <a:ext uri="{FF2B5EF4-FFF2-40B4-BE49-F238E27FC236}">
                    <a16:creationId xmlns:a16="http://schemas.microsoft.com/office/drawing/2014/main" id="{DE77DA9C-E8BC-44D9-B498-F94C2B1F31FC}"/>
                  </a:ext>
                </a:extLst>
              </p:cNvPr>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6" name="Freeform 9">
                <a:extLst>
                  <a:ext uri="{FF2B5EF4-FFF2-40B4-BE49-F238E27FC236}">
                    <a16:creationId xmlns:a16="http://schemas.microsoft.com/office/drawing/2014/main" id="{B5FE4E61-1D02-4FB9-9198-71619D0F0BAA}"/>
                  </a:ext>
                </a:extLst>
              </p:cNvPr>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sp>
            <p:nvSpPr>
              <p:cNvPr id="77" name="Freeform 10">
                <a:extLst>
                  <a:ext uri="{FF2B5EF4-FFF2-40B4-BE49-F238E27FC236}">
                    <a16:creationId xmlns:a16="http://schemas.microsoft.com/office/drawing/2014/main" id="{6D0BCAAF-9634-4EC6-B579-F499C7396E7F}"/>
                  </a:ext>
                </a:extLst>
              </p:cNvPr>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a:p>
            </p:txBody>
          </p:sp>
        </p:grpSp>
      </p:grpSp>
      <p:sp>
        <p:nvSpPr>
          <p:cNvPr id="79" name="Titel 78">
            <a:extLst>
              <a:ext uri="{FF2B5EF4-FFF2-40B4-BE49-F238E27FC236}">
                <a16:creationId xmlns:a16="http://schemas.microsoft.com/office/drawing/2014/main" id="{C67F6A72-3B94-4706-8232-996B612EF10C}"/>
              </a:ext>
            </a:extLst>
          </p:cNvPr>
          <p:cNvSpPr>
            <a:spLocks noGrp="1"/>
          </p:cNvSpPr>
          <p:nvPr>
            <p:ph type="title"/>
          </p:nvPr>
        </p:nvSpPr>
        <p:spPr/>
        <p:txBody>
          <a:bodyPr>
            <a:normAutofit/>
          </a:bodyPr>
          <a:lstStyle/>
          <a:p>
            <a:r>
              <a:rPr lang="de-AT" sz="3700" cap="all" spc="133" dirty="0">
                <a:latin typeface="Roboto Medium" panose="02000000000000000000" pitchFamily="2" charset="0"/>
                <a:ea typeface="Roboto Medium" panose="02000000000000000000" pitchFamily="2" charset="0"/>
                <a:cs typeface="Open Sans" panose="020B0606030504020204" pitchFamily="34" charset="0"/>
              </a:rPr>
              <a:t>Agenda</a:t>
            </a:r>
          </a:p>
        </p:txBody>
      </p:sp>
    </p:spTree>
    <p:extLst>
      <p:ext uri="{BB962C8B-B14F-4D97-AF65-F5344CB8AC3E}">
        <p14:creationId xmlns:p14="http://schemas.microsoft.com/office/powerpoint/2010/main" val="187121996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EA3D60D-7230-492C-A1C4-B08362285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el 1">
            <a:extLst>
              <a:ext uri="{FF2B5EF4-FFF2-40B4-BE49-F238E27FC236}">
                <a16:creationId xmlns:a16="http://schemas.microsoft.com/office/drawing/2014/main" id="{0121A81F-4CB2-4EBF-AEE1-76176E421173}"/>
              </a:ext>
            </a:extLst>
          </p:cNvPr>
          <p:cNvSpPr txBox="1">
            <a:spLocks/>
          </p:cNvSpPr>
          <p:nvPr/>
        </p:nvSpPr>
        <p:spPr>
          <a:xfrm>
            <a:off x="5698376" y="3154168"/>
            <a:ext cx="6493624" cy="1767900"/>
          </a:xfrm>
          <a:prstGeom prst="rect">
            <a:avLst/>
          </a:prstGeom>
        </p:spPr>
        <p:txBody>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r>
              <a:rPr lang="de-AT" sz="3700" cap="all" spc="133" dirty="0">
                <a:solidFill>
                  <a:schemeClr val="tx1"/>
                </a:solidFill>
                <a:latin typeface="Roboto Medium" panose="02000000000000000000" pitchFamily="2" charset="0"/>
                <a:ea typeface="Roboto Medium" panose="02000000000000000000" pitchFamily="2" charset="0"/>
              </a:rPr>
              <a:t>Data </a:t>
            </a:r>
            <a:r>
              <a:rPr lang="de-AT" sz="3700" cap="all" spc="133" dirty="0" err="1">
                <a:solidFill>
                  <a:schemeClr val="tx1"/>
                </a:solidFill>
                <a:latin typeface="Roboto Medium" panose="02000000000000000000" pitchFamily="2" charset="0"/>
                <a:ea typeface="Roboto Medium" panose="02000000000000000000" pitchFamily="2" charset="0"/>
              </a:rPr>
              <a:t>protection</a:t>
            </a:r>
            <a:r>
              <a:rPr lang="de-AT" sz="3700" cap="all" spc="133" dirty="0">
                <a:solidFill>
                  <a:schemeClr val="tx1"/>
                </a:solidFill>
                <a:latin typeface="Roboto Medium" panose="02000000000000000000" pitchFamily="2" charset="0"/>
                <a:ea typeface="Roboto Medium" panose="02000000000000000000" pitchFamily="2" charset="0"/>
              </a:rPr>
              <a:t> vs. Data </a:t>
            </a:r>
            <a:r>
              <a:rPr lang="de-AT" sz="3700" cap="all" spc="133" dirty="0" err="1">
                <a:solidFill>
                  <a:schemeClr val="tx1"/>
                </a:solidFill>
                <a:latin typeface="Roboto Medium" panose="02000000000000000000" pitchFamily="2" charset="0"/>
                <a:ea typeface="Roboto Medium" panose="02000000000000000000" pitchFamily="2" charset="0"/>
              </a:rPr>
              <a:t>security</a:t>
            </a:r>
            <a:endParaRPr lang="de-AT" sz="3700" cap="all" spc="133" dirty="0">
              <a:solidFill>
                <a:schemeClr val="tx1"/>
              </a:solidFill>
              <a:latin typeface="Roboto Medium" panose="02000000000000000000" pitchFamily="2" charset="0"/>
              <a:ea typeface="Roboto Medium" panose="02000000000000000000" pitchFamily="2" charset="0"/>
            </a:endParaRPr>
          </a:p>
        </p:txBody>
      </p:sp>
      <p:cxnSp>
        <p:nvCxnSpPr>
          <p:cNvPr id="5" name="Gerader Verbinder 4">
            <a:extLst>
              <a:ext uri="{FF2B5EF4-FFF2-40B4-BE49-F238E27FC236}">
                <a16:creationId xmlns:a16="http://schemas.microsoft.com/office/drawing/2014/main" id="{D168F2AE-EAAB-4002-8099-AD30A796C105}"/>
              </a:ext>
            </a:extLst>
          </p:cNvPr>
          <p:cNvCxnSpPr/>
          <p:nvPr/>
        </p:nvCxnSpPr>
        <p:spPr>
          <a:xfrm>
            <a:off x="6869986" y="4517913"/>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Gerader Verbinder 5">
            <a:extLst>
              <a:ext uri="{FF2B5EF4-FFF2-40B4-BE49-F238E27FC236}">
                <a16:creationId xmlns:a16="http://schemas.microsoft.com/office/drawing/2014/main" id="{EA960C26-0398-44A4-B717-6FBDB2D07A1A}"/>
              </a:ext>
            </a:extLst>
          </p:cNvPr>
          <p:cNvCxnSpPr/>
          <p:nvPr/>
        </p:nvCxnSpPr>
        <p:spPr>
          <a:xfrm>
            <a:off x="6869986" y="2905874"/>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74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E61809B-4B64-4A37-8B8D-6C60CE0EF3D7}"/>
              </a:ext>
            </a:extLst>
          </p:cNvPr>
          <p:cNvSpPr>
            <a:spLocks noGrp="1"/>
          </p:cNvSpPr>
          <p:nvPr>
            <p:ph type="body" idx="1"/>
          </p:nvPr>
        </p:nvSpPr>
        <p:spPr>
          <a:xfrm>
            <a:off x="839788" y="3918752"/>
            <a:ext cx="5157787" cy="823912"/>
          </a:xfrm>
        </p:spPr>
        <p:txBody>
          <a:bodyPr/>
          <a:lstStyle/>
          <a:p>
            <a:pPr algn="ctr"/>
            <a:r>
              <a:rPr lang="de-DE" b="0" dirty="0">
                <a:latin typeface="Roboto" panose="02000000000000000000" pitchFamily="2" charset="0"/>
                <a:ea typeface="Roboto" panose="02000000000000000000" pitchFamily="2" charset="0"/>
              </a:rPr>
              <a:t>Data </a:t>
            </a:r>
            <a:r>
              <a:rPr lang="de-DE" b="0" dirty="0" err="1">
                <a:latin typeface="Roboto" panose="02000000000000000000" pitchFamily="2" charset="0"/>
                <a:ea typeface="Roboto" panose="02000000000000000000" pitchFamily="2" charset="0"/>
              </a:rPr>
              <a:t>Protection</a:t>
            </a:r>
            <a:r>
              <a:rPr lang="de-DE" b="0" dirty="0">
                <a:latin typeface="Roboto" panose="02000000000000000000" pitchFamily="2" charset="0"/>
                <a:ea typeface="Roboto" panose="02000000000000000000" pitchFamily="2" charset="0"/>
              </a:rPr>
              <a:t> (GDPR)</a:t>
            </a:r>
            <a:endParaRPr lang="de-AT" b="0" dirty="0">
              <a:latin typeface="Roboto" panose="02000000000000000000" pitchFamily="2" charset="0"/>
              <a:ea typeface="Roboto" panose="02000000000000000000" pitchFamily="2" charset="0"/>
            </a:endParaRPr>
          </a:p>
        </p:txBody>
      </p:sp>
      <p:sp>
        <p:nvSpPr>
          <p:cNvPr id="4" name="Inhaltsplatzhalter 3">
            <a:extLst>
              <a:ext uri="{FF2B5EF4-FFF2-40B4-BE49-F238E27FC236}">
                <a16:creationId xmlns:a16="http://schemas.microsoft.com/office/drawing/2014/main" id="{4C5C5665-0132-47E4-BD98-DC6142DEEE49}"/>
              </a:ext>
            </a:extLst>
          </p:cNvPr>
          <p:cNvSpPr>
            <a:spLocks noGrp="1"/>
          </p:cNvSpPr>
          <p:nvPr>
            <p:ph sz="half" idx="2"/>
          </p:nvPr>
        </p:nvSpPr>
        <p:spPr>
          <a:xfrm>
            <a:off x="839788" y="4742664"/>
            <a:ext cx="5157787" cy="1754953"/>
          </a:xfrm>
        </p:spPr>
        <p:txBody>
          <a:bodyPr>
            <a:normAutofit/>
          </a:bodyPr>
          <a:lstStyle/>
          <a:p>
            <a:pPr marL="0" indent="0" algn="ctr">
              <a:lnSpc>
                <a:spcPct val="110000"/>
              </a:lnSpc>
              <a:buNone/>
            </a:pPr>
            <a:r>
              <a:rPr lang="de-DE" sz="1400" dirty="0">
                <a:latin typeface="Roboto Light" panose="02000000000000000000" pitchFamily="2" charset="0"/>
                <a:ea typeface="Roboto Light" panose="02000000000000000000" pitchFamily="2" charset="0"/>
              </a:rPr>
              <a:t>= EU </a:t>
            </a:r>
            <a:r>
              <a:rPr lang="de-DE" sz="1400" dirty="0" err="1">
                <a:latin typeface="Roboto Light" panose="02000000000000000000" pitchFamily="2" charset="0"/>
                <a:ea typeface="Roboto Light" panose="02000000000000000000" pitchFamily="2" charset="0"/>
              </a:rPr>
              <a:t>law</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which</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regulates</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the</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transfer</a:t>
            </a:r>
            <a:r>
              <a:rPr lang="de-DE" sz="1400" dirty="0">
                <a:latin typeface="Roboto Light" panose="02000000000000000000" pitchFamily="2" charset="0"/>
                <a:ea typeface="Roboto Light" panose="02000000000000000000" pitchFamily="2" charset="0"/>
              </a:rPr>
              <a:t> of personal </a:t>
            </a:r>
            <a:r>
              <a:rPr lang="de-DE" sz="1400" dirty="0" err="1">
                <a:latin typeface="Roboto Light" panose="02000000000000000000" pitchFamily="2" charset="0"/>
                <a:ea typeface="Roboto Light" panose="02000000000000000000" pitchFamily="2" charset="0"/>
              </a:rPr>
              <a:t>data</a:t>
            </a:r>
            <a:br>
              <a:rPr lang="de-DE" sz="1400" dirty="0">
                <a:latin typeface="Roboto Light" panose="02000000000000000000" pitchFamily="2" charset="0"/>
                <a:ea typeface="Roboto Light" panose="02000000000000000000" pitchFamily="2" charset="0"/>
              </a:rPr>
            </a:br>
            <a:r>
              <a:rPr lang="de-DE" sz="1400" dirty="0">
                <a:latin typeface="Roboto Light" panose="02000000000000000000" pitchFamily="2" charset="0"/>
                <a:ea typeface="Roboto Light" panose="02000000000000000000" pitchFamily="2" charset="0"/>
              </a:rPr>
              <a:t>(</a:t>
            </a:r>
            <a:r>
              <a:rPr lang="de-AT" sz="1400" dirty="0">
                <a:latin typeface="Roboto Light" panose="02000000000000000000" pitchFamily="2" charset="0"/>
                <a:ea typeface="Roboto Light" panose="02000000000000000000" pitchFamily="2" charset="0"/>
              </a:rPr>
              <a:t>„Data </a:t>
            </a:r>
            <a:r>
              <a:rPr lang="de-AT" sz="1400" dirty="0" err="1">
                <a:latin typeface="Roboto Light" panose="02000000000000000000" pitchFamily="2" charset="0"/>
                <a:ea typeface="Roboto Light" panose="02000000000000000000" pitchFamily="2" charset="0"/>
              </a:rPr>
              <a:t>privacy</a:t>
            </a:r>
            <a:r>
              <a:rPr lang="de-AT" sz="1400" dirty="0">
                <a:latin typeface="Roboto Light" panose="02000000000000000000" pitchFamily="2" charset="0"/>
                <a:ea typeface="Roboto Light" panose="02000000000000000000" pitchFamily="2" charset="0"/>
              </a:rPr>
              <a:t> / Data </a:t>
            </a:r>
            <a:r>
              <a:rPr lang="de-AT" sz="1400" dirty="0" err="1">
                <a:latin typeface="Roboto Light" panose="02000000000000000000" pitchFamily="2" charset="0"/>
                <a:ea typeface="Roboto Light" panose="02000000000000000000" pitchFamily="2" charset="0"/>
              </a:rPr>
              <a:t>protection</a:t>
            </a:r>
            <a:r>
              <a:rPr lang="de-AT" sz="1400" dirty="0">
                <a:latin typeface="Roboto Light" panose="02000000000000000000" pitchFamily="2" charset="0"/>
                <a:ea typeface="Roboto Light" panose="02000000000000000000" pitchFamily="2" charset="0"/>
              </a:rPr>
              <a:t>“)</a:t>
            </a:r>
            <a:endParaRPr lang="de-DE" sz="1400" dirty="0">
              <a:latin typeface="Roboto Light" panose="02000000000000000000" pitchFamily="2" charset="0"/>
              <a:ea typeface="Roboto Light" panose="02000000000000000000" pitchFamily="2" charset="0"/>
            </a:endParaRPr>
          </a:p>
          <a:p>
            <a:pPr marL="0" indent="0" algn="ctr">
              <a:lnSpc>
                <a:spcPct val="110000"/>
              </a:lnSpc>
              <a:buNone/>
            </a:pPr>
            <a:r>
              <a:rPr lang="de-AT" sz="1400" dirty="0" err="1">
                <a:latin typeface="Roboto Light" panose="02000000000000000000" pitchFamily="2" charset="0"/>
                <a:ea typeface="Roboto Light" panose="02000000000000000000" pitchFamily="2" charset="0"/>
              </a:rPr>
              <a:t>Applies</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to</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any</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enterprise</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that</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is</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processing</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the</a:t>
            </a:r>
            <a:r>
              <a:rPr lang="de-AT" sz="1400" dirty="0">
                <a:latin typeface="Roboto Light" panose="02000000000000000000" pitchFamily="2" charset="0"/>
                <a:ea typeface="Roboto Light" panose="02000000000000000000" pitchFamily="2" charset="0"/>
              </a:rPr>
              <a:t> personal </a:t>
            </a:r>
            <a:r>
              <a:rPr lang="de-AT" sz="1400" dirty="0" err="1">
                <a:latin typeface="Roboto Light" panose="02000000000000000000" pitchFamily="2" charset="0"/>
                <a:ea typeface="Roboto Light" panose="02000000000000000000" pitchFamily="2" charset="0"/>
              </a:rPr>
              <a:t>information</a:t>
            </a:r>
            <a:r>
              <a:rPr lang="de-AT" sz="1400" dirty="0">
                <a:latin typeface="Roboto Light" panose="02000000000000000000" pitchFamily="2" charset="0"/>
                <a:ea typeface="Roboto Light" panose="02000000000000000000" pitchFamily="2" charset="0"/>
              </a:rPr>
              <a:t> of </a:t>
            </a:r>
            <a:r>
              <a:rPr lang="de-AT" sz="1400" dirty="0" err="1">
                <a:latin typeface="Roboto Light" panose="02000000000000000000" pitchFamily="2" charset="0"/>
                <a:ea typeface="Roboto Light" panose="02000000000000000000" pitchFamily="2" charset="0"/>
              </a:rPr>
              <a:t>individuals</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inside</a:t>
            </a:r>
            <a:r>
              <a:rPr lang="de-AT" sz="1400" dirty="0">
                <a:latin typeface="Roboto Light" panose="02000000000000000000" pitchFamily="2" charset="0"/>
                <a:ea typeface="Roboto Light" panose="02000000000000000000" pitchFamily="2" charset="0"/>
              </a:rPr>
              <a:t> </a:t>
            </a:r>
            <a:r>
              <a:rPr lang="de-AT" sz="1400" dirty="0" err="1">
                <a:latin typeface="Roboto Light" panose="02000000000000000000" pitchFamily="2" charset="0"/>
                <a:ea typeface="Roboto Light" panose="02000000000000000000" pitchFamily="2" charset="0"/>
              </a:rPr>
              <a:t>the</a:t>
            </a:r>
            <a:r>
              <a:rPr lang="de-AT" sz="1400" dirty="0">
                <a:latin typeface="Roboto Light" panose="02000000000000000000" pitchFamily="2" charset="0"/>
                <a:ea typeface="Roboto Light" panose="02000000000000000000" pitchFamily="2" charset="0"/>
              </a:rPr>
              <a:t> EEA</a:t>
            </a:r>
          </a:p>
        </p:txBody>
      </p:sp>
      <p:sp>
        <p:nvSpPr>
          <p:cNvPr id="5" name="Textplatzhalter 4">
            <a:extLst>
              <a:ext uri="{FF2B5EF4-FFF2-40B4-BE49-F238E27FC236}">
                <a16:creationId xmlns:a16="http://schemas.microsoft.com/office/drawing/2014/main" id="{9BF8D356-F73A-4C8E-AE02-3C7D94539EF5}"/>
              </a:ext>
            </a:extLst>
          </p:cNvPr>
          <p:cNvSpPr>
            <a:spLocks noGrp="1"/>
          </p:cNvSpPr>
          <p:nvPr>
            <p:ph type="body" sz="quarter" idx="3"/>
          </p:nvPr>
        </p:nvSpPr>
        <p:spPr>
          <a:xfrm>
            <a:off x="6172200" y="3918752"/>
            <a:ext cx="5183188" cy="823912"/>
          </a:xfrm>
        </p:spPr>
        <p:txBody>
          <a:bodyPr/>
          <a:lstStyle/>
          <a:p>
            <a:pPr algn="ctr"/>
            <a:r>
              <a:rPr lang="de-DE" b="0" dirty="0">
                <a:latin typeface="Roboto" panose="02000000000000000000" pitchFamily="2" charset="0"/>
                <a:ea typeface="Roboto" panose="02000000000000000000" pitchFamily="2" charset="0"/>
              </a:rPr>
              <a:t>Data </a:t>
            </a:r>
            <a:r>
              <a:rPr lang="de-DE" b="0" dirty="0" err="1">
                <a:latin typeface="Roboto" panose="02000000000000000000" pitchFamily="2" charset="0"/>
                <a:ea typeface="Roboto" panose="02000000000000000000" pitchFamily="2" charset="0"/>
              </a:rPr>
              <a:t>security</a:t>
            </a:r>
            <a:endParaRPr lang="de-AT" b="0" dirty="0">
              <a:latin typeface="Roboto" panose="02000000000000000000" pitchFamily="2" charset="0"/>
              <a:ea typeface="Roboto" panose="02000000000000000000" pitchFamily="2" charset="0"/>
            </a:endParaRPr>
          </a:p>
        </p:txBody>
      </p:sp>
      <p:sp>
        <p:nvSpPr>
          <p:cNvPr id="6" name="Inhaltsplatzhalter 5">
            <a:extLst>
              <a:ext uri="{FF2B5EF4-FFF2-40B4-BE49-F238E27FC236}">
                <a16:creationId xmlns:a16="http://schemas.microsoft.com/office/drawing/2014/main" id="{C1DB6EBC-9045-491C-8477-39016A062777}"/>
              </a:ext>
            </a:extLst>
          </p:cNvPr>
          <p:cNvSpPr>
            <a:spLocks noGrp="1"/>
          </p:cNvSpPr>
          <p:nvPr>
            <p:ph sz="quarter" idx="4"/>
          </p:nvPr>
        </p:nvSpPr>
        <p:spPr>
          <a:xfrm>
            <a:off x="6172200" y="4742664"/>
            <a:ext cx="5183188" cy="1754953"/>
          </a:xfrm>
        </p:spPr>
        <p:txBody>
          <a:bodyPr>
            <a:normAutofit/>
          </a:bodyPr>
          <a:lstStyle/>
          <a:p>
            <a:pPr marL="0" indent="0" algn="ctr">
              <a:lnSpc>
                <a:spcPct val="110000"/>
              </a:lnSpc>
              <a:buNone/>
            </a:pPr>
            <a:r>
              <a:rPr lang="de-DE" sz="1400" dirty="0" err="1">
                <a:latin typeface="Roboto Light" panose="02000000000000000000" pitchFamily="2" charset="0"/>
                <a:ea typeface="Roboto Light" panose="02000000000000000000" pitchFamily="2" charset="0"/>
              </a:rPr>
              <a:t>How</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to</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protect</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data</a:t>
            </a:r>
            <a:r>
              <a:rPr lang="de-DE" sz="1400" dirty="0">
                <a:latin typeface="Roboto Light" panose="02000000000000000000" pitchFamily="2" charset="0"/>
                <a:ea typeface="Roboto Light" panose="02000000000000000000" pitchFamily="2" charset="0"/>
              </a:rPr>
              <a:t> from </a:t>
            </a:r>
            <a:r>
              <a:rPr lang="de-DE" sz="1400" dirty="0" err="1">
                <a:latin typeface="Roboto Light" panose="02000000000000000000" pitchFamily="2" charset="0"/>
                <a:ea typeface="Roboto Light" panose="02000000000000000000" pitchFamily="2" charset="0"/>
              </a:rPr>
              <a:t>unauthorized</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access</a:t>
            </a:r>
            <a:r>
              <a:rPr lang="de-DE" sz="1400" dirty="0">
                <a:latin typeface="Roboto Light" panose="02000000000000000000" pitchFamily="2" charset="0"/>
                <a:ea typeface="Roboto Light" panose="02000000000000000000" pitchFamily="2" charset="0"/>
              </a:rPr>
              <a:t>, </a:t>
            </a:r>
            <a:br>
              <a:rPr lang="de-DE" sz="1400" dirty="0">
                <a:latin typeface="Roboto Light" panose="02000000000000000000" pitchFamily="2" charset="0"/>
                <a:ea typeface="Roboto Light" panose="02000000000000000000" pitchFamily="2" charset="0"/>
              </a:rPr>
            </a:br>
            <a:r>
              <a:rPr lang="de-DE" sz="1400" dirty="0" err="1">
                <a:latin typeface="Roboto Light" panose="02000000000000000000" pitchFamily="2" charset="0"/>
                <a:ea typeface="Roboto Light" panose="02000000000000000000" pitchFamily="2" charset="0"/>
              </a:rPr>
              <a:t>through</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process</a:t>
            </a:r>
            <a:r>
              <a:rPr lang="de-DE" sz="1400" dirty="0">
                <a:latin typeface="Roboto Light" panose="02000000000000000000" pitchFamily="2" charset="0"/>
                <a:ea typeface="Roboto Light" panose="02000000000000000000" pitchFamily="2" charset="0"/>
              </a:rPr>
              <a:t> design </a:t>
            </a:r>
            <a:r>
              <a:rPr lang="de-DE" sz="1400" dirty="0" err="1">
                <a:latin typeface="Roboto Light" panose="02000000000000000000" pitchFamily="2" charset="0"/>
                <a:ea typeface="Roboto Light" panose="02000000000000000000" pitchFamily="2" charset="0"/>
              </a:rPr>
              <a:t>or</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technology</a:t>
            </a:r>
            <a:endParaRPr lang="de-DE" sz="1400" dirty="0">
              <a:latin typeface="Roboto Light" panose="02000000000000000000" pitchFamily="2" charset="0"/>
              <a:ea typeface="Roboto Light" panose="02000000000000000000" pitchFamily="2" charset="0"/>
            </a:endParaRPr>
          </a:p>
          <a:p>
            <a:pPr marL="0" indent="0" algn="ctr">
              <a:lnSpc>
                <a:spcPct val="110000"/>
              </a:lnSpc>
              <a:buNone/>
            </a:pPr>
            <a:r>
              <a:rPr lang="de-DE" sz="1400" dirty="0" err="1">
                <a:latin typeface="Roboto Light" panose="02000000000000000000" pitchFamily="2" charset="0"/>
                <a:ea typeface="Roboto Light" panose="02000000000000000000" pitchFamily="2" charset="0"/>
              </a:rPr>
              <a:t>Regulated</a:t>
            </a:r>
            <a:r>
              <a:rPr lang="de-DE" sz="1400" dirty="0">
                <a:latin typeface="Roboto Light" panose="02000000000000000000" pitchFamily="2" charset="0"/>
                <a:ea typeface="Roboto Light" panose="02000000000000000000" pitchFamily="2" charset="0"/>
              </a:rPr>
              <a:t> </a:t>
            </a:r>
            <a:r>
              <a:rPr lang="de-DE" sz="1400" dirty="0" err="1">
                <a:latin typeface="Roboto Light" panose="02000000000000000000" pitchFamily="2" charset="0"/>
                <a:ea typeface="Roboto Light" panose="02000000000000000000" pitchFamily="2" charset="0"/>
              </a:rPr>
              <a:t>through</a:t>
            </a:r>
            <a:r>
              <a:rPr lang="de-DE" sz="1400" dirty="0">
                <a:latin typeface="Roboto Light" panose="02000000000000000000" pitchFamily="2" charset="0"/>
                <a:ea typeface="Roboto Light" panose="02000000000000000000" pitchFamily="2" charset="0"/>
              </a:rPr>
              <a:t> ISO 27000 </a:t>
            </a:r>
            <a:r>
              <a:rPr lang="de-DE" sz="1400" dirty="0" err="1">
                <a:latin typeface="Roboto Light" panose="02000000000000000000" pitchFamily="2" charset="0"/>
                <a:ea typeface="Roboto Light" panose="02000000000000000000" pitchFamily="2" charset="0"/>
              </a:rPr>
              <a:t>standards</a:t>
            </a:r>
            <a:r>
              <a:rPr lang="de-DE" sz="1400" dirty="0">
                <a:latin typeface="Roboto Light" panose="02000000000000000000" pitchFamily="2" charset="0"/>
                <a:ea typeface="Roboto Light" panose="02000000000000000000" pitchFamily="2" charset="0"/>
              </a:rPr>
              <a:t> / SOC </a:t>
            </a:r>
            <a:r>
              <a:rPr lang="de-DE" sz="1400" dirty="0" err="1">
                <a:latin typeface="Roboto Light" panose="02000000000000000000" pitchFamily="2" charset="0"/>
                <a:ea typeface="Roboto Light" panose="02000000000000000000" pitchFamily="2" charset="0"/>
              </a:rPr>
              <a:t>levels</a:t>
            </a:r>
            <a:endParaRPr lang="de-DE" sz="1400" dirty="0">
              <a:latin typeface="Roboto Light" panose="02000000000000000000" pitchFamily="2" charset="0"/>
              <a:ea typeface="Roboto Light" panose="02000000000000000000" pitchFamily="2" charset="0"/>
            </a:endParaRPr>
          </a:p>
          <a:p>
            <a:pPr marL="0" indent="0" algn="ctr">
              <a:lnSpc>
                <a:spcPct val="110000"/>
              </a:lnSpc>
              <a:buNone/>
            </a:pPr>
            <a:endParaRPr lang="de-AT" sz="1400" dirty="0">
              <a:latin typeface="Roboto Light" panose="02000000000000000000" pitchFamily="2" charset="0"/>
              <a:ea typeface="Roboto Light" panose="02000000000000000000" pitchFamily="2" charset="0"/>
            </a:endParaRPr>
          </a:p>
        </p:txBody>
      </p:sp>
      <p:sp>
        <p:nvSpPr>
          <p:cNvPr id="8" name="Titel 78">
            <a:extLst>
              <a:ext uri="{FF2B5EF4-FFF2-40B4-BE49-F238E27FC236}">
                <a16:creationId xmlns:a16="http://schemas.microsoft.com/office/drawing/2014/main" id="{54913D9B-BE65-46A6-94DC-4E81F943F3B4}"/>
              </a:ext>
            </a:extLst>
          </p:cNvPr>
          <p:cNvSpPr txBox="1">
            <a:spLocks/>
          </p:cNvSpPr>
          <p:nvPr/>
        </p:nvSpPr>
        <p:spPr>
          <a:xfrm>
            <a:off x="838200" y="365126"/>
            <a:ext cx="10515600" cy="89609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kern="1200">
                <a:solidFill>
                  <a:srgbClr val="666666"/>
                </a:solidFill>
                <a:latin typeface="Source Sans Pro" panose="020B0503030403020204" pitchFamily="34" charset="0"/>
                <a:ea typeface="Open Sans" panose="020B0606030504020204" pitchFamily="34" charset="0"/>
                <a:cs typeface="Open Sans" panose="020B0606030504020204" pitchFamily="34" charset="0"/>
              </a:defRPr>
            </a:lvl1pPr>
          </a:lstStyle>
          <a:p>
            <a:pPr algn="l"/>
            <a:r>
              <a:rPr lang="de-AT" sz="3700" cap="all" spc="133" dirty="0">
                <a:solidFill>
                  <a:schemeClr val="tx1"/>
                </a:solidFill>
                <a:latin typeface="Roboto Medium" panose="02000000000000000000" pitchFamily="2" charset="0"/>
                <a:ea typeface="Roboto Medium" panose="02000000000000000000" pitchFamily="2" charset="0"/>
              </a:rPr>
              <a:t>Data </a:t>
            </a:r>
            <a:r>
              <a:rPr lang="de-AT" sz="3700" cap="all" spc="133" dirty="0" err="1">
                <a:solidFill>
                  <a:schemeClr val="tx1"/>
                </a:solidFill>
                <a:latin typeface="Roboto Medium" panose="02000000000000000000" pitchFamily="2" charset="0"/>
                <a:ea typeface="Roboto Medium" panose="02000000000000000000" pitchFamily="2" charset="0"/>
              </a:rPr>
              <a:t>protection</a:t>
            </a:r>
            <a:r>
              <a:rPr lang="de-AT" sz="3700" cap="all" spc="133" dirty="0">
                <a:solidFill>
                  <a:schemeClr val="tx1"/>
                </a:solidFill>
                <a:latin typeface="Roboto Medium" panose="02000000000000000000" pitchFamily="2" charset="0"/>
                <a:ea typeface="Roboto Medium" panose="02000000000000000000" pitchFamily="2" charset="0"/>
              </a:rPr>
              <a:t> vs. Data </a:t>
            </a:r>
            <a:r>
              <a:rPr lang="de-AT" sz="3700" cap="all" spc="133" dirty="0" err="1">
                <a:solidFill>
                  <a:schemeClr val="tx1"/>
                </a:solidFill>
                <a:latin typeface="Roboto Medium" panose="02000000000000000000" pitchFamily="2" charset="0"/>
                <a:ea typeface="Roboto Medium" panose="02000000000000000000" pitchFamily="2" charset="0"/>
              </a:rPr>
              <a:t>security</a:t>
            </a:r>
            <a:endParaRPr lang="de-AT" sz="3700" cap="all" spc="133" dirty="0">
              <a:solidFill>
                <a:schemeClr val="tx1"/>
              </a:solidFill>
              <a:latin typeface="Roboto Medium" panose="02000000000000000000" pitchFamily="2" charset="0"/>
              <a:ea typeface="Roboto Medium" panose="02000000000000000000" pitchFamily="2" charset="0"/>
            </a:endParaRPr>
          </a:p>
        </p:txBody>
      </p:sp>
      <p:pic>
        <p:nvPicPr>
          <p:cNvPr id="10" name="Grafik 9">
            <a:extLst>
              <a:ext uri="{FF2B5EF4-FFF2-40B4-BE49-F238E27FC236}">
                <a16:creationId xmlns:a16="http://schemas.microsoft.com/office/drawing/2014/main" id="{131F3031-B0E8-4D8B-8B6A-29D14554BB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537" b="7227"/>
          <a:stretch/>
        </p:blipFill>
        <p:spPr>
          <a:xfrm>
            <a:off x="7220058" y="1741272"/>
            <a:ext cx="3087472" cy="2393467"/>
          </a:xfrm>
          <a:prstGeom prst="rect">
            <a:avLst/>
          </a:prstGeom>
        </p:spPr>
      </p:pic>
      <p:pic>
        <p:nvPicPr>
          <p:cNvPr id="12" name="Grafik 11">
            <a:extLst>
              <a:ext uri="{FF2B5EF4-FFF2-40B4-BE49-F238E27FC236}">
                <a16:creationId xmlns:a16="http://schemas.microsoft.com/office/drawing/2014/main" id="{650FED1F-D9AB-4992-B76A-096C3232C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1933" y="1791258"/>
            <a:ext cx="2293495" cy="2293495"/>
          </a:xfrm>
          <a:prstGeom prst="rect">
            <a:avLst/>
          </a:prstGeom>
        </p:spPr>
      </p:pic>
    </p:spTree>
    <p:extLst>
      <p:ext uri="{BB962C8B-B14F-4D97-AF65-F5344CB8AC3E}">
        <p14:creationId xmlns:p14="http://schemas.microsoft.com/office/powerpoint/2010/main" val="1147796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Visitenkarte, ClipArt, Vektorgrafiken enthält.&#10;&#10;Automatisch generierte Beschreibung">
            <a:extLst>
              <a:ext uri="{FF2B5EF4-FFF2-40B4-BE49-F238E27FC236}">
                <a16:creationId xmlns:a16="http://schemas.microsoft.com/office/drawing/2014/main" id="{E7FA7D0B-5A94-4CF0-93EF-9911120D4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feld 4">
            <a:extLst>
              <a:ext uri="{FF2B5EF4-FFF2-40B4-BE49-F238E27FC236}">
                <a16:creationId xmlns:a16="http://schemas.microsoft.com/office/drawing/2014/main" id="{82CD863A-6ADE-4C80-A55B-172461721D9F}"/>
              </a:ext>
            </a:extLst>
          </p:cNvPr>
          <p:cNvSpPr txBox="1"/>
          <p:nvPr/>
        </p:nvSpPr>
        <p:spPr>
          <a:xfrm>
            <a:off x="2139165" y="5563926"/>
            <a:ext cx="7913670" cy="646331"/>
          </a:xfrm>
          <a:prstGeom prst="rect">
            <a:avLst/>
          </a:prstGeom>
          <a:noFill/>
        </p:spPr>
        <p:txBody>
          <a:bodyPr wrap="square">
            <a:spAutoFit/>
          </a:bodyPr>
          <a:lstStyle/>
          <a:p>
            <a:pPr algn="ctr"/>
            <a:r>
              <a:rPr lang="de-AT" sz="3600" dirty="0">
                <a:solidFill>
                  <a:schemeClr val="bg1"/>
                </a:solidFill>
                <a:latin typeface="Roboto" panose="02000000000000000000" pitchFamily="2" charset="0"/>
                <a:ea typeface="Roboto" panose="02000000000000000000" pitchFamily="2" charset="0"/>
              </a:rPr>
              <a:t>Free MT </a:t>
            </a:r>
            <a:r>
              <a:rPr lang="de-AT" sz="3600" dirty="0" err="1">
                <a:solidFill>
                  <a:schemeClr val="bg1"/>
                </a:solidFill>
                <a:latin typeface="Roboto" panose="02000000000000000000" pitchFamily="2" charset="0"/>
                <a:ea typeface="Roboto" panose="02000000000000000000" pitchFamily="2" charset="0"/>
              </a:rPr>
              <a:t>tools</a:t>
            </a:r>
            <a:r>
              <a:rPr lang="de-AT" sz="3600" dirty="0">
                <a:solidFill>
                  <a:schemeClr val="bg1"/>
                </a:solidFill>
                <a:latin typeface="Roboto" panose="02000000000000000000" pitchFamily="2" charset="0"/>
                <a:ea typeface="Roboto" panose="02000000000000000000" pitchFamily="2" charset="0"/>
              </a:rPr>
              <a:t> and </a:t>
            </a:r>
            <a:r>
              <a:rPr lang="de-AT" sz="3600" dirty="0" err="1">
                <a:solidFill>
                  <a:schemeClr val="bg1"/>
                </a:solidFill>
                <a:latin typeface="Roboto" panose="02000000000000000000" pitchFamily="2" charset="0"/>
                <a:ea typeface="Roboto" panose="02000000000000000000" pitchFamily="2" charset="0"/>
              </a:rPr>
              <a:t>their</a:t>
            </a:r>
            <a:r>
              <a:rPr lang="de-AT" sz="3600" dirty="0">
                <a:solidFill>
                  <a:schemeClr val="bg1"/>
                </a:solidFill>
                <a:latin typeface="Roboto" panose="02000000000000000000" pitchFamily="2" charset="0"/>
                <a:ea typeface="Roboto" panose="02000000000000000000" pitchFamily="2" charset="0"/>
              </a:rPr>
              <a:t> </a:t>
            </a:r>
            <a:r>
              <a:rPr lang="de-AT" sz="3600" dirty="0" err="1">
                <a:solidFill>
                  <a:schemeClr val="bg1"/>
                </a:solidFill>
                <a:latin typeface="Roboto" panose="02000000000000000000" pitchFamily="2" charset="0"/>
                <a:ea typeface="Roboto" panose="02000000000000000000" pitchFamily="2" charset="0"/>
              </a:rPr>
              <a:t>risks</a:t>
            </a:r>
            <a:endParaRPr lang="de-AT" sz="3600" dirty="0">
              <a:solidFill>
                <a:schemeClr val="bg1"/>
              </a:solidFill>
              <a:latin typeface="Roboto" panose="02000000000000000000" pitchFamily="2" charset="0"/>
              <a:ea typeface="Roboto" panose="02000000000000000000" pitchFamily="2" charset="0"/>
            </a:endParaRPr>
          </a:p>
        </p:txBody>
      </p:sp>
      <p:cxnSp>
        <p:nvCxnSpPr>
          <p:cNvPr id="6" name="Gerader Verbinder 5">
            <a:extLst>
              <a:ext uri="{FF2B5EF4-FFF2-40B4-BE49-F238E27FC236}">
                <a16:creationId xmlns:a16="http://schemas.microsoft.com/office/drawing/2014/main" id="{E5AB2D06-CFE9-4CA2-892E-6112B9E2F6B8}"/>
              </a:ext>
            </a:extLst>
          </p:cNvPr>
          <p:cNvCxnSpPr/>
          <p:nvPr/>
        </p:nvCxnSpPr>
        <p:spPr>
          <a:xfrm>
            <a:off x="3979524" y="6359703"/>
            <a:ext cx="41713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310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Unschärfe, Licht enthält.&#10;&#10;Automatisch generierte Beschreibung">
            <a:extLst>
              <a:ext uri="{FF2B5EF4-FFF2-40B4-BE49-F238E27FC236}">
                <a16:creationId xmlns:a16="http://schemas.microsoft.com/office/drawing/2014/main" id="{8C1959B9-5F3C-4C37-A205-F2604EECEA3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548" t="18194" r="4457" b="15229"/>
          <a:stretch/>
        </p:blipFill>
        <p:spPr>
          <a:xfrm>
            <a:off x="0" y="-58648"/>
            <a:ext cx="12192000" cy="6916648"/>
          </a:xfrm>
          <a:prstGeom prst="rect">
            <a:avLst/>
          </a:prstGeom>
        </p:spPr>
      </p:pic>
      <p:sp>
        <p:nvSpPr>
          <p:cNvPr id="5" name="Rechteck 4">
            <a:extLst>
              <a:ext uri="{FF2B5EF4-FFF2-40B4-BE49-F238E27FC236}">
                <a16:creationId xmlns:a16="http://schemas.microsoft.com/office/drawing/2014/main" id="{A2A00AFB-3C8E-429B-A61B-81BBD628C95A}"/>
              </a:ext>
            </a:extLst>
          </p:cNvPr>
          <p:cNvSpPr/>
          <p:nvPr/>
        </p:nvSpPr>
        <p:spPr>
          <a:xfrm>
            <a:off x="1" y="-58648"/>
            <a:ext cx="12191999" cy="6916648"/>
          </a:xfrm>
          <a:prstGeom prst="rect">
            <a:avLst/>
          </a:prstGeom>
          <a:solidFill>
            <a:srgbClr val="092F4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extfeld 1">
            <a:extLst>
              <a:ext uri="{FF2B5EF4-FFF2-40B4-BE49-F238E27FC236}">
                <a16:creationId xmlns:a16="http://schemas.microsoft.com/office/drawing/2014/main" id="{72B9E8D8-987F-4E49-95F7-7926F964B77C}"/>
              </a:ext>
            </a:extLst>
          </p:cNvPr>
          <p:cNvSpPr txBox="1"/>
          <p:nvPr/>
        </p:nvSpPr>
        <p:spPr>
          <a:xfrm>
            <a:off x="3043403" y="2043664"/>
            <a:ext cx="6105194" cy="159242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000" cap="all" spc="133" dirty="0">
                <a:solidFill>
                  <a:srgbClr val="F27C1C"/>
                </a:solidFill>
                <a:latin typeface="Roboto Medium" panose="02000000000000000000" pitchFamily="2" charset="0"/>
                <a:ea typeface="Roboto Medium" panose="02000000000000000000" pitchFamily="2" charset="0"/>
                <a:cs typeface="+mj-cs"/>
              </a:rPr>
              <a:t>3-5 GB</a:t>
            </a:r>
          </a:p>
        </p:txBody>
      </p:sp>
      <p:sp>
        <p:nvSpPr>
          <p:cNvPr id="3" name="Textfeld 2">
            <a:extLst>
              <a:ext uri="{FF2B5EF4-FFF2-40B4-BE49-F238E27FC236}">
                <a16:creationId xmlns:a16="http://schemas.microsoft.com/office/drawing/2014/main" id="{48879940-CDFA-42CD-A587-E56711636476}"/>
              </a:ext>
            </a:extLst>
          </p:cNvPr>
          <p:cNvSpPr txBox="1"/>
          <p:nvPr/>
        </p:nvSpPr>
        <p:spPr>
          <a:xfrm>
            <a:off x="2705497" y="3571538"/>
            <a:ext cx="6781023" cy="646331"/>
          </a:xfrm>
          <a:prstGeom prst="rect">
            <a:avLst/>
          </a:prstGeom>
          <a:noFill/>
        </p:spPr>
        <p:txBody>
          <a:bodyPr wrap="none" rtlCol="0">
            <a:spAutoFit/>
          </a:bodyPr>
          <a:lstStyle/>
          <a:p>
            <a:pPr algn="ctr"/>
            <a:r>
              <a:rPr lang="en-GB" dirty="0">
                <a:solidFill>
                  <a:schemeClr val="bg1"/>
                </a:solidFill>
                <a:latin typeface="Roboto" panose="02000000000000000000" pitchFamily="2" charset="0"/>
                <a:ea typeface="Roboto" panose="02000000000000000000" pitchFamily="2" charset="0"/>
              </a:rPr>
              <a:t>is the amount of enterprise data that was cut and pasted per </a:t>
            </a:r>
            <a:r>
              <a:rPr lang="en-GB" b="1" dirty="0">
                <a:solidFill>
                  <a:schemeClr val="bg1"/>
                </a:solidFill>
                <a:latin typeface="Roboto" panose="02000000000000000000" pitchFamily="2" charset="0"/>
                <a:ea typeface="Roboto" panose="02000000000000000000" pitchFamily="2" charset="0"/>
              </a:rPr>
              <a:t>day</a:t>
            </a:r>
            <a:br>
              <a:rPr lang="en-GB" dirty="0">
                <a:solidFill>
                  <a:schemeClr val="bg1"/>
                </a:solidFill>
                <a:latin typeface="Roboto" panose="02000000000000000000" pitchFamily="2" charset="0"/>
                <a:ea typeface="Roboto" panose="02000000000000000000" pitchFamily="2" charset="0"/>
              </a:rPr>
            </a:br>
            <a:r>
              <a:rPr lang="en-GB" dirty="0">
                <a:solidFill>
                  <a:schemeClr val="bg1"/>
                </a:solidFill>
                <a:latin typeface="Roboto" panose="02000000000000000000" pitchFamily="2" charset="0"/>
                <a:ea typeface="Roboto" panose="02000000000000000000" pitchFamily="2" charset="0"/>
              </a:rPr>
              <a:t>into free, public MT tools at major US semiconductor company.</a:t>
            </a:r>
          </a:p>
        </p:txBody>
      </p:sp>
      <p:sp>
        <p:nvSpPr>
          <p:cNvPr id="6" name="Textfeld 5">
            <a:extLst>
              <a:ext uri="{FF2B5EF4-FFF2-40B4-BE49-F238E27FC236}">
                <a16:creationId xmlns:a16="http://schemas.microsoft.com/office/drawing/2014/main" id="{5260198F-E85C-443E-AFBD-FCA0C4520831}"/>
              </a:ext>
            </a:extLst>
          </p:cNvPr>
          <p:cNvSpPr txBox="1"/>
          <p:nvPr/>
        </p:nvSpPr>
        <p:spPr>
          <a:xfrm>
            <a:off x="2802468" y="4309820"/>
            <a:ext cx="6587061" cy="646331"/>
          </a:xfrm>
          <a:prstGeom prst="rect">
            <a:avLst/>
          </a:prstGeom>
          <a:noFill/>
        </p:spPr>
        <p:txBody>
          <a:bodyPr wrap="none" rtlCol="0">
            <a:spAutoFit/>
          </a:bodyPr>
          <a:lstStyle/>
          <a:p>
            <a:pPr algn="ctr"/>
            <a:r>
              <a:rPr lang="en-GB" dirty="0">
                <a:solidFill>
                  <a:schemeClr val="bg1"/>
                </a:solidFill>
                <a:latin typeface="Roboto" panose="02000000000000000000" pitchFamily="2" charset="0"/>
                <a:ea typeface="Roboto" panose="02000000000000000000" pitchFamily="2" charset="0"/>
              </a:rPr>
              <a:t>The data included, among other, future product plans, </a:t>
            </a:r>
            <a:br>
              <a:rPr lang="en-GB" dirty="0">
                <a:solidFill>
                  <a:schemeClr val="bg1"/>
                </a:solidFill>
                <a:latin typeface="Roboto" panose="02000000000000000000" pitchFamily="2" charset="0"/>
                <a:ea typeface="Roboto" panose="02000000000000000000" pitchFamily="2" charset="0"/>
              </a:rPr>
            </a:br>
            <a:r>
              <a:rPr lang="en-GB" dirty="0">
                <a:solidFill>
                  <a:schemeClr val="bg1"/>
                </a:solidFill>
                <a:latin typeface="Roboto" panose="02000000000000000000" pitchFamily="2" charset="0"/>
                <a:ea typeface="Roboto" panose="02000000000000000000" pitchFamily="2" charset="0"/>
              </a:rPr>
              <a:t>sensitive HR issues, customer problem related communication.</a:t>
            </a:r>
          </a:p>
        </p:txBody>
      </p:sp>
      <p:sp>
        <p:nvSpPr>
          <p:cNvPr id="4" name="Textfeld 3">
            <a:extLst>
              <a:ext uri="{FF2B5EF4-FFF2-40B4-BE49-F238E27FC236}">
                <a16:creationId xmlns:a16="http://schemas.microsoft.com/office/drawing/2014/main" id="{1387D9E7-28C0-4B2B-90CF-B99935D95C76}"/>
              </a:ext>
            </a:extLst>
          </p:cNvPr>
          <p:cNvSpPr txBox="1"/>
          <p:nvPr/>
        </p:nvSpPr>
        <p:spPr>
          <a:xfrm>
            <a:off x="80187" y="6488668"/>
            <a:ext cx="824072" cy="369332"/>
          </a:xfrm>
          <a:prstGeom prst="rect">
            <a:avLst/>
          </a:prstGeom>
          <a:noFill/>
        </p:spPr>
        <p:txBody>
          <a:bodyPr wrap="none" rtlCol="0">
            <a:spAutoFit/>
          </a:bodyPr>
          <a:lstStyle/>
          <a:p>
            <a:r>
              <a:rPr lang="de-AT" dirty="0">
                <a:solidFill>
                  <a:schemeClr val="bg1">
                    <a:lumMod val="50000"/>
                  </a:schemeClr>
                </a:solidFill>
                <a:hlinkClick r:id="rId5">
                  <a:extLst>
                    <a:ext uri="{A12FA001-AC4F-418D-AE19-62706E023703}">
                      <ahyp:hlinkClr xmlns:ahyp="http://schemas.microsoft.com/office/drawing/2018/hyperlinkcolor" val="tx"/>
                    </a:ext>
                  </a:extLst>
                </a:hlinkClick>
              </a:rPr>
              <a:t>Source</a:t>
            </a:r>
            <a:endParaRPr lang="de-AT" dirty="0">
              <a:solidFill>
                <a:schemeClr val="bg1">
                  <a:lumMod val="50000"/>
                </a:schemeClr>
              </a:solidFill>
            </a:endParaRPr>
          </a:p>
        </p:txBody>
      </p:sp>
    </p:spTree>
    <p:extLst>
      <p:ext uri="{BB962C8B-B14F-4D97-AF65-F5344CB8AC3E}">
        <p14:creationId xmlns:p14="http://schemas.microsoft.com/office/powerpoint/2010/main" val="1378869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8D250A3F-1955-499E-A543-6F5286DECB91}"/>
              </a:ext>
            </a:extLst>
          </p:cNvPr>
          <p:cNvSpPr txBox="1"/>
          <p:nvPr/>
        </p:nvSpPr>
        <p:spPr>
          <a:xfrm>
            <a:off x="648929" y="629266"/>
            <a:ext cx="6025140" cy="162232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cap="all" spc="133" dirty="0">
                <a:solidFill>
                  <a:srgbClr val="F27C1C"/>
                </a:solidFill>
                <a:latin typeface="Roboto Medium" panose="02000000000000000000" pitchFamily="2" charset="0"/>
                <a:ea typeface="Roboto Medium" panose="02000000000000000000" pitchFamily="2" charset="0"/>
                <a:cs typeface="+mj-cs"/>
              </a:rPr>
              <a:t>Machine translation </a:t>
            </a:r>
            <a:br>
              <a:rPr lang="en-US" sz="4000" cap="all" spc="133" dirty="0">
                <a:solidFill>
                  <a:srgbClr val="F27C1C"/>
                </a:solidFill>
                <a:latin typeface="Roboto Medium" panose="02000000000000000000" pitchFamily="2" charset="0"/>
                <a:ea typeface="Roboto Medium" panose="02000000000000000000" pitchFamily="2" charset="0"/>
                <a:cs typeface="+mj-cs"/>
              </a:rPr>
            </a:br>
            <a:r>
              <a:rPr lang="en-US" sz="4000" cap="all" spc="133" dirty="0">
                <a:solidFill>
                  <a:srgbClr val="F27C1C"/>
                </a:solidFill>
                <a:latin typeface="Roboto Medium" panose="02000000000000000000" pitchFamily="2" charset="0"/>
                <a:ea typeface="Roboto Medium" panose="02000000000000000000" pitchFamily="2" charset="0"/>
                <a:cs typeface="+mj-cs"/>
              </a:rPr>
              <a:t>and espionage?</a:t>
            </a:r>
          </a:p>
        </p:txBody>
      </p:sp>
      <p:sp>
        <p:nvSpPr>
          <p:cNvPr id="7" name="Inhaltsplatzhalter 2">
            <a:extLst>
              <a:ext uri="{FF2B5EF4-FFF2-40B4-BE49-F238E27FC236}">
                <a16:creationId xmlns:a16="http://schemas.microsoft.com/office/drawing/2014/main" id="{4C9408E1-09F9-4CF4-AEA1-41862C8DD6F1}"/>
              </a:ext>
            </a:extLst>
          </p:cNvPr>
          <p:cNvSpPr txBox="1">
            <a:spLocks/>
          </p:cNvSpPr>
          <p:nvPr/>
        </p:nvSpPr>
        <p:spPr>
          <a:xfrm>
            <a:off x="648930" y="2690648"/>
            <a:ext cx="4944151" cy="3533171"/>
          </a:xfrm>
          <a:prstGeom prst="rect">
            <a:avLst/>
          </a:prstGeom>
        </p:spPr>
        <p:txBody>
          <a:bodyPr vert="horz" lIns="91440" tIns="45720" rIns="91440" bIns="45720" rtlCol="0">
            <a:normAutofit/>
          </a:bodyPr>
          <a:lstStyle>
            <a:lvl1pPr marL="266700" indent="-266700" algn="l" defTabSz="914400" rtl="0" eaLnBrk="1" latinLnBrk="0" hangingPunct="1">
              <a:lnSpc>
                <a:spcPct val="90000"/>
              </a:lnSpc>
              <a:spcBef>
                <a:spcPts val="1000"/>
              </a:spcBef>
              <a:buFontTx/>
              <a:buBlip>
                <a:blip r:embed="rId4"/>
              </a:buBlip>
              <a:defRPr sz="2000" kern="1200">
                <a:solidFill>
                  <a:srgbClr val="666666"/>
                </a:solidFill>
                <a:latin typeface="Source Sans Pro Light" panose="020B0403030403020204" pitchFamily="34" charset="0"/>
                <a:ea typeface="+mn-ea"/>
                <a:cs typeface="+mn-cs"/>
              </a:defRPr>
            </a:lvl1pPr>
            <a:lvl2pPr marL="534988" indent="-265113"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666666"/>
                </a:solidFill>
                <a:latin typeface="Source Sans Pro Light" panose="020B0403030403020204" pitchFamily="34" charset="0"/>
                <a:ea typeface="+mn-ea"/>
                <a:cs typeface="+mn-cs"/>
              </a:defRPr>
            </a:lvl2pPr>
            <a:lvl3pPr marL="801688" indent="-2667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666666"/>
                </a:solidFill>
                <a:latin typeface="Source Sans Pro Light" panose="020B0403030403020204" pitchFamily="34" charset="0"/>
                <a:ea typeface="+mn-ea"/>
                <a:cs typeface="+mn-cs"/>
              </a:defRPr>
            </a:lvl3pPr>
            <a:lvl4pPr marL="1077913" indent="-276225"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666666"/>
                </a:solidFill>
                <a:latin typeface="Source Sans Pro Light" panose="020B0403030403020204" pitchFamily="34" charset="0"/>
                <a:ea typeface="+mn-ea"/>
                <a:cs typeface="+mn-cs"/>
              </a:defRPr>
            </a:lvl4pPr>
            <a:lvl5pPr marL="1346200" indent="-268288" algn="l" defTabSz="914400" rtl="0" eaLnBrk="1" latinLnBrk="0" hangingPunct="1">
              <a:lnSpc>
                <a:spcPct val="90000"/>
              </a:lnSpc>
              <a:spcBef>
                <a:spcPts val="500"/>
              </a:spcBef>
              <a:buClr>
                <a:schemeClr val="accent2"/>
              </a:buClr>
              <a:buFont typeface="Arial" panose="020B0604020202020204" pitchFamily="34" charset="0"/>
              <a:buChar char="•"/>
              <a:tabLst/>
              <a:defRPr sz="1600" kern="1200">
                <a:solidFill>
                  <a:srgbClr val="666666"/>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solidFill>
                  <a:schemeClr val="tx1"/>
                </a:solidFill>
                <a:latin typeface="Roboto Light" panose="02000000000000000000" pitchFamily="2" charset="0"/>
                <a:ea typeface="Roboto Light" panose="02000000000000000000" pitchFamily="2" charset="0"/>
              </a:rPr>
              <a:t>Report from Australian Strategic Policy Institute (ASPI) makes some claims about how China uses state-owned companies to collect global data.</a:t>
            </a:r>
          </a:p>
          <a:p>
            <a:pPr marL="0" indent="-228600">
              <a:buFont typeface="Arial" panose="020B0604020202020204" pitchFamily="34" charset="0"/>
              <a:buChar char="•"/>
            </a:pPr>
            <a:endParaRPr lang="en-US" sz="2200" dirty="0">
              <a:solidFill>
                <a:schemeClr val="tx1"/>
              </a:solidFill>
              <a:latin typeface="Roboto Light" panose="02000000000000000000" pitchFamily="2" charset="0"/>
              <a:ea typeface="Roboto Light" panose="02000000000000000000" pitchFamily="2" charset="0"/>
            </a:endParaRPr>
          </a:p>
          <a:p>
            <a:pPr marL="0" indent="0">
              <a:buNone/>
            </a:pPr>
            <a:r>
              <a:rPr lang="en-US" sz="2200" dirty="0">
                <a:solidFill>
                  <a:schemeClr val="tx1"/>
                </a:solidFill>
                <a:latin typeface="Roboto Light" panose="02000000000000000000" pitchFamily="2" charset="0"/>
                <a:ea typeface="Roboto Light" panose="02000000000000000000" pitchFamily="2" charset="0"/>
              </a:rPr>
              <a:t>Machine Translation provider </a:t>
            </a:r>
            <a:r>
              <a:rPr lang="en-US" sz="2200" b="1" dirty="0">
                <a:solidFill>
                  <a:schemeClr val="tx1"/>
                </a:solidFill>
                <a:latin typeface="Roboto Light" panose="02000000000000000000" pitchFamily="2" charset="0"/>
                <a:ea typeface="Roboto Light" panose="02000000000000000000" pitchFamily="2" charset="0"/>
              </a:rPr>
              <a:t>GTCOM</a:t>
            </a:r>
            <a:r>
              <a:rPr lang="en-US" sz="2200" dirty="0">
                <a:solidFill>
                  <a:schemeClr val="tx1"/>
                </a:solidFill>
                <a:latin typeface="Roboto Light" panose="02000000000000000000" pitchFamily="2" charset="0"/>
                <a:ea typeface="Roboto Light" panose="02000000000000000000" pitchFamily="2" charset="0"/>
              </a:rPr>
              <a:t> (subsidiary of a state-owned company) is estimated to handle more than 5 trillion words per day, across 65 languages.</a:t>
            </a:r>
          </a:p>
        </p:txBody>
      </p:sp>
      <p:pic>
        <p:nvPicPr>
          <p:cNvPr id="3" name="Grafik 2">
            <a:extLst>
              <a:ext uri="{FF2B5EF4-FFF2-40B4-BE49-F238E27FC236}">
                <a16:creationId xmlns:a16="http://schemas.microsoft.com/office/drawing/2014/main" id="{D8338098-FC86-4639-B8C7-F753FDD8C4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4709" y="862602"/>
            <a:ext cx="4475531" cy="5129548"/>
          </a:xfrm>
          <a:prstGeom prst="rect">
            <a:avLst/>
          </a:prstGeom>
          <a:effectLst/>
        </p:spPr>
      </p:pic>
      <p:sp>
        <p:nvSpPr>
          <p:cNvPr id="8" name="Textfeld 7">
            <a:extLst>
              <a:ext uri="{FF2B5EF4-FFF2-40B4-BE49-F238E27FC236}">
                <a16:creationId xmlns:a16="http://schemas.microsoft.com/office/drawing/2014/main" id="{41E4EB34-FB99-422C-B010-3FB27C73228F}"/>
              </a:ext>
            </a:extLst>
          </p:cNvPr>
          <p:cNvSpPr txBox="1"/>
          <p:nvPr/>
        </p:nvSpPr>
        <p:spPr>
          <a:xfrm>
            <a:off x="80187" y="6488668"/>
            <a:ext cx="824072" cy="369332"/>
          </a:xfrm>
          <a:prstGeom prst="rect">
            <a:avLst/>
          </a:prstGeom>
          <a:noFill/>
        </p:spPr>
        <p:txBody>
          <a:bodyPr wrap="none" rtlCol="0">
            <a:spAutoFit/>
          </a:bodyPr>
          <a:lstStyle/>
          <a:p>
            <a:pPr>
              <a:spcAft>
                <a:spcPts val="600"/>
              </a:spcAft>
            </a:pPr>
            <a:r>
              <a:rPr lang="de-AT" dirty="0">
                <a:solidFill>
                  <a:schemeClr val="bg1">
                    <a:lumMod val="50000"/>
                  </a:schemeClr>
                </a:solidFill>
                <a:hlinkClick r:id="rId6">
                  <a:extLst>
                    <a:ext uri="{A12FA001-AC4F-418D-AE19-62706E023703}">
                      <ahyp:hlinkClr xmlns:ahyp="http://schemas.microsoft.com/office/drawing/2018/hyperlinkcolor" val="tx"/>
                    </a:ext>
                  </a:extLst>
                </a:hlinkClick>
              </a:rPr>
              <a:t>Source</a:t>
            </a:r>
            <a:endParaRPr lang="de-AT" dirty="0">
              <a:solidFill>
                <a:schemeClr val="bg1">
                  <a:lumMod val="50000"/>
                </a:schemeClr>
              </a:solidFill>
            </a:endParaRPr>
          </a:p>
        </p:txBody>
      </p:sp>
    </p:spTree>
    <p:extLst>
      <p:ext uri="{BB962C8B-B14F-4D97-AF65-F5344CB8AC3E}">
        <p14:creationId xmlns:p14="http://schemas.microsoft.com/office/powerpoint/2010/main" val="4258060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MadCap_PPT_Wide_Theme">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dCap_PPT_Wide_Theme" id="{4BE46CB6-F45E-4391-B446-03CE91E00655}" vid="{D323B9B2-0754-43CB-A515-E216360AADB3}"/>
    </a:ext>
  </a:extLst>
</a:theme>
</file>

<file path=ppt/theme/theme10.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MadCap Flare">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MadCap Central">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  MadCap D2H">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  MadCap Lingo">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  MadCap Contributor">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  MadCap Mimic">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  MadCap Capture">
  <a:themeElements>
    <a:clrScheme name="MadCap Brand">
      <a:dk1>
        <a:srgbClr val="45494C"/>
      </a:dk1>
      <a:lt1>
        <a:srgbClr val="FFFFFF"/>
      </a:lt1>
      <a:dk2>
        <a:srgbClr val="585E61"/>
      </a:dk2>
      <a:lt2>
        <a:srgbClr val="E8E9EA"/>
      </a:lt2>
      <a:accent1>
        <a:srgbClr val="25BCC3"/>
      </a:accent1>
      <a:accent2>
        <a:srgbClr val="95EFED"/>
      </a:accent2>
      <a:accent3>
        <a:srgbClr val="FF6B31"/>
      </a:accent3>
      <a:accent4>
        <a:srgbClr val="FCB813"/>
      </a:accent4>
      <a:accent5>
        <a:srgbClr val="5308BE"/>
      </a:accent5>
      <a:accent6>
        <a:srgbClr val="1C5A97"/>
      </a:accent6>
      <a:hlink>
        <a:srgbClr val="25BCC3"/>
      </a:hlink>
      <a:folHlink>
        <a:srgbClr val="FF6B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B67675A18CAED48AFDBC4F218E3CA6B" ma:contentTypeVersion="12" ma:contentTypeDescription="Ein neues Dokument erstellen." ma:contentTypeScope="" ma:versionID="7451514a80dd5afea3fc9e65b6ce0afb">
  <xsd:schema xmlns:xsd="http://www.w3.org/2001/XMLSchema" xmlns:xs="http://www.w3.org/2001/XMLSchema" xmlns:p="http://schemas.microsoft.com/office/2006/metadata/properties" xmlns:ns2="f6457c02-4a35-438b-8508-dcfad5b30f93" xmlns:ns3="de553c11-906a-451a-ba3c-068244c8ba92" targetNamespace="http://schemas.microsoft.com/office/2006/metadata/properties" ma:root="true" ma:fieldsID="4aedf723d287085156df652b4fa0c69f" ns2:_="" ns3:_="">
    <xsd:import namespace="f6457c02-4a35-438b-8508-dcfad5b30f93"/>
    <xsd:import namespace="de553c11-906a-451a-ba3c-068244c8ba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57c02-4a35-438b-8508-dcfad5b30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553c11-906a-451a-ba3c-068244c8ba92"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AADB97-A9BD-4A0D-B29F-BD83E5416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57c02-4a35-438b-8508-dcfad5b30f93"/>
    <ds:schemaRef ds:uri="de553c11-906a-451a-ba3c-068244c8b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0CD6A4-467C-4FEA-8EAE-3979B9ECA4A7}">
  <ds:schemaRefs>
    <ds:schemaRef ds:uri="http://purl.org/dc/terms/"/>
    <ds:schemaRef ds:uri="http://schemas.openxmlformats.org/package/2006/metadata/core-properties"/>
    <ds:schemaRef ds:uri="http://purl.org/dc/dcmitype/"/>
    <ds:schemaRef ds:uri="http://schemas.microsoft.com/office/infopath/2007/PartnerControls"/>
    <ds:schemaRef ds:uri="de553c11-906a-451a-ba3c-068244c8ba92"/>
    <ds:schemaRef ds:uri="http://purl.org/dc/elements/1.1/"/>
    <ds:schemaRef ds:uri="http://schemas.microsoft.com/office/2006/metadata/properties"/>
    <ds:schemaRef ds:uri="f6457c02-4a35-438b-8508-dcfad5b30f93"/>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B9EC7D3-1C13-41AC-82FD-C79D6DFD1D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MadCap_PPT_Wide_Theme</Template>
  <TotalTime>0</TotalTime>
  <Words>3336</Words>
  <Application>Microsoft Office PowerPoint</Application>
  <PresentationFormat>Breitbild</PresentationFormat>
  <Paragraphs>264</Paragraphs>
  <Slides>34</Slides>
  <Notes>16</Notes>
  <HiddenSlides>0</HiddenSlides>
  <MMClips>0</MMClips>
  <ScaleCrop>false</ScaleCrop>
  <HeadingPairs>
    <vt:vector size="6" baseType="variant">
      <vt:variant>
        <vt:lpstr>Verwendete Schriftarten</vt:lpstr>
      </vt:variant>
      <vt:variant>
        <vt:i4>12</vt:i4>
      </vt:variant>
      <vt:variant>
        <vt:lpstr>Design</vt:lpstr>
      </vt:variant>
      <vt:variant>
        <vt:i4>9</vt:i4>
      </vt:variant>
      <vt:variant>
        <vt:lpstr>Folientitel</vt:lpstr>
      </vt:variant>
      <vt:variant>
        <vt:i4>34</vt:i4>
      </vt:variant>
    </vt:vector>
  </HeadingPairs>
  <TitlesOfParts>
    <vt:vector size="55" baseType="lpstr">
      <vt:lpstr>Arial</vt:lpstr>
      <vt:lpstr>Calibri</vt:lpstr>
      <vt:lpstr>Calibri Light</vt:lpstr>
      <vt:lpstr>Chiller</vt:lpstr>
      <vt:lpstr>Lato</vt:lpstr>
      <vt:lpstr>noto_sansregular</vt:lpstr>
      <vt:lpstr>Roboto</vt:lpstr>
      <vt:lpstr>Roboto</vt:lpstr>
      <vt:lpstr>Roboto Bold</vt:lpstr>
      <vt:lpstr>Roboto Light</vt:lpstr>
      <vt:lpstr>Roboto Medium</vt:lpstr>
      <vt:lpstr>Wingdings</vt:lpstr>
      <vt:lpstr>MadCap_PPT_Wide_Theme</vt:lpstr>
      <vt:lpstr>2 MadCap Flare</vt:lpstr>
      <vt:lpstr>3 MadCap Central</vt:lpstr>
      <vt:lpstr>4  MadCap D2H</vt:lpstr>
      <vt:lpstr>5  MadCap Lingo</vt:lpstr>
      <vt:lpstr>6  MadCap Contributor</vt:lpstr>
      <vt:lpstr>8  MadCap Mimic</vt:lpstr>
      <vt:lpstr>9  MadCap Capture</vt:lpstr>
      <vt:lpstr>Office Theme</vt:lpstr>
      <vt:lpstr>PowerPoint-Präsentation</vt:lpstr>
      <vt:lpstr>PowerPoint-Präsentation</vt:lpstr>
      <vt:lpstr>Eva Reiterer</vt:lpstr>
      <vt:lpstr>Agenda</vt:lpstr>
      <vt:lpstr>PowerPoint-Präsentation</vt:lpstr>
      <vt:lpstr>PowerPoint-Präsentation</vt:lpstr>
      <vt:lpstr>PowerPoint-Präsentation</vt:lpstr>
      <vt:lpstr>PowerPoint-Präsentation</vt:lpstr>
      <vt:lpstr>PowerPoint-Präsentation</vt:lpstr>
      <vt:lpstr>What could go wrong?</vt:lpstr>
      <vt:lpstr>What could go  wrong?</vt:lpstr>
      <vt:lpstr>PowerPoint-Präsentation</vt:lpstr>
      <vt:lpstr>PowerPoint-Präsentation</vt:lpstr>
      <vt:lpstr>PowerPoint-Präsentation</vt:lpstr>
      <vt:lpstr>Google Translate (free version)</vt:lpstr>
      <vt:lpstr>Google Translate (free version)</vt:lpstr>
      <vt:lpstr>DeepL (free version)</vt:lpstr>
      <vt:lpstr>DeepL (free version)</vt:lpstr>
      <vt:lpstr>PowerPoint-Präsentation</vt:lpstr>
      <vt:lpstr>PowerPoint-Präsentation</vt:lpstr>
      <vt:lpstr>PowerPoint-Präsentation</vt:lpstr>
      <vt:lpstr>PowerPoint-Präsentation</vt:lpstr>
      <vt:lpstr>PowerPoint-Präsentation</vt:lpstr>
      <vt:lpstr>PowerPoint-Präsentation</vt:lpstr>
      <vt:lpstr>Industry-specific constraints</vt:lpstr>
      <vt:lpstr>PowerPoint-Präsentation</vt:lpstr>
      <vt:lpstr>translation Tools</vt:lpstr>
      <vt:lpstr>Language Service Providers</vt:lpstr>
      <vt:lpstr>Language Service Providers</vt:lpstr>
      <vt:lpstr>PowerPoint-Präsentation</vt:lpstr>
      <vt:lpstr>How to protect your data </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Tricia Gardner</dc:creator>
  <cp:lastModifiedBy>Eva Reiterer, MSc | MEINRAD.cc</cp:lastModifiedBy>
  <cp:revision>82</cp:revision>
  <dcterms:created xsi:type="dcterms:W3CDTF">2017-07-26T19:37:21Z</dcterms:created>
  <dcterms:modified xsi:type="dcterms:W3CDTF">2021-05-26T16:41:17Z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0x010100BB67675A18CAED48AFDBC4F218E3CA6B</vt:lpwstr>
  </property>
</Properties>
</file>