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4" r:id="rId3"/>
    <p:sldMasterId id="2147483680" r:id="rId4"/>
    <p:sldMasterId id="2147483686" r:id="rId5"/>
    <p:sldMasterId id="2147483692" r:id="rId6"/>
    <p:sldMasterId id="2147483698" r:id="rId7"/>
    <p:sldMasterId id="2147483704" r:id="rId8"/>
    <p:sldMasterId id="2147483710" r:id="rId9"/>
  </p:sldMasterIdLst>
  <p:notesMasterIdLst>
    <p:notesMasterId r:id="rId40"/>
  </p:notesMasterIdLst>
  <p:sldIdLst>
    <p:sldId id="257" r:id="rId10"/>
    <p:sldId id="258" r:id="rId11"/>
    <p:sldId id="275" r:id="rId12"/>
    <p:sldId id="263" r:id="rId13"/>
    <p:sldId id="288" r:id="rId14"/>
    <p:sldId id="312" r:id="rId15"/>
    <p:sldId id="289" r:id="rId16"/>
    <p:sldId id="306" r:id="rId17"/>
    <p:sldId id="292" r:id="rId18"/>
    <p:sldId id="293" r:id="rId19"/>
    <p:sldId id="299" r:id="rId20"/>
    <p:sldId id="303" r:id="rId21"/>
    <p:sldId id="304" r:id="rId22"/>
    <p:sldId id="294" r:id="rId23"/>
    <p:sldId id="305" r:id="rId24"/>
    <p:sldId id="300" r:id="rId25"/>
    <p:sldId id="290" r:id="rId26"/>
    <p:sldId id="295" r:id="rId27"/>
    <p:sldId id="296" r:id="rId28"/>
    <p:sldId id="298" r:id="rId29"/>
    <p:sldId id="302" r:id="rId30"/>
    <p:sldId id="297" r:id="rId31"/>
    <p:sldId id="309" r:id="rId32"/>
    <p:sldId id="310" r:id="rId33"/>
    <p:sldId id="308" r:id="rId34"/>
    <p:sldId id="311" r:id="rId35"/>
    <p:sldId id="301" r:id="rId36"/>
    <p:sldId id="262" r:id="rId37"/>
    <p:sldId id="261" r:id="rId38"/>
    <p:sldId id="25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dCap Intro" id="{6A21BA50-497F-4CA3-BFB5-A8BFE50DA56D}">
          <p14:sldIdLst>
            <p14:sldId id="257"/>
            <p14:sldId id="258"/>
          </p14:sldIdLst>
        </p14:section>
        <p14:section name="Presentation" id="{DA46B448-9FC6-4245-9D43-4B2B5E28E52B}">
          <p14:sldIdLst>
            <p14:sldId id="275"/>
            <p14:sldId id="263"/>
            <p14:sldId id="288"/>
            <p14:sldId id="312"/>
            <p14:sldId id="289"/>
            <p14:sldId id="306"/>
            <p14:sldId id="292"/>
            <p14:sldId id="293"/>
            <p14:sldId id="299"/>
            <p14:sldId id="303"/>
            <p14:sldId id="304"/>
            <p14:sldId id="294"/>
            <p14:sldId id="305"/>
            <p14:sldId id="300"/>
            <p14:sldId id="290"/>
            <p14:sldId id="295"/>
            <p14:sldId id="296"/>
            <p14:sldId id="298"/>
            <p14:sldId id="302"/>
            <p14:sldId id="297"/>
            <p14:sldId id="309"/>
            <p14:sldId id="310"/>
            <p14:sldId id="308"/>
            <p14:sldId id="311"/>
            <p14:sldId id="301"/>
          </p14:sldIdLst>
        </p14:section>
        <p14:section name="MadCap Outro" id="{4C7CB0BA-8ABE-4A65-A6C4-C225175218FA}">
          <p14:sldIdLst>
            <p14:sldId id="262"/>
            <p14:sldId id="261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78530" autoAdjust="0"/>
  </p:normalViewPr>
  <p:slideViewPr>
    <p:cSldViewPr snapToGrid="0">
      <p:cViewPr varScale="1">
        <p:scale>
          <a:sx n="124" d="100"/>
          <a:sy n="124" d="100"/>
        </p:scale>
        <p:origin x="13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D96CA-7940-4F5A-B462-3FEB7B4F3A8F}" type="datetimeFigureOut">
              <a:rPr lang="sv-SE" smtClean="0"/>
              <a:t>2021-04-29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62AC-1F28-406F-89D3-AE02F61B5C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884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62AC-1F28-406F-89D3-AE02F61B5C4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75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62AC-1F28-406F-89D3-AE02F61B5C49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824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 i="0" baseline="0">
                <a:solidFill>
                  <a:srgbClr val="FFFFFF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chemeClr val="accent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9318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8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BED4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81174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305944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628CA9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1643201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52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25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628CA9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787021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617932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6DC1AA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946857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8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General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78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76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6DC1AA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999990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2933702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F485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79253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9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80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F485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230324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2260845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BED4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4117090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2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General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46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05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BED4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2606597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643875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20B2E7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621994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03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15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20B2E7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058068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2162530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20B2E7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1150831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3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eneral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chemeClr val="accent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746988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1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20B2E7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8046361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1900995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79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7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97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5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93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0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eneral Spli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295400"/>
            <a:ext cx="46736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519362"/>
            <a:ext cx="4673600" cy="3246439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791200" y="1498600"/>
            <a:ext cx="5791200" cy="42672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637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5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72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40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eneral Spli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295400"/>
            <a:ext cx="5791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519362"/>
            <a:ext cx="5791200" cy="3246439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416800" y="1498600"/>
            <a:ext cx="4165600" cy="42672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eneral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383295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BED4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19646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3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48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5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4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8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21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91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18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00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F73B3-CA74-4A76-AAC1-9F512937DB5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improvementsof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provementsoft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dcapsoftware.com/current-promotions/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0.png"/><Relationship Id="rId5" Type="http://schemas.openxmlformats.org/officeDocument/2006/relationships/hyperlink" Target="https://store.madcapsoftware.com/pc-786-9-madcap-flare-2021-upgrade.aspx" TargetMode="Externa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dcapsoftware.com/madworld-conferences/madworld-2021/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94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E5192-D5B4-4335-B27F-C0EC727F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Find file name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5832C-03A3-42A0-AB88-5D30F04E4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Spaces in file names</a:t>
            </a:r>
          </a:p>
          <a:p>
            <a:r>
              <a:rPr lang="sv-SE" dirty="0"/>
              <a:t>Mixed case file names</a:t>
            </a:r>
          </a:p>
          <a:p>
            <a:endParaRPr lang="sv-S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3BB7A47-A339-4A0B-AA26-802B0808C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3645" y="5545177"/>
            <a:ext cx="1582195" cy="11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A047A-F6C3-44B3-BBA6-1CF67C70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Different rules for different files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AD3E6-1173-4669-AAF1-B911747A0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03213"/>
            <a:r>
              <a:rPr lang="sv-SE" dirty="0"/>
              <a:t>You can set up rules to apply only to files that match a certain pattern. For examples</a:t>
            </a:r>
          </a:p>
          <a:p>
            <a:pPr lvl="1"/>
            <a:r>
              <a:rPr lang="sv-SE" dirty="0"/>
              <a:t>All files that start with ”r_” are reference topics, and must contain a div with style class ”reference”. </a:t>
            </a:r>
          </a:p>
          <a:p>
            <a:pPr marL="426710" lvl="1" indent="0">
              <a:buNone/>
            </a:pPr>
            <a:r>
              <a:rPr lang="sv-SE" dirty="0"/>
              <a:t>or</a:t>
            </a:r>
          </a:p>
          <a:p>
            <a:pPr lvl="1"/>
            <a:r>
              <a:rPr lang="sv-SE" dirty="0"/>
              <a:t>If a file contains &lt;div class=”reference”&gt;, the name must start with ”r_”.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9B1AF9-EB30-4A4C-B2EF-491009FAC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3645" y="5545177"/>
            <a:ext cx="1582195" cy="11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7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0E3E-ED3E-42CA-AE12-79BAFD86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Validating your information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0667-EA42-4CCC-9AAF-BD10F46F9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For example</a:t>
            </a:r>
          </a:p>
          <a:p>
            <a:pPr lvl="1"/>
            <a:r>
              <a:rPr lang="sv-SE" dirty="0"/>
              <a:t>A rule to assert that every topic of class ”task” has a numbered list (ol)</a:t>
            </a:r>
          </a:p>
          <a:p>
            <a:pPr lvl="1"/>
            <a:r>
              <a:rPr lang="sv-SE" dirty="0"/>
              <a:t>... and that the file name start with ”t” as in ”tMyTask.htm”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216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F3627-F0B0-4E2B-A31A-CDA3D6DB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Find topics that are still ”in review”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C109-D559-4B89-9C0C-7A080EF5F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3213" indent="-303213"/>
            <a:r>
              <a:rPr lang="sv-SE" dirty="0"/>
              <a:t>You’re ready to publish, but want to check that all the file tags are set to ”Done” rather than ”In Review”.</a:t>
            </a:r>
          </a:p>
          <a:p>
            <a:pPr lvl="1"/>
            <a:r>
              <a:rPr lang="sv-SE" dirty="0"/>
              <a:t>You would then set up a rule to report any time a topic has </a:t>
            </a:r>
            <a:br>
              <a:rPr lang="sv-SE" dirty="0"/>
            </a:br>
            <a:r>
              <a:rPr lang="sv-SE" dirty="0"/>
              <a:t>&lt;html MadCap:fileTags="</a:t>
            </a:r>
            <a:r>
              <a:rPr lang="sv-SE" b="1" dirty="0"/>
              <a:t>StatusTags.In Review</a:t>
            </a:r>
            <a:r>
              <a:rPr lang="sv-SE" dirty="0"/>
              <a:t>"&gt;.</a:t>
            </a:r>
          </a:p>
          <a:p>
            <a:pPr lvl="1"/>
            <a:r>
              <a:rPr lang="sv-SE" dirty="0"/>
              <a:t>... for example using this CSS context: </a:t>
            </a:r>
            <a:r>
              <a:rPr lang="sv-SE" dirty="0">
                <a:highlight>
                  <a:srgbClr val="FFFF00"/>
                </a:highlight>
              </a:rPr>
              <a:t>html[MadCap:fileTags*=Review].</a:t>
            </a:r>
          </a:p>
          <a:p>
            <a:pPr marL="303213" indent="-303213"/>
            <a:r>
              <a:rPr lang="sv-SE" dirty="0"/>
              <a:t>To learn more about the supported CSS syntax, go to </a:t>
            </a:r>
            <a:r>
              <a:rPr lang="sv-SE" b="1" dirty="0"/>
              <a:t>docs.improvementsoft.com.</a:t>
            </a:r>
          </a:p>
          <a:p>
            <a:pPr marL="426710" lvl="1" indent="0">
              <a:buNone/>
            </a:pPr>
            <a:endParaRPr lang="sv-S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2952431-0043-41B6-B47E-87B5BCCE2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3645" y="5545177"/>
            <a:ext cx="1582195" cy="11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1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3E802-812C-467B-9E5A-AC458EAC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Microsoft manual of style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ED7E12-C1EA-432D-8494-FA002C585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418" y="1113192"/>
            <a:ext cx="7911697" cy="48768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FD1221-694B-453A-9C03-D58B18CCEFF5}"/>
              </a:ext>
            </a:extLst>
          </p:cNvPr>
          <p:cNvSpPr txBox="1"/>
          <p:nvPr/>
        </p:nvSpPr>
        <p:spPr>
          <a:xfrm>
            <a:off x="2374418" y="6107863"/>
            <a:ext cx="78351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 This Mad Quality Plugin II project is neither maintained nor endorsed by Microsoft.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1649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24C98-0147-4466-9646-DAA7BA90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Coming sooN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5B06F7-B1D9-46CF-A498-13FA7E123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381" y="990600"/>
            <a:ext cx="9179196" cy="4876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A4F17C-A002-47D0-9F24-9B2141661684}"/>
              </a:ext>
            </a:extLst>
          </p:cNvPr>
          <p:cNvSpPr txBox="1"/>
          <p:nvPr/>
        </p:nvSpPr>
        <p:spPr>
          <a:xfrm>
            <a:off x="2374418" y="6107863"/>
            <a:ext cx="78351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 This Mad Quality Plugin II project is neither maintained nor endorsed by Google.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350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D594-3ED2-43C9-A6AF-7D5DE3D1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Validating more than one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7A63A-1ECC-4059-BC1E-264586D43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Validate topics in a folder</a:t>
            </a:r>
          </a:p>
          <a:p>
            <a:r>
              <a:rPr lang="sv-SE" dirty="0"/>
              <a:t>Validate topics in a TOC</a:t>
            </a:r>
          </a:p>
          <a:p>
            <a:r>
              <a:rPr lang="sv-SE" dirty="0"/>
              <a:t>Validate all topics in the project</a:t>
            </a:r>
          </a:p>
          <a:p>
            <a:r>
              <a:rPr lang="sv-SE" dirty="0"/>
              <a:t>Validate a random topic </a:t>
            </a:r>
          </a:p>
        </p:txBody>
      </p:sp>
      <p:pic>
        <p:nvPicPr>
          <p:cNvPr id="5" name="Graphic 4" descr="Dice with solid fill">
            <a:extLst>
              <a:ext uri="{FF2B5EF4-FFF2-40B4-BE49-F238E27FC236}">
                <a16:creationId xmlns:a16="http://schemas.microsoft.com/office/drawing/2014/main" id="{7D697CA2-588C-4DBC-A5A5-BFD83BEFD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0654" y="3181297"/>
            <a:ext cx="603303" cy="60330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2BA05DC-562E-48E7-8CB3-6F28951F9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3645" y="5545177"/>
            <a:ext cx="1582195" cy="11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49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181E-00FC-4A98-A991-DD7DF830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How do I set up my own rules?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989A8-1616-43BB-9BF1-7C3B37790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The easiest approach is to modify the existing rules</a:t>
            </a:r>
          </a:p>
          <a:p>
            <a:r>
              <a:rPr lang="sv-SE" dirty="0"/>
              <a:t>For instructions on how to set up rules from scratch, see </a:t>
            </a:r>
            <a:r>
              <a:rPr lang="sv-SE" dirty="0">
                <a:hlinkClick r:id="rId3"/>
              </a:rPr>
              <a:t>https://docs.improvementsoft.com</a:t>
            </a:r>
            <a:endParaRPr lang="sv-SE" dirty="0"/>
          </a:p>
          <a:p>
            <a:r>
              <a:rPr lang="sv-SE" dirty="0"/>
              <a:t>Let’s look at a few examples</a:t>
            </a:r>
          </a:p>
          <a:p>
            <a:pPr lvl="1"/>
            <a:r>
              <a:rPr lang="sv-SE" dirty="0"/>
              <a:t>Setting up a word choice rule for ”checkbox” vs ”check box”</a:t>
            </a:r>
          </a:p>
          <a:p>
            <a:pPr lvl="1"/>
            <a:r>
              <a:rPr lang="sv-SE" dirty="0"/>
              <a:t>Set up a structural rule for detecting a span wrapped in span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C9086F8-B6EB-41C7-A3FD-9C5B3CD14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3645" y="5545177"/>
            <a:ext cx="1582195" cy="11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5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E825-B185-4AAB-9B0B-35D1AB1D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Can I run this from the command 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79288-5E8C-4BDD-AAE6-EE8CEAE65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Yes, by running the MadQualityCommander.exe CLI.</a:t>
            </a:r>
          </a:p>
          <a:p>
            <a:pPr marL="303213" indent="-303213"/>
            <a:r>
              <a:rPr lang="sv-SE" dirty="0"/>
              <a:t>It validates all files in a folder (including subfolders) and creates a CSV file that you can open in Excel.</a:t>
            </a:r>
          </a:p>
          <a:p>
            <a:r>
              <a:rPr lang="sv-SE" dirty="0"/>
              <a:t>Let’s give it a try...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7C3391A-5627-4BC9-B941-97E7EC803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3645" y="5545177"/>
            <a:ext cx="1582195" cy="11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32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12B2E-E70A-496A-B889-DC9F58E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How do I make the most out of the plugin?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013B4-C755-4E7A-B5A1-A338EEA98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Use the default rules and modify them to fit your in-house style guide. </a:t>
            </a:r>
          </a:p>
          <a:p>
            <a:r>
              <a:rPr lang="sv-SE" dirty="0"/>
              <a:t>Share the rules with your team so that each writer can self-edit their topics. </a:t>
            </a:r>
          </a:p>
        </p:txBody>
      </p:sp>
    </p:spTree>
    <p:extLst>
      <p:ext uri="{BB962C8B-B14F-4D97-AF65-F5344CB8AC3E}">
        <p14:creationId xmlns:p14="http://schemas.microsoft.com/office/powerpoint/2010/main" val="45563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731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3AF4-0233-417E-9C63-64ADDD45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Where can I get this 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65978-2ADA-42BE-AA13-F7BB6BC0E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3213" indent="-303213"/>
            <a:r>
              <a:rPr lang="sv-SE" dirty="0"/>
              <a:t>Go to </a:t>
            </a:r>
            <a:r>
              <a:rPr lang="sv-SE" dirty="0">
                <a:hlinkClick r:id="rId2"/>
              </a:rPr>
              <a:t>www.improvementsoft.com</a:t>
            </a:r>
            <a:r>
              <a:rPr lang="sv-SE" dirty="0"/>
              <a:t>  to sign up and download the installer. </a:t>
            </a:r>
          </a:p>
          <a:p>
            <a:r>
              <a:rPr lang="sv-SE" dirty="0"/>
              <a:t>Once installed, you have a fully functional </a:t>
            </a:r>
            <a:r>
              <a:rPr lang="sv-SE" b="1" u="sng" dirty="0"/>
              <a:t>free 14 day trial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2902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49C4-3368-4924-9112-F5F0499D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Improvementsoft.com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521685-0261-467F-A0F5-DC0731AB9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6188" y="1498600"/>
            <a:ext cx="6399624" cy="4876800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0BF94F-43CE-4382-A144-3CF87527BFA7}"/>
              </a:ext>
            </a:extLst>
          </p:cNvPr>
          <p:cNvSpPr/>
          <p:nvPr/>
        </p:nvSpPr>
        <p:spPr>
          <a:xfrm rot="20578454">
            <a:off x="7851455" y="6007803"/>
            <a:ext cx="1855830" cy="310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Built using Flare</a:t>
            </a:r>
          </a:p>
        </p:txBody>
      </p:sp>
    </p:spTree>
    <p:extLst>
      <p:ext uri="{BB962C8B-B14F-4D97-AF65-F5344CB8AC3E}">
        <p14:creationId xmlns:p14="http://schemas.microsoft.com/office/powerpoint/2010/main" val="77634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59E6-38B9-4CAD-841E-366E59856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How much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818E-E3E7-42AB-BF45-B33047E0B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19 USD/month </a:t>
            </a:r>
            <a:r>
              <a:rPr lang="sv-SE" dirty="0"/>
              <a:t>for individuals.</a:t>
            </a:r>
          </a:p>
          <a:p>
            <a:r>
              <a:rPr lang="sv-SE" b="1" dirty="0"/>
              <a:t>59 USD/month </a:t>
            </a:r>
            <a:r>
              <a:rPr lang="sv-SE" dirty="0"/>
              <a:t>for teams </a:t>
            </a:r>
            <a:r>
              <a:rPr lang="sv-SE" b="1" dirty="0"/>
              <a:t>up to 7 people</a:t>
            </a:r>
            <a:r>
              <a:rPr lang="sv-SE" dirty="0"/>
              <a:t>.</a:t>
            </a:r>
          </a:p>
          <a:p>
            <a:r>
              <a:rPr lang="sv-SE" b="1" dirty="0"/>
              <a:t>99 USD/month </a:t>
            </a:r>
            <a:r>
              <a:rPr lang="sv-SE" dirty="0"/>
              <a:t>for teams with </a:t>
            </a:r>
            <a:r>
              <a:rPr lang="sv-SE" b="1" dirty="0"/>
              <a:t>more than 7 people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indent="0">
              <a:buNone/>
            </a:pPr>
            <a:r>
              <a:rPr lang="sv-SE" sz="1800" dirty="0"/>
              <a:t>&gt; The plugin is continuously updated with new free rule sets. </a:t>
            </a:r>
          </a:p>
          <a:p>
            <a:pPr indent="0">
              <a:buNone/>
            </a:pPr>
            <a:r>
              <a:rPr lang="sv-SE" sz="1800" dirty="0"/>
              <a:t>&gt; The next rule set to be released is the Google developer documentation style guide. </a:t>
            </a:r>
          </a:p>
          <a:p>
            <a:pPr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7782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41AA-015E-41F6-836A-1F365922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Why the mad quality plugin?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343F9-3686-404C-8912-16E32116E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It can help you improve content quality without spending extra time.</a:t>
            </a:r>
          </a:p>
          <a:p>
            <a:r>
              <a:rPr lang="sv-SE" sz="2800" dirty="0"/>
              <a:t>It frees up editing resources.</a:t>
            </a:r>
          </a:p>
          <a:p>
            <a:r>
              <a:rPr lang="sv-SE" sz="2800" dirty="0"/>
              <a:t>It’s cheap and easy to set up and use.</a:t>
            </a:r>
          </a:p>
          <a:p>
            <a:r>
              <a:rPr lang="sv-SE" sz="2800" dirty="0"/>
              <a:t>It’s fun!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CAC9F09-FDF8-468B-88A4-F0BBC6219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rgbClr val="D1D2D3"/>
                </a:solidFill>
                <a:effectLst/>
                <a:latin typeface="Slack-Lato"/>
              </a:rPr>
              <a:t>Another idea:  I leave the results window open and then set about making the changes, but I then have to close the window and re-run the check.  Could there be a refresh option on the window?  It would only re-run the same check (i.e. If I have scanned one topic, it should only rescan that topic).  It may take more hassle to implement than the benefit it may offer, but just throwing it out there   </a:t>
            </a:r>
            <a:r>
              <a:rPr kumimoji="0" lang="sv-SE" altLang="sv-SE" sz="2600" b="0" i="0" u="none" strike="noStrike" cap="none" normalizeH="0" baseline="0">
                <a:ln>
                  <a:noFill/>
                </a:ln>
                <a:solidFill>
                  <a:srgbClr val="D1D2D3"/>
                </a:solidFill>
                <a:effectLst/>
                <a:latin typeface="Slack-Lato"/>
              </a:rPr>
              <a:t>      </a:t>
            </a:r>
            <a:r>
              <a:rPr kumimoji="0" lang="sv-SE" altLang="sv-S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:slightly_smiling_face:">
            <a:extLst>
              <a:ext uri="{FF2B5EF4-FFF2-40B4-BE49-F238E27FC236}">
                <a16:creationId xmlns:a16="http://schemas.microsoft.com/office/drawing/2014/main" id="{5BCAAFDA-E0F8-45CB-A36D-9D35BB6C9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300" y="-198438"/>
            <a:ext cx="4191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04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41AA-015E-41F6-836A-1F365922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Questions? Need support?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CAC9F09-FDF8-468B-88A4-F0BBC6219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>
                <a:ln>
                  <a:noFill/>
                </a:ln>
                <a:solidFill>
                  <a:srgbClr val="D1D2D3"/>
                </a:solidFill>
                <a:effectLst/>
                <a:latin typeface="Slack-Lato"/>
              </a:rPr>
              <a:t>Another idea:  I leave the results window open and then set about making the changes, but I then have to close the window and re-run the check.  Could there be a refresh option on the window?  It would only re-run the same check (i.e. If I have scanned one topic, it should only rescan that topic).  It may take more hassle to implement than the benefit it may offer, but just throwing it out there   </a:t>
            </a:r>
            <a:r>
              <a:rPr kumimoji="0" lang="sv-SE" altLang="sv-SE" sz="2600" b="0" i="0" u="none" strike="noStrike" cap="none" normalizeH="0" baseline="0">
                <a:ln>
                  <a:noFill/>
                </a:ln>
                <a:solidFill>
                  <a:srgbClr val="D1D2D3"/>
                </a:solidFill>
                <a:effectLst/>
                <a:latin typeface="Slack-Lato"/>
              </a:rPr>
              <a:t>      </a:t>
            </a:r>
            <a:r>
              <a:rPr kumimoji="0" lang="sv-SE" altLang="sv-S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:slightly_smiling_face:">
            <a:extLst>
              <a:ext uri="{FF2B5EF4-FFF2-40B4-BE49-F238E27FC236}">
                <a16:creationId xmlns:a16="http://schemas.microsoft.com/office/drawing/2014/main" id="{5BCAAFDA-E0F8-45CB-A36D-9D35BB6C9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300" y="-198438"/>
            <a:ext cx="4191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FBABAA-9436-4A21-B718-243CCD36002E}"/>
              </a:ext>
            </a:extLst>
          </p:cNvPr>
          <p:cNvSpPr txBox="1">
            <a:spLocks/>
          </p:cNvSpPr>
          <p:nvPr/>
        </p:nvSpPr>
        <p:spPr>
          <a:xfrm>
            <a:off x="406400" y="2698278"/>
            <a:ext cx="11379200" cy="730722"/>
          </a:xfrm>
          <a:prstGeom prst="rect">
            <a:avLst/>
          </a:prstGeom>
        </p:spPr>
        <p:txBody>
          <a:bodyPr/>
          <a:lstStyle>
            <a:lvl1pPr marL="0" indent="-304792" algn="l" defTabSz="1219170" rtl="0" eaLnBrk="1" latinLnBrk="0" hangingPunct="1">
              <a:spcBef>
                <a:spcPct val="20000"/>
              </a:spcBef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 algn="l" defTabSz="1219170" rtl="0" eaLnBrk="1" latinLnBrk="0" hangingPunct="1">
              <a:spcBef>
                <a:spcPct val="20000"/>
              </a:spcBef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 indent="-304792" algn="l" defTabSz="1219170" rtl="0" eaLnBrk="1" latinLnBrk="0" hangingPunct="1">
              <a:spcBef>
                <a:spcPct val="2000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 algn="l" defTabSz="1219170" rtl="0" eaLnBrk="1" latinLnBrk="0" hangingPunct="1">
              <a:spcBef>
                <a:spcPct val="2000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 algn="l" defTabSz="1219170" rtl="0" eaLnBrk="1" latinLnBrk="0" hangingPunct="1">
              <a:spcBef>
                <a:spcPct val="2000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Wingdings" panose="05000000000000000000" pitchFamily="2" charset="2"/>
              <a:buNone/>
            </a:pPr>
            <a:r>
              <a:rPr lang="sv-SE" sz="4800"/>
              <a:t>mattias@improvementsoft.com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3959167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7F415-340F-4DF2-8C95-6C865493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Other improvementsoft.com plugins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3A176-8440-4E59-8AA7-B4FEE0BCC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b="1" dirty="0"/>
              <a:t>free Kaizen Plugin </a:t>
            </a:r>
            <a:r>
              <a:rPr lang="sv-SE" dirty="0"/>
              <a:t>– a collection of tools to speed up your work</a:t>
            </a:r>
          </a:p>
          <a:p>
            <a:pPr lvl="1"/>
            <a:r>
              <a:rPr lang="sv-SE" dirty="0"/>
              <a:t>Used by thousands of users. </a:t>
            </a:r>
          </a:p>
          <a:p>
            <a:r>
              <a:rPr lang="sv-SE" dirty="0"/>
              <a:t>The </a:t>
            </a:r>
            <a:r>
              <a:rPr lang="sv-SE" b="1" dirty="0"/>
              <a:t>Markdown Plugin </a:t>
            </a:r>
            <a:r>
              <a:rPr lang="sv-SE" dirty="0"/>
              <a:t>– to import </a:t>
            </a:r>
            <a:r>
              <a:rPr lang="sv-SE" b="1" u="sng" dirty="0"/>
              <a:t>and export</a:t>
            </a:r>
            <a:r>
              <a:rPr lang="sv-SE" b="1" dirty="0"/>
              <a:t> </a:t>
            </a:r>
            <a:r>
              <a:rPr lang="sv-SE" dirty="0"/>
              <a:t>Markdown. </a:t>
            </a:r>
          </a:p>
          <a:p>
            <a:pPr lvl="1"/>
            <a:r>
              <a:rPr lang="sv-SE" dirty="0"/>
              <a:t>Popular with DevOps teams.</a:t>
            </a:r>
          </a:p>
          <a:p>
            <a:r>
              <a:rPr lang="sv-SE" dirty="0"/>
              <a:t>The </a:t>
            </a:r>
            <a:r>
              <a:rPr lang="sv-SE" b="1" dirty="0"/>
              <a:t>Automator Plugin </a:t>
            </a:r>
            <a:r>
              <a:rPr lang="sv-SE" dirty="0"/>
              <a:t>– to integrate Flare with 3rd party apps</a:t>
            </a:r>
          </a:p>
          <a:p>
            <a:pPr lvl="1"/>
            <a:r>
              <a:rPr lang="sv-SE" dirty="0"/>
              <a:t>Helps companies support workflows </a:t>
            </a:r>
            <a:r>
              <a:rPr lang="en-US" dirty="0"/>
              <a:t>with hundreds of thousands of help topics in a single system.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2559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F221C-5721-4BD9-B39D-886140E6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Improvementsoft’s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FE28A-6FA0-4E8E-9CC7-26A5649DC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Workflow automation with MadCap Flare</a:t>
            </a:r>
          </a:p>
          <a:p>
            <a:pPr lvl="1"/>
            <a:r>
              <a:rPr lang="sv-SE" dirty="0"/>
              <a:t>Custom Flare Plugins</a:t>
            </a:r>
          </a:p>
          <a:p>
            <a:r>
              <a:rPr lang="sv-SE" dirty="0"/>
              <a:t>Custom turnkey Flare Help Portal implementations</a:t>
            </a:r>
          </a:p>
          <a:p>
            <a:pPr lvl="1"/>
            <a:r>
              <a:rPr lang="sv-SE" dirty="0"/>
              <a:t>With your own design</a:t>
            </a:r>
          </a:p>
          <a:p>
            <a:r>
              <a:rPr lang="sv-SE" dirty="0"/>
              <a:t>Automated content migration to Flare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1454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F3D1-5AA7-4AD9-AD1F-DD0B108C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Madcap flare user group slack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DA8554-F476-480F-B750-382D81526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558" y="1158534"/>
            <a:ext cx="9390172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3F226C-002A-4D96-84EB-EB3C755EA2E2}"/>
              </a:ext>
            </a:extLst>
          </p:cNvPr>
          <p:cNvSpPr txBox="1"/>
          <p:nvPr/>
        </p:nvSpPr>
        <p:spPr>
          <a:xfrm>
            <a:off x="2745089" y="6214029"/>
            <a:ext cx="6618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sv-SE" dirty="0"/>
              <a:t>... and now a few words from our sponsor before moving on to Q&amp;A.</a:t>
            </a:r>
          </a:p>
        </p:txBody>
      </p:sp>
    </p:spTree>
    <p:extLst>
      <p:ext uri="{BB962C8B-B14F-4D97-AF65-F5344CB8AC3E}">
        <p14:creationId xmlns:p14="http://schemas.microsoft.com/office/powerpoint/2010/main" val="2047895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" y="5360672"/>
            <a:ext cx="3244999" cy="379415"/>
          </a:xfrm>
          <a:prstGeom prst="rect">
            <a:avLst/>
          </a:prstGeo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24" y="5360672"/>
            <a:ext cx="2958773" cy="3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55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2" y="5418162"/>
            <a:ext cx="4540824" cy="75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3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B7AC5-F3FF-4499-B5EA-D8B1F5F747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Mad Quality Plugin II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6EF4B15-6D07-4184-A6B6-D7E7E875F2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Mattias Sander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4C315-487F-4446-A595-605045658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32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91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4CB620-7F63-4D7E-AF52-3B79C9075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</p:spPr>
        <p:txBody>
          <a:bodyPr>
            <a:normAutofit/>
          </a:bodyPr>
          <a:lstStyle/>
          <a:p>
            <a:r>
              <a:rPr lang="sv-SE" dirty="0"/>
              <a:t>What is the Mad quality plugin II?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DF22F9C-4725-40F8-96CD-3D0218C13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1691" y="1355017"/>
            <a:ext cx="6077009" cy="4876800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94B74D-A9AE-4A84-BF67-EEB97B45E45B}"/>
              </a:ext>
            </a:extLst>
          </p:cNvPr>
          <p:cNvSpPr txBox="1"/>
          <p:nvPr/>
        </p:nvSpPr>
        <p:spPr>
          <a:xfrm>
            <a:off x="7098146" y="2796099"/>
            <a:ext cx="4298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 tool to automate and validate quality in your topics and snippets.</a:t>
            </a:r>
          </a:p>
          <a:p>
            <a:endParaRPr lang="sv-SE" dirty="0"/>
          </a:p>
          <a:p>
            <a:r>
              <a:rPr lang="sv-SE" dirty="0"/>
              <a:t>It helps you find potential problems with both structure and language.</a:t>
            </a:r>
          </a:p>
        </p:txBody>
      </p:sp>
    </p:spTree>
    <p:extLst>
      <p:ext uri="{BB962C8B-B14F-4D97-AF65-F5344CB8AC3E}">
        <p14:creationId xmlns:p14="http://schemas.microsoft.com/office/powerpoint/2010/main" val="28239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4CB620-7F63-4D7E-AF52-3B79C9075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How can it help me?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1D2B4A-BD2B-4F3D-B9CD-AEE29C64D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3213" indent="-303213"/>
            <a:r>
              <a:rPr lang="sv-SE" dirty="0"/>
              <a:t>Makes editing fast and easy.</a:t>
            </a:r>
          </a:p>
          <a:p>
            <a:pPr marL="303213" indent="-303213"/>
            <a:r>
              <a:rPr lang="sv-SE" dirty="0"/>
              <a:t>Supports consistent editing in a team by helping the team comply with the editing standards. </a:t>
            </a:r>
          </a:p>
          <a:p>
            <a:pPr marL="303213" indent="-303213"/>
            <a:r>
              <a:rPr lang="sv-SE" dirty="0"/>
              <a:t>Helps you spot quality problems early on before they become real problems. </a:t>
            </a:r>
          </a:p>
        </p:txBody>
      </p:sp>
    </p:spTree>
    <p:extLst>
      <p:ext uri="{BB962C8B-B14F-4D97-AF65-F5344CB8AC3E}">
        <p14:creationId xmlns:p14="http://schemas.microsoft.com/office/powerpoint/2010/main" val="105835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1274-402F-482F-8733-E5B4D892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How can it help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3FD9-0212-44A4-9921-E072013E0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220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ED5E6-2D86-44AA-A2F2-2A1DB01F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Find structural problems in the 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1E607-29D2-4BDC-B3DE-359DC16AC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Line breaks in headings 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(h1 &gt; br)</a:t>
            </a:r>
          </a:p>
          <a:p>
            <a:r>
              <a:rPr lang="sv-SE" dirty="0"/>
              <a:t>Paragraphs wrapped in paragraphs 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(p &gt; p)</a:t>
            </a:r>
          </a:p>
          <a:p>
            <a:r>
              <a:rPr lang="sv-SE" dirty="0"/>
              <a:t>Elements with local styling 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(span[style])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056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ED5E6-2D86-44AA-A2F2-2A1DB01F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Find structural problems in the 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1E607-29D2-4BDC-B3DE-359DC16AC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DIVs without a style class 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(div:not([class]))</a:t>
            </a:r>
          </a:p>
          <a:p>
            <a:r>
              <a:rPr lang="sv-SE" dirty="0"/>
              <a:t>Hard-coded formatting 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(b,i,u)</a:t>
            </a:r>
          </a:p>
          <a:p>
            <a:r>
              <a:rPr lang="sv-SE" dirty="0"/>
              <a:t>Empty tags 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(p:empty)</a:t>
            </a:r>
          </a:p>
          <a:p>
            <a:r>
              <a:rPr lang="sv-SE" dirty="0"/>
              <a:t>Lists with only one item </a:t>
            </a:r>
          </a:p>
          <a:p>
            <a:pPr lvl="1"/>
            <a:r>
              <a:rPr lang="sv-SE" dirty="0">
                <a:highlight>
                  <a:srgbClr val="FFFF00"/>
                </a:highlight>
              </a:rPr>
              <a:t>(</a:t>
            </a:r>
            <a:r>
              <a:rPr lang="en-US" dirty="0" err="1">
                <a:highlight>
                  <a:srgbClr val="FFFF00"/>
                </a:highlight>
              </a:rPr>
              <a:t>ol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li:only-child</a:t>
            </a:r>
            <a:r>
              <a:rPr lang="en-US" dirty="0">
                <a:highlight>
                  <a:srgbClr val="FFFF00"/>
                </a:highlight>
              </a:rPr>
              <a:t>)</a:t>
            </a:r>
          </a:p>
          <a:p>
            <a:endParaRPr lang="sv-S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6681DF-3EF1-4A94-A2D1-8F6E950D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3645" y="5545177"/>
            <a:ext cx="1582195" cy="11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7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7C28B-4EB6-46EC-B690-CC6E4CEC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Find language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7414E-D693-4BB7-8157-C5EB7A2D6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 use (for example “discontinue” vs “stop”)</a:t>
            </a:r>
          </a:p>
          <a:p>
            <a:r>
              <a:rPr lang="sv-SE" dirty="0"/>
              <a:t>Use of acronyms</a:t>
            </a:r>
          </a:p>
          <a:p>
            <a:pPr lvl="1"/>
            <a:r>
              <a:rPr lang="sv-SE" dirty="0"/>
              <a:t>Acronyms in headings</a:t>
            </a:r>
          </a:p>
          <a:p>
            <a:pPr lvl="1"/>
            <a:r>
              <a:rPr lang="sv-SE" dirty="0"/>
              <a:t>Acronyms that are not explained</a:t>
            </a:r>
          </a:p>
          <a:p>
            <a:r>
              <a:rPr lang="sv-SE" dirty="0"/>
              <a:t>Long sentences (&gt; 30 words)</a:t>
            </a:r>
          </a:p>
          <a:p>
            <a:r>
              <a:rPr lang="sv-SE" dirty="0"/>
              <a:t>Duplicate words (”the the”)</a:t>
            </a:r>
          </a:p>
          <a:p>
            <a:r>
              <a:rPr lang="sv-SE" dirty="0"/>
              <a:t>Passive voice (”the presentation was given by Mattias Sander”)</a:t>
            </a:r>
          </a:p>
          <a:p>
            <a:endParaRPr lang="sv-SE" dirty="0"/>
          </a:p>
          <a:p>
            <a:pPr lvl="1"/>
            <a:endParaRPr lang="sv-S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023C0C-2F50-41EC-9244-A767A965B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3645" y="5545177"/>
            <a:ext cx="1582195" cy="11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47118"/>
      </p:ext>
    </p:extLst>
  </p:cSld>
  <p:clrMapOvr>
    <a:masterClrMapping/>
  </p:clrMapOvr>
</p:sld>
</file>

<file path=ppt/theme/theme1.xml><?xml version="1.0" encoding="utf-8"?>
<a:theme xmlns:a="http://schemas.openxmlformats.org/drawingml/2006/main" name="MadCap_PPT_Wide_Theme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Cap_PPT_Wide_Theme" id="{4BE46CB6-F45E-4391-B446-03CE91E00655}" vid="{D323B9B2-0754-43CB-A515-E216360AADB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MadCap Flare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 MadCap Central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  MadCap D2H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  MadCap Lingo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  MadCap Contributor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  MadCap Mimic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  MadCap Capture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MadCap_PPT_Wide_Theme</Template>
  <TotalTime>8400</TotalTime>
  <Words>1089</Words>
  <Application>Microsoft Office PowerPoint</Application>
  <PresentationFormat>Widescreen</PresentationFormat>
  <Paragraphs>115</Paragraphs>
  <Slides>30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Arial</vt:lpstr>
      <vt:lpstr>Calibri</vt:lpstr>
      <vt:lpstr>Calibri Light</vt:lpstr>
      <vt:lpstr>Roboto</vt:lpstr>
      <vt:lpstr>Roboto Bold</vt:lpstr>
      <vt:lpstr>Roboto Light</vt:lpstr>
      <vt:lpstr>Roboto Medium</vt:lpstr>
      <vt:lpstr>Slack-Lato</vt:lpstr>
      <vt:lpstr>Wingdings</vt:lpstr>
      <vt:lpstr>MadCap_PPT_Wide_Theme</vt:lpstr>
      <vt:lpstr>2 MadCap Flare</vt:lpstr>
      <vt:lpstr>3 MadCap Central</vt:lpstr>
      <vt:lpstr>4  MadCap D2H</vt:lpstr>
      <vt:lpstr>5  MadCap Lingo</vt:lpstr>
      <vt:lpstr>6  MadCap Contributor</vt:lpstr>
      <vt:lpstr>8  MadCap Mimic</vt:lpstr>
      <vt:lpstr>9  MadCap Capture</vt:lpstr>
      <vt:lpstr>Office Theme</vt:lpstr>
      <vt:lpstr>PowerPoint Presentation</vt:lpstr>
      <vt:lpstr>PowerPoint Presentation</vt:lpstr>
      <vt:lpstr>Mad Quality Plugin II</vt:lpstr>
      <vt:lpstr>What is the Mad quality plugin II?</vt:lpstr>
      <vt:lpstr>How can it help me?</vt:lpstr>
      <vt:lpstr>How can it help me?</vt:lpstr>
      <vt:lpstr>Find structural problems in the HTML</vt:lpstr>
      <vt:lpstr>Find structural problems in the HTML</vt:lpstr>
      <vt:lpstr>Find language problems</vt:lpstr>
      <vt:lpstr>Find file name issues</vt:lpstr>
      <vt:lpstr>Different rules for different files </vt:lpstr>
      <vt:lpstr>Validating your information model</vt:lpstr>
      <vt:lpstr>Find topics that are still ”in review”</vt:lpstr>
      <vt:lpstr>The Microsoft manual of style</vt:lpstr>
      <vt:lpstr>Coming sooN </vt:lpstr>
      <vt:lpstr>Validating more than one file</vt:lpstr>
      <vt:lpstr>How do I set up my own rules?</vt:lpstr>
      <vt:lpstr>Can I run this from the command line?</vt:lpstr>
      <vt:lpstr>How do I make the most out of the plugin?</vt:lpstr>
      <vt:lpstr>Where can I get this thing?</vt:lpstr>
      <vt:lpstr>Improvementsoft.com </vt:lpstr>
      <vt:lpstr>How much is it?</vt:lpstr>
      <vt:lpstr>Why the mad quality plugin?</vt:lpstr>
      <vt:lpstr>Questions? Need support?</vt:lpstr>
      <vt:lpstr>Other improvementsoft.com plugins</vt:lpstr>
      <vt:lpstr>Improvementsoft’s services</vt:lpstr>
      <vt:lpstr>Madcap flare user group slack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 Gardner</dc:creator>
  <cp:lastModifiedBy>Mattias Sander</cp:lastModifiedBy>
  <cp:revision>189</cp:revision>
  <dcterms:created xsi:type="dcterms:W3CDTF">2017-07-26T19:37:21Z</dcterms:created>
  <dcterms:modified xsi:type="dcterms:W3CDTF">2021-04-29T17:48:56Z</dcterms:modified>
</cp:coreProperties>
</file>