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4" r:id="rId3"/>
    <p:sldMasterId id="2147483680" r:id="rId4"/>
    <p:sldMasterId id="2147483686" r:id="rId5"/>
    <p:sldMasterId id="2147483692" r:id="rId6"/>
    <p:sldMasterId id="2147483698" r:id="rId7"/>
    <p:sldMasterId id="2147483704" r:id="rId8"/>
    <p:sldMasterId id="2147483710" r:id="rId9"/>
  </p:sldMasterIdLst>
  <p:notesMasterIdLst>
    <p:notesMasterId r:id="rId40"/>
  </p:notesMasterIdLst>
  <p:sldIdLst>
    <p:sldId id="257" r:id="rId10"/>
    <p:sldId id="258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60" r:id="rId37"/>
    <p:sldId id="261" r:id="rId38"/>
    <p:sldId id="25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C7518-4C0E-406F-82B7-1EEB234B70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72258-CDBB-47E1-BD91-900477D7E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8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96F6D-83A9-493F-841E-25676D3A782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2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96F6D-83A9-493F-841E-25676D3A782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3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 i="0" baseline="0">
                <a:solidFill>
                  <a:srgbClr val="FFFFFF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9318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81174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305944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28CA9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64320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52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2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28CA9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787021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61793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DC1AA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946857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8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General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78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76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DC1AA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999990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2933702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F485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79253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80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F485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230324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2260845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4117090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2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General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4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05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2606597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643875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621994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03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15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058068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2162530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15083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3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chemeClr val="accent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746988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1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804636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1900995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79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7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97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5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93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0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Spli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95400"/>
            <a:ext cx="46736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519362"/>
            <a:ext cx="4673600" cy="3246439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791200" y="1498600"/>
            <a:ext cx="5791200" cy="42672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63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5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2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0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Spli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95400"/>
            <a:ext cx="5791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519362"/>
            <a:ext cx="5791200" cy="3246439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416800" y="1498600"/>
            <a:ext cx="4165600" cy="42672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383295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9646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3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48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5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8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1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91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18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0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73B3-CA74-4A76-AAC1-9F512937DB5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1.png"/><Relationship Id="rId5" Type="http://schemas.openxmlformats.org/officeDocument/2006/relationships/image" Target="../media/image43.sv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1.svg"/><Relationship Id="rId3" Type="http://schemas.openxmlformats.org/officeDocument/2006/relationships/image" Target="../media/image39.png"/><Relationship Id="rId7" Type="http://schemas.openxmlformats.org/officeDocument/2006/relationships/image" Target="../media/image55.svg"/><Relationship Id="rId12" Type="http://schemas.openxmlformats.org/officeDocument/2006/relationships/image" Target="../media/image54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1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63.sv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7.svg"/><Relationship Id="rId1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3.sv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capsoftware.com/current-promotions/" TargetMode="Externa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capsoftware.com/madworld-conferences/madworld-2021/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94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69576-3055-487D-8247-196614828335}"/>
              </a:ext>
            </a:extLst>
          </p:cNvPr>
          <p:cNvGrpSpPr/>
          <p:nvPr/>
        </p:nvGrpSpPr>
        <p:grpSpPr>
          <a:xfrm>
            <a:off x="-120316" y="-127000"/>
            <a:ext cx="12416590" cy="7165474"/>
            <a:chOff x="-120316" y="-127000"/>
            <a:chExt cx="12416590" cy="71654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55CE32-A6A7-463A-B18C-9EB64BADCA7B}"/>
                </a:ext>
              </a:extLst>
            </p:cNvPr>
            <p:cNvSpPr/>
            <p:nvPr/>
          </p:nvSpPr>
          <p:spPr>
            <a:xfrm>
              <a:off x="-120316" y="-127000"/>
              <a:ext cx="12416590" cy="716547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89600" y="0"/>
              <a:ext cx="6502400" cy="4783015"/>
              <a:chOff x="5689600" y="0"/>
              <a:chExt cx="6502400" cy="478301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61969" y="217112"/>
                <a:ext cx="789354" cy="458085"/>
              </a:xfrm>
              <a:prstGeom prst="rect">
                <a:avLst/>
              </a:prstGeom>
            </p:spPr>
          </p:pic>
          <p:sp>
            <p:nvSpPr>
              <p:cNvPr id="5" name="Arc 4"/>
              <p:cNvSpPr/>
              <p:nvPr/>
            </p:nvSpPr>
            <p:spPr>
              <a:xfrm>
                <a:off x="5689600" y="0"/>
                <a:ext cx="6502400" cy="4783015"/>
              </a:xfrm>
              <a:prstGeom prst="arc">
                <a:avLst/>
              </a:prstGeom>
              <a:ln w="9525">
                <a:solidFill>
                  <a:srgbClr val="CD7F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930DA2-2A6D-4E29-9AD9-FED801B65929}"/>
              </a:ext>
            </a:extLst>
          </p:cNvPr>
          <p:cNvSpPr txBox="1"/>
          <p:nvPr/>
        </p:nvSpPr>
        <p:spPr>
          <a:xfrm>
            <a:off x="7572014" y="0"/>
            <a:ext cx="3585681" cy="6369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9600" dirty="0">
                <a:solidFill>
                  <a:srgbClr val="92D05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3</a:t>
            </a:r>
            <a:endParaRPr lang="en-DK" sz="49600" dirty="0">
              <a:solidFill>
                <a:srgbClr val="92D050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4FB41-1D8C-40AE-A9E4-7A3FD413CD80}"/>
              </a:ext>
            </a:extLst>
          </p:cNvPr>
          <p:cNvSpPr txBox="1"/>
          <p:nvPr/>
        </p:nvSpPr>
        <p:spPr>
          <a:xfrm>
            <a:off x="0" y="2680325"/>
            <a:ext cx="87088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Insights – the catch</a:t>
            </a:r>
            <a:endParaRPr lang="en-GB" sz="8800" dirty="0">
              <a:solidFill>
                <a:srgbClr val="DFAE7D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B91039-86D0-4BA5-AF9A-D1351F97CD19}"/>
              </a:ext>
            </a:extLst>
          </p:cNvPr>
          <p:cNvGrpSpPr/>
          <p:nvPr/>
        </p:nvGrpSpPr>
        <p:grpSpPr>
          <a:xfrm>
            <a:off x="994431" y="3462873"/>
            <a:ext cx="9082792" cy="403794"/>
            <a:chOff x="1147735" y="4201658"/>
            <a:chExt cx="9082792" cy="40379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D159F6-1EF6-4AD9-B8A2-9A8D524C5BD5}"/>
                </a:ext>
              </a:extLst>
            </p:cNvPr>
            <p:cNvSpPr txBox="1"/>
            <p:nvPr/>
          </p:nvSpPr>
          <p:spPr>
            <a:xfrm>
              <a:off x="1147735" y="4201658"/>
              <a:ext cx="153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Different</a:t>
              </a:r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 </a:t>
              </a:r>
              <a:r>
                <a:rPr lang="da-DK" dirty="0" err="1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CD8213-3097-45DE-ADB6-591B7589B338}"/>
                </a:ext>
              </a:extLst>
            </p:cNvPr>
            <p:cNvSpPr txBox="1"/>
            <p:nvPr/>
          </p:nvSpPr>
          <p:spPr>
            <a:xfrm>
              <a:off x="2937690" y="4236120"/>
              <a:ext cx="1116623" cy="369332"/>
            </a:xfrm>
            <a:prstGeom prst="rect">
              <a:avLst/>
            </a:prstGeom>
            <a:solidFill>
              <a:srgbClr val="CD7F32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C519C6-E191-4427-B443-6E0C6A793882}"/>
                </a:ext>
              </a:extLst>
            </p:cNvPr>
            <p:cNvSpPr txBox="1"/>
            <p:nvPr/>
          </p:nvSpPr>
          <p:spPr>
            <a:xfrm>
              <a:off x="5017549" y="4236120"/>
              <a:ext cx="1116623" cy="369332"/>
            </a:xfrm>
            <a:prstGeom prst="rect">
              <a:avLst/>
            </a:prstGeom>
            <a:solidFill>
              <a:srgbClr val="CD7F32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402CE3-6451-4724-AD31-F5DDCE42E4D3}"/>
                </a:ext>
              </a:extLst>
            </p:cNvPr>
            <p:cNvSpPr txBox="1"/>
            <p:nvPr/>
          </p:nvSpPr>
          <p:spPr>
            <a:xfrm>
              <a:off x="7158574" y="4236120"/>
              <a:ext cx="1116623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D7F3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latin typeface="Barlow Condensed Light" panose="00000406000000000000" pitchFamily="2" charset="0"/>
                </a:rPr>
                <a:t>Value</a:t>
              </a:r>
              <a:endParaRPr lang="en-GB" dirty="0">
                <a:latin typeface="Barlow Condensed Light" panose="00000406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5F1D52-17B5-4FC4-8C76-DC53C958174A}"/>
                </a:ext>
              </a:extLst>
            </p:cNvPr>
            <p:cNvSpPr txBox="1"/>
            <p:nvPr/>
          </p:nvSpPr>
          <p:spPr>
            <a:xfrm>
              <a:off x="9113904" y="4236120"/>
              <a:ext cx="1116623" cy="36933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D2D0B4-B137-4C72-993D-1C42C1B68BBE}"/>
              </a:ext>
            </a:extLst>
          </p:cNvPr>
          <p:cNvGrpSpPr/>
          <p:nvPr/>
        </p:nvGrpSpPr>
        <p:grpSpPr>
          <a:xfrm>
            <a:off x="994431" y="2787851"/>
            <a:ext cx="9084172" cy="413170"/>
            <a:chOff x="1147735" y="3532533"/>
            <a:chExt cx="9084172" cy="41317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41FBF3-438A-45EE-9F4C-623F216F0571}"/>
                </a:ext>
              </a:extLst>
            </p:cNvPr>
            <p:cNvSpPr txBox="1"/>
            <p:nvPr/>
          </p:nvSpPr>
          <p:spPr>
            <a:xfrm>
              <a:off x="1147735" y="3532533"/>
              <a:ext cx="153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No </a:t>
              </a:r>
              <a:r>
                <a:rPr lang="da-DK" dirty="0" err="1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change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C45601-A760-4141-B673-F9A993FE220C}"/>
                </a:ext>
              </a:extLst>
            </p:cNvPr>
            <p:cNvSpPr txBox="1"/>
            <p:nvPr/>
          </p:nvSpPr>
          <p:spPr>
            <a:xfrm>
              <a:off x="2937690" y="3576371"/>
              <a:ext cx="1116623" cy="369332"/>
            </a:xfrm>
            <a:prstGeom prst="rect">
              <a:avLst/>
            </a:prstGeom>
            <a:solidFill>
              <a:srgbClr val="CD7F32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9ED386-C301-40DB-809C-87E5B259AEF4}"/>
                </a:ext>
              </a:extLst>
            </p:cNvPr>
            <p:cNvSpPr txBox="1"/>
            <p:nvPr/>
          </p:nvSpPr>
          <p:spPr>
            <a:xfrm>
              <a:off x="5018929" y="3576371"/>
              <a:ext cx="1116623" cy="369332"/>
            </a:xfrm>
            <a:prstGeom prst="rect">
              <a:avLst/>
            </a:prstGeom>
            <a:solidFill>
              <a:srgbClr val="CD7F32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A69DE3-58EC-4E7C-AA7D-6CBB22F1D3AF}"/>
                </a:ext>
              </a:extLst>
            </p:cNvPr>
            <p:cNvSpPr txBox="1"/>
            <p:nvPr/>
          </p:nvSpPr>
          <p:spPr>
            <a:xfrm>
              <a:off x="7158574" y="3576371"/>
              <a:ext cx="1116623" cy="369332"/>
            </a:xfrm>
            <a:prstGeom prst="rect">
              <a:avLst/>
            </a:prstGeom>
            <a:solidFill>
              <a:srgbClr val="CD7F32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3320D9-CF80-4504-803E-26535C25EB2F}"/>
                </a:ext>
              </a:extLst>
            </p:cNvPr>
            <p:cNvSpPr txBox="1"/>
            <p:nvPr/>
          </p:nvSpPr>
          <p:spPr>
            <a:xfrm>
              <a:off x="9115284" y="3576371"/>
              <a:ext cx="1116623" cy="369332"/>
            </a:xfrm>
            <a:prstGeom prst="rect">
              <a:avLst/>
            </a:prstGeom>
            <a:solidFill>
              <a:srgbClr val="CD7F32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B6073D1-08FB-4BAD-9153-26298B9301FB}"/>
              </a:ext>
            </a:extLst>
          </p:cNvPr>
          <p:cNvSpPr txBox="1"/>
          <p:nvPr/>
        </p:nvSpPr>
        <p:spPr>
          <a:xfrm>
            <a:off x="742950" y="1068850"/>
            <a:ext cx="10032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For one tag value in same target</a:t>
            </a:r>
            <a:endParaRPr lang="en-GB" sz="6000" dirty="0">
              <a:solidFill>
                <a:schemeClr val="bg1"/>
              </a:solidFill>
              <a:latin typeface="Barlow Condensed SemiBold" panose="00000706000000000000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BD45F0-C444-40C9-9D05-EC593B8FDFDC}"/>
              </a:ext>
            </a:extLst>
          </p:cNvPr>
          <p:cNvCxnSpPr>
            <a:cxnSpLocks/>
          </p:cNvCxnSpPr>
          <p:nvPr/>
        </p:nvCxnSpPr>
        <p:spPr>
          <a:xfrm>
            <a:off x="1889196" y="2084513"/>
            <a:ext cx="89519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D742C3-5011-427A-A74F-751DD81216AA}"/>
              </a:ext>
            </a:extLst>
          </p:cNvPr>
          <p:cNvGrpSpPr/>
          <p:nvPr/>
        </p:nvGrpSpPr>
        <p:grpSpPr>
          <a:xfrm>
            <a:off x="959941" y="5443189"/>
            <a:ext cx="9133693" cy="646331"/>
            <a:chOff x="1113245" y="6149319"/>
            <a:chExt cx="9133693" cy="6463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8E95A7-B8D6-4901-8BB8-55B2B888B836}"/>
                </a:ext>
              </a:extLst>
            </p:cNvPr>
            <p:cNvSpPr txBox="1"/>
            <p:nvPr/>
          </p:nvSpPr>
          <p:spPr>
            <a:xfrm>
              <a:off x="1113245" y="6149319"/>
              <a:ext cx="1531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New value</a:t>
              </a:r>
            </a:p>
            <a:p>
              <a:r>
                <a:rPr lang="da-DK" i="1" dirty="0">
                  <a:latin typeface="Barlow Condensed Light" panose="00000406000000000000" pitchFamily="2" charset="0"/>
                </a:rPr>
                <a:t>+changed file</a:t>
              </a:r>
              <a:endParaRPr lang="en-GB" i="1" dirty="0">
                <a:latin typeface="Barlow Condensed Light" panose="00000406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79B9A2-8F7F-4776-B962-3D78CB39251A}"/>
                </a:ext>
              </a:extLst>
            </p:cNvPr>
            <p:cNvSpPr txBox="1"/>
            <p:nvPr/>
          </p:nvSpPr>
          <p:spPr>
            <a:xfrm>
              <a:off x="2937690" y="6165029"/>
              <a:ext cx="1116623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627119-0AC0-4064-8B5E-46A5155E9FF6}"/>
                </a:ext>
              </a:extLst>
            </p:cNvPr>
            <p:cNvSpPr txBox="1"/>
            <p:nvPr/>
          </p:nvSpPr>
          <p:spPr>
            <a:xfrm>
              <a:off x="5002233" y="6165029"/>
              <a:ext cx="1116623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B7335D-72E8-42D9-A022-1C62D77E3B0F}"/>
                </a:ext>
              </a:extLst>
            </p:cNvPr>
            <p:cNvSpPr txBox="1"/>
            <p:nvPr/>
          </p:nvSpPr>
          <p:spPr>
            <a:xfrm>
              <a:off x="7206026" y="6165029"/>
              <a:ext cx="1116623" cy="369332"/>
            </a:xfrm>
            <a:prstGeom prst="rect">
              <a:avLst/>
            </a:prstGeom>
            <a:solidFill>
              <a:srgbClr val="D28B45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F62D27-C266-4654-8995-5D5075B5A104}"/>
                </a:ext>
              </a:extLst>
            </p:cNvPr>
            <p:cNvSpPr txBox="1"/>
            <p:nvPr/>
          </p:nvSpPr>
          <p:spPr>
            <a:xfrm>
              <a:off x="9130315" y="6165029"/>
              <a:ext cx="1116623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299EF0-EF56-4E37-991D-98C63E2A8619}"/>
              </a:ext>
            </a:extLst>
          </p:cNvPr>
          <p:cNvGrpSpPr/>
          <p:nvPr/>
        </p:nvGrpSpPr>
        <p:grpSpPr>
          <a:xfrm>
            <a:off x="994431" y="4786921"/>
            <a:ext cx="9099204" cy="646331"/>
            <a:chOff x="1147735" y="5480193"/>
            <a:chExt cx="9099204" cy="6463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7781EC-E30D-4D80-BD4A-A791330982F1}"/>
                </a:ext>
              </a:extLst>
            </p:cNvPr>
            <p:cNvSpPr txBox="1"/>
            <p:nvPr/>
          </p:nvSpPr>
          <p:spPr>
            <a:xfrm>
              <a:off x="1147735" y="5480193"/>
              <a:ext cx="1531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Deleted value</a:t>
              </a:r>
            </a:p>
            <a:p>
              <a:r>
                <a:rPr lang="da-DK" i="1" dirty="0">
                  <a:latin typeface="Barlow Condensed Light" panose="00000406000000000000" pitchFamily="2" charset="0"/>
                </a:rPr>
                <a:t>+changed file</a:t>
              </a:r>
              <a:endParaRPr lang="en-GB" i="1" dirty="0">
                <a:latin typeface="Barlow Condensed Light" panose="00000406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02E194-7285-48CF-B30F-1C999B4E91A6}"/>
                </a:ext>
              </a:extLst>
            </p:cNvPr>
            <p:cNvSpPr txBox="1"/>
            <p:nvPr/>
          </p:nvSpPr>
          <p:spPr>
            <a:xfrm>
              <a:off x="2937690" y="5505279"/>
              <a:ext cx="1116623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D7F32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latin typeface="Barlow Condensed Light" panose="00000406000000000000" pitchFamily="2" charset="0"/>
                </a:rPr>
                <a:t>Value</a:t>
              </a:r>
              <a:endParaRPr lang="en-GB" dirty="0">
                <a:latin typeface="Barlow Condensed Light" panose="00000406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C9BD9D-40CB-4AB7-9A3F-B985589C242E}"/>
                </a:ext>
              </a:extLst>
            </p:cNvPr>
            <p:cNvSpPr txBox="1"/>
            <p:nvPr/>
          </p:nvSpPr>
          <p:spPr>
            <a:xfrm>
              <a:off x="4997363" y="5505279"/>
              <a:ext cx="1116623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D7F32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latin typeface="Barlow Condensed Light" panose="00000406000000000000" pitchFamily="2" charset="0"/>
                </a:rPr>
                <a:t>Value</a:t>
              </a:r>
              <a:endParaRPr lang="en-GB" dirty="0">
                <a:latin typeface="Barlow Condensed Light" panose="00000406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68EB23-7960-4F88-958D-7482C9692DE2}"/>
                </a:ext>
              </a:extLst>
            </p:cNvPr>
            <p:cNvSpPr txBox="1"/>
            <p:nvPr/>
          </p:nvSpPr>
          <p:spPr>
            <a:xfrm>
              <a:off x="7186272" y="5505279"/>
              <a:ext cx="1116623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D7F32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latin typeface="Barlow Condensed Light" panose="00000406000000000000" pitchFamily="2" charset="0"/>
                </a:rPr>
                <a:t>Value</a:t>
              </a:r>
              <a:endParaRPr lang="en-GB" dirty="0">
                <a:latin typeface="Barlow Condensed Light" panose="00000406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6B98E3F-1DB4-42A3-ADF1-8F743696EF6F}"/>
                </a:ext>
              </a:extLst>
            </p:cNvPr>
            <p:cNvSpPr txBox="1"/>
            <p:nvPr/>
          </p:nvSpPr>
          <p:spPr>
            <a:xfrm>
              <a:off x="9130316" y="5505279"/>
              <a:ext cx="1116623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D7F32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latin typeface="Barlow Condensed Light" panose="00000406000000000000" pitchFamily="2" charset="0"/>
                </a:rPr>
                <a:t>Value</a:t>
              </a:r>
              <a:endParaRPr lang="en-GB" dirty="0">
                <a:latin typeface="Barlow Condensed Light" panose="00000406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1A3EEE-FB52-4535-A743-CF1B1E6680F9}"/>
              </a:ext>
            </a:extLst>
          </p:cNvPr>
          <p:cNvGrpSpPr/>
          <p:nvPr/>
        </p:nvGrpSpPr>
        <p:grpSpPr>
          <a:xfrm>
            <a:off x="994431" y="4128519"/>
            <a:ext cx="9099204" cy="396550"/>
            <a:chOff x="1147735" y="4858600"/>
            <a:chExt cx="9099204" cy="39655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F711B8-3788-49A6-A726-90D4E94A1864}"/>
                </a:ext>
              </a:extLst>
            </p:cNvPr>
            <p:cNvSpPr txBox="1"/>
            <p:nvPr/>
          </p:nvSpPr>
          <p:spPr>
            <a:xfrm>
              <a:off x="1147735" y="4858600"/>
              <a:ext cx="153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Changed </a:t>
              </a:r>
              <a:r>
                <a:rPr lang="da-DK" dirty="0" err="1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38A819-F24E-403A-8606-9C002D6DD49D}"/>
                </a:ext>
              </a:extLst>
            </p:cNvPr>
            <p:cNvSpPr txBox="1"/>
            <p:nvPr/>
          </p:nvSpPr>
          <p:spPr>
            <a:xfrm>
              <a:off x="2937690" y="4883686"/>
              <a:ext cx="111662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5DAFE0-459B-430A-A6AC-B7D48EACA596}"/>
                </a:ext>
              </a:extLst>
            </p:cNvPr>
            <p:cNvSpPr txBox="1"/>
            <p:nvPr/>
          </p:nvSpPr>
          <p:spPr>
            <a:xfrm>
              <a:off x="7186272" y="4883686"/>
              <a:ext cx="111662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E38CA9-6101-4A2F-A006-F7A57A4B3B93}"/>
                </a:ext>
              </a:extLst>
            </p:cNvPr>
            <p:cNvSpPr txBox="1"/>
            <p:nvPr/>
          </p:nvSpPr>
          <p:spPr>
            <a:xfrm>
              <a:off x="9130316" y="4883686"/>
              <a:ext cx="111662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A888B43-1CEE-4BF2-972E-785CCA7C4A09}"/>
                </a:ext>
              </a:extLst>
            </p:cNvPr>
            <p:cNvSpPr txBox="1"/>
            <p:nvPr/>
          </p:nvSpPr>
          <p:spPr>
            <a:xfrm>
              <a:off x="5004057" y="4885818"/>
              <a:ext cx="1116623" cy="369332"/>
            </a:xfrm>
            <a:prstGeom prst="rect">
              <a:avLst/>
            </a:prstGeom>
            <a:solidFill>
              <a:srgbClr val="CD7F32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  <a:latin typeface="Barlow Condensed Light" panose="00000406000000000000" pitchFamily="2" charset="0"/>
                </a:rPr>
                <a:t>Value</a:t>
              </a:r>
              <a:endParaRPr lang="en-GB" dirty="0">
                <a:solidFill>
                  <a:schemeClr val="bg1"/>
                </a:solidFill>
                <a:latin typeface="Barlow Condensed Light" panose="00000406000000000000" pitchFamily="2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3AFA62F-7E49-4962-AD4A-8D3056202C75}"/>
              </a:ext>
            </a:extLst>
          </p:cNvPr>
          <p:cNvSpPr txBox="1"/>
          <p:nvPr/>
        </p:nvSpPr>
        <p:spPr>
          <a:xfrm>
            <a:off x="2735695" y="2326609"/>
            <a:ext cx="1480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Source project</a:t>
            </a:r>
            <a:endParaRPr lang="en-DK" dirty="0">
              <a:latin typeface="Barlow Condensed SemiBold" panose="00000706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EBA352-8119-4F69-B5CE-4A42BE751C9E}"/>
              </a:ext>
            </a:extLst>
          </p:cNvPr>
          <p:cNvSpPr txBox="1"/>
          <p:nvPr/>
        </p:nvSpPr>
        <p:spPr>
          <a:xfrm>
            <a:off x="5002150" y="2326609"/>
            <a:ext cx="1077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Project 1</a:t>
            </a:r>
            <a:endParaRPr lang="en-DK" dirty="0">
              <a:latin typeface="Barlow Condensed SemiBold" panose="00000706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503E37-E2C5-416C-AB75-DAE3EE430890}"/>
              </a:ext>
            </a:extLst>
          </p:cNvPr>
          <p:cNvSpPr txBox="1"/>
          <p:nvPr/>
        </p:nvSpPr>
        <p:spPr>
          <a:xfrm>
            <a:off x="7182130" y="2326609"/>
            <a:ext cx="1077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Project 2</a:t>
            </a:r>
            <a:endParaRPr lang="en-DK" dirty="0">
              <a:latin typeface="Barlow Condensed SemiBold" panose="00000706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16483E-0B5B-4526-A068-14DA9FD03EB8}"/>
              </a:ext>
            </a:extLst>
          </p:cNvPr>
          <p:cNvSpPr txBox="1"/>
          <p:nvPr/>
        </p:nvSpPr>
        <p:spPr>
          <a:xfrm>
            <a:off x="9369212" y="2326609"/>
            <a:ext cx="1077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Project 3</a:t>
            </a:r>
            <a:endParaRPr lang="en-DK" dirty="0">
              <a:latin typeface="Barlow Condensed SemiBold" panose="00000706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06E106-861F-4CBA-A57C-D174709F3C74}"/>
              </a:ext>
            </a:extLst>
          </p:cNvPr>
          <p:cNvGrpSpPr/>
          <p:nvPr/>
        </p:nvGrpSpPr>
        <p:grpSpPr>
          <a:xfrm>
            <a:off x="9270423" y="-1381022"/>
            <a:ext cx="4124120" cy="3897641"/>
            <a:chOff x="9270423" y="-1381022"/>
            <a:chExt cx="4124120" cy="3897641"/>
          </a:xfrm>
        </p:grpSpPr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572BA4B-575A-40FF-AFC0-01C1D7729569}"/>
                </a:ext>
              </a:extLst>
            </p:cNvPr>
            <p:cNvSpPr/>
            <p:nvPr/>
          </p:nvSpPr>
          <p:spPr>
            <a:xfrm rot="11211669">
              <a:off x="9270423" y="-1381022"/>
              <a:ext cx="4124120" cy="3897641"/>
            </a:xfrm>
            <a:custGeom>
              <a:avLst/>
              <a:gdLst>
                <a:gd name="connsiteX0" fmla="*/ 606599 w 1419694"/>
                <a:gd name="connsiteY0" fmla="*/ 23842 h 1934447"/>
                <a:gd name="connsiteX1" fmla="*/ 1410163 w 1419694"/>
                <a:gd name="connsiteY1" fmla="*/ 919770 h 1934447"/>
                <a:gd name="connsiteX2" fmla="*/ 24708 w 1419694"/>
                <a:gd name="connsiteY2" fmla="*/ 1917297 h 1934447"/>
                <a:gd name="connsiteX3" fmla="*/ 606599 w 1419694"/>
                <a:gd name="connsiteY3" fmla="*/ 23842 h 1934447"/>
                <a:gd name="connsiteX0" fmla="*/ 824730 w 4161535"/>
                <a:gd name="connsiteY0" fmla="*/ 72620 h 1969799"/>
                <a:gd name="connsiteX1" fmla="*/ 4159058 w 4161535"/>
                <a:gd name="connsiteY1" fmla="*/ 543676 h 1969799"/>
                <a:gd name="connsiteX2" fmla="*/ 242839 w 4161535"/>
                <a:gd name="connsiteY2" fmla="*/ 1966075 h 1969799"/>
                <a:gd name="connsiteX3" fmla="*/ 824730 w 4161535"/>
                <a:gd name="connsiteY3" fmla="*/ 72620 h 1969799"/>
                <a:gd name="connsiteX0" fmla="*/ 904718 w 4130787"/>
                <a:gd name="connsiteY0" fmla="*/ 16886 h 3917522"/>
                <a:gd name="connsiteX1" fmla="*/ 4128210 w 4130787"/>
                <a:gd name="connsiteY1" fmla="*/ 2427578 h 3917522"/>
                <a:gd name="connsiteX2" fmla="*/ 211991 w 4130787"/>
                <a:gd name="connsiteY2" fmla="*/ 3849977 h 3917522"/>
                <a:gd name="connsiteX3" fmla="*/ 904718 w 4130787"/>
                <a:gd name="connsiteY3" fmla="*/ 16886 h 3917522"/>
                <a:gd name="connsiteX0" fmla="*/ 832808 w 4058416"/>
                <a:gd name="connsiteY0" fmla="*/ 608385 h 4509021"/>
                <a:gd name="connsiteX1" fmla="*/ 4056300 w 4058416"/>
                <a:gd name="connsiteY1" fmla="*/ 3019077 h 4509021"/>
                <a:gd name="connsiteX2" fmla="*/ 140081 w 4058416"/>
                <a:gd name="connsiteY2" fmla="*/ 4441476 h 4509021"/>
                <a:gd name="connsiteX3" fmla="*/ 832808 w 4058416"/>
                <a:gd name="connsiteY3" fmla="*/ 608385 h 4509021"/>
                <a:gd name="connsiteX0" fmla="*/ 831278 w 4056874"/>
                <a:gd name="connsiteY0" fmla="*/ 575814 h 4476450"/>
                <a:gd name="connsiteX1" fmla="*/ 4054770 w 4056874"/>
                <a:gd name="connsiteY1" fmla="*/ 2986506 h 4476450"/>
                <a:gd name="connsiteX2" fmla="*/ 138551 w 4056874"/>
                <a:gd name="connsiteY2" fmla="*/ 4408905 h 4476450"/>
                <a:gd name="connsiteX3" fmla="*/ 831278 w 4056874"/>
                <a:gd name="connsiteY3" fmla="*/ 575814 h 4476450"/>
                <a:gd name="connsiteX0" fmla="*/ 831278 w 4054770"/>
                <a:gd name="connsiteY0" fmla="*/ 575814 h 4476450"/>
                <a:gd name="connsiteX1" fmla="*/ 4054770 w 4054770"/>
                <a:gd name="connsiteY1" fmla="*/ 2986506 h 4476450"/>
                <a:gd name="connsiteX2" fmla="*/ 138551 w 4054770"/>
                <a:gd name="connsiteY2" fmla="*/ 4408905 h 4476450"/>
                <a:gd name="connsiteX3" fmla="*/ 831278 w 4054770"/>
                <a:gd name="connsiteY3" fmla="*/ 575814 h 4476450"/>
                <a:gd name="connsiteX0" fmla="*/ 831278 w 4054770"/>
                <a:gd name="connsiteY0" fmla="*/ 575814 h 4476450"/>
                <a:gd name="connsiteX1" fmla="*/ 4054770 w 4054770"/>
                <a:gd name="connsiteY1" fmla="*/ 2986506 h 4476450"/>
                <a:gd name="connsiteX2" fmla="*/ 138551 w 4054770"/>
                <a:gd name="connsiteY2" fmla="*/ 4408905 h 4476450"/>
                <a:gd name="connsiteX3" fmla="*/ 831278 w 4054770"/>
                <a:gd name="connsiteY3" fmla="*/ 575814 h 4476450"/>
                <a:gd name="connsiteX0" fmla="*/ 880860 w 4104352"/>
                <a:gd name="connsiteY0" fmla="*/ 0 h 3900636"/>
                <a:gd name="connsiteX1" fmla="*/ 4104352 w 4104352"/>
                <a:gd name="connsiteY1" fmla="*/ 2410692 h 3900636"/>
                <a:gd name="connsiteX2" fmla="*/ 188133 w 4104352"/>
                <a:gd name="connsiteY2" fmla="*/ 3833091 h 3900636"/>
                <a:gd name="connsiteX3" fmla="*/ 880860 w 4104352"/>
                <a:gd name="connsiteY3" fmla="*/ 0 h 3900636"/>
                <a:gd name="connsiteX0" fmla="*/ 880860 w 4104352"/>
                <a:gd name="connsiteY0" fmla="*/ 0 h 3900636"/>
                <a:gd name="connsiteX1" fmla="*/ 4104352 w 4104352"/>
                <a:gd name="connsiteY1" fmla="*/ 2410692 h 3900636"/>
                <a:gd name="connsiteX2" fmla="*/ 188133 w 4104352"/>
                <a:gd name="connsiteY2" fmla="*/ 3833091 h 3900636"/>
                <a:gd name="connsiteX3" fmla="*/ 880860 w 4104352"/>
                <a:gd name="connsiteY3" fmla="*/ 0 h 3900636"/>
                <a:gd name="connsiteX0" fmla="*/ 882155 w 4124120"/>
                <a:gd name="connsiteY0" fmla="*/ 0 h 3899877"/>
                <a:gd name="connsiteX1" fmla="*/ 4124120 w 4124120"/>
                <a:gd name="connsiteY1" fmla="*/ 2401456 h 3899877"/>
                <a:gd name="connsiteX2" fmla="*/ 189428 w 4124120"/>
                <a:gd name="connsiteY2" fmla="*/ 3833091 h 3899877"/>
                <a:gd name="connsiteX3" fmla="*/ 882155 w 4124120"/>
                <a:gd name="connsiteY3" fmla="*/ 0 h 3899877"/>
                <a:gd name="connsiteX0" fmla="*/ 882155 w 4124120"/>
                <a:gd name="connsiteY0" fmla="*/ 0 h 3897641"/>
                <a:gd name="connsiteX1" fmla="*/ 4124120 w 4124120"/>
                <a:gd name="connsiteY1" fmla="*/ 2373747 h 3897641"/>
                <a:gd name="connsiteX2" fmla="*/ 189428 w 4124120"/>
                <a:gd name="connsiteY2" fmla="*/ 3833091 h 3897641"/>
                <a:gd name="connsiteX3" fmla="*/ 882155 w 4124120"/>
                <a:gd name="connsiteY3" fmla="*/ 0 h 389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4120" h="3897641">
                  <a:moveTo>
                    <a:pt x="882155" y="0"/>
                  </a:moveTo>
                  <a:cubicBezTo>
                    <a:pt x="1008385" y="2201334"/>
                    <a:pt x="3786993" y="2390681"/>
                    <a:pt x="4124120" y="2373747"/>
                  </a:cubicBezTo>
                  <a:cubicBezTo>
                    <a:pt x="4027138" y="2689323"/>
                    <a:pt x="729755" y="4228715"/>
                    <a:pt x="189428" y="3833091"/>
                  </a:cubicBezTo>
                  <a:cubicBezTo>
                    <a:pt x="-350899" y="3437467"/>
                    <a:pt x="386470" y="126230"/>
                    <a:pt x="882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11FE2C8-84A5-4E1F-867C-79426DD7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61969" y="217112"/>
              <a:ext cx="789354" cy="458085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5503DCDB-320F-47C5-8BC1-9D8EF459F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CEB5C5-D161-4CC8-A37C-825F3551CDD9}"/>
              </a:ext>
            </a:extLst>
          </p:cNvPr>
          <p:cNvCxnSpPr>
            <a:cxnSpLocks/>
          </p:cNvCxnSpPr>
          <p:nvPr/>
        </p:nvCxnSpPr>
        <p:spPr>
          <a:xfrm>
            <a:off x="6320903" y="2084513"/>
            <a:ext cx="13098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C5C9AD78-3B11-4A5D-AF41-6C8038BFA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47" y="2787851"/>
            <a:ext cx="429768" cy="429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20DE8847-42FE-4470-96AC-0C1AF25BA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47" y="3423883"/>
            <a:ext cx="429768" cy="429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80B2E27C-74D9-43D1-B52A-D51CC46F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47" y="4120077"/>
            <a:ext cx="429768" cy="429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57D26475-7F8A-4376-8463-ABB27B2EE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47" y="4742126"/>
            <a:ext cx="429768" cy="429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DDD1BF67-6BD5-4146-8B09-5D9E64700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47" y="5391479"/>
            <a:ext cx="429768" cy="429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ross 5">
            <a:extLst>
              <a:ext uri="{FF2B5EF4-FFF2-40B4-BE49-F238E27FC236}">
                <a16:creationId xmlns:a16="http://schemas.microsoft.com/office/drawing/2014/main" id="{6EDA3F7D-D342-4203-9B06-5C28D250DE7E}"/>
              </a:ext>
            </a:extLst>
          </p:cNvPr>
          <p:cNvSpPr/>
          <p:nvPr/>
        </p:nvSpPr>
        <p:spPr>
          <a:xfrm rot="2700000">
            <a:off x="11203105" y="2845680"/>
            <a:ext cx="306906" cy="296824"/>
          </a:xfrm>
          <a:prstGeom prst="plus">
            <a:avLst>
              <a:gd name="adj" fmla="val 396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72974237-2C63-4422-A9A7-81D7E942045C}"/>
              </a:ext>
            </a:extLst>
          </p:cNvPr>
          <p:cNvSpPr/>
          <p:nvPr/>
        </p:nvSpPr>
        <p:spPr>
          <a:xfrm>
            <a:off x="11208900" y="3476020"/>
            <a:ext cx="306906" cy="296824"/>
          </a:xfrm>
          <a:prstGeom prst="plus">
            <a:avLst>
              <a:gd name="adj" fmla="val 3963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1" name="Cross 60">
            <a:extLst>
              <a:ext uri="{FF2B5EF4-FFF2-40B4-BE49-F238E27FC236}">
                <a16:creationId xmlns:a16="http://schemas.microsoft.com/office/drawing/2014/main" id="{2120A004-0C77-4A4B-90CC-95A47FAF3090}"/>
              </a:ext>
            </a:extLst>
          </p:cNvPr>
          <p:cNvSpPr/>
          <p:nvPr/>
        </p:nvSpPr>
        <p:spPr>
          <a:xfrm>
            <a:off x="11208900" y="4162562"/>
            <a:ext cx="306906" cy="296824"/>
          </a:xfrm>
          <a:prstGeom prst="plus">
            <a:avLst>
              <a:gd name="adj" fmla="val 3963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461D7E-0FC5-40ED-B85C-C5BAAF56DE2B}"/>
              </a:ext>
            </a:extLst>
          </p:cNvPr>
          <p:cNvGrpSpPr/>
          <p:nvPr/>
        </p:nvGrpSpPr>
        <p:grpSpPr>
          <a:xfrm>
            <a:off x="11208900" y="4786921"/>
            <a:ext cx="668444" cy="296824"/>
            <a:chOff x="11208900" y="4786921"/>
            <a:chExt cx="668444" cy="296824"/>
          </a:xfrm>
        </p:grpSpPr>
        <p:sp>
          <p:nvSpPr>
            <p:cNvPr id="64" name="Cross 63">
              <a:extLst>
                <a:ext uri="{FF2B5EF4-FFF2-40B4-BE49-F238E27FC236}">
                  <a16:creationId xmlns:a16="http://schemas.microsoft.com/office/drawing/2014/main" id="{ADEBE82E-3C89-41B9-B5E2-3DEBDCDAD86E}"/>
                </a:ext>
              </a:extLst>
            </p:cNvPr>
            <p:cNvSpPr/>
            <p:nvPr/>
          </p:nvSpPr>
          <p:spPr>
            <a:xfrm>
              <a:off x="11208900" y="4786921"/>
              <a:ext cx="306906" cy="296824"/>
            </a:xfrm>
            <a:prstGeom prst="plus">
              <a:avLst>
                <a:gd name="adj" fmla="val 3963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5" name="Cross 64">
              <a:extLst>
                <a:ext uri="{FF2B5EF4-FFF2-40B4-BE49-F238E27FC236}">
                  <a16:creationId xmlns:a16="http://schemas.microsoft.com/office/drawing/2014/main" id="{3B679804-76BF-4C6B-94FF-15BD37ABAC34}"/>
                </a:ext>
              </a:extLst>
            </p:cNvPr>
            <p:cNvSpPr/>
            <p:nvPr/>
          </p:nvSpPr>
          <p:spPr>
            <a:xfrm>
              <a:off x="11570438" y="4786921"/>
              <a:ext cx="306906" cy="296824"/>
            </a:xfrm>
            <a:prstGeom prst="plus">
              <a:avLst>
                <a:gd name="adj" fmla="val 3963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84CA52-5874-4A58-8C2F-ABE5D21DB862}"/>
              </a:ext>
            </a:extLst>
          </p:cNvPr>
          <p:cNvGrpSpPr/>
          <p:nvPr/>
        </p:nvGrpSpPr>
        <p:grpSpPr>
          <a:xfrm>
            <a:off x="11208900" y="5443189"/>
            <a:ext cx="668444" cy="296824"/>
            <a:chOff x="11208900" y="5443189"/>
            <a:chExt cx="668444" cy="296824"/>
          </a:xfrm>
        </p:grpSpPr>
        <p:sp>
          <p:nvSpPr>
            <p:cNvPr id="66" name="Cross 65">
              <a:extLst>
                <a:ext uri="{FF2B5EF4-FFF2-40B4-BE49-F238E27FC236}">
                  <a16:creationId xmlns:a16="http://schemas.microsoft.com/office/drawing/2014/main" id="{215B7619-9F6F-4147-82B9-EEB80C6666FD}"/>
                </a:ext>
              </a:extLst>
            </p:cNvPr>
            <p:cNvSpPr/>
            <p:nvPr/>
          </p:nvSpPr>
          <p:spPr>
            <a:xfrm>
              <a:off x="11208900" y="5443189"/>
              <a:ext cx="306906" cy="296824"/>
            </a:xfrm>
            <a:prstGeom prst="plus">
              <a:avLst>
                <a:gd name="adj" fmla="val 3963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7" name="Cross 66">
              <a:extLst>
                <a:ext uri="{FF2B5EF4-FFF2-40B4-BE49-F238E27FC236}">
                  <a16:creationId xmlns:a16="http://schemas.microsoft.com/office/drawing/2014/main" id="{74D134FC-45C2-421F-9EAB-B3A45C3D9EBE}"/>
                </a:ext>
              </a:extLst>
            </p:cNvPr>
            <p:cNvSpPr/>
            <p:nvPr/>
          </p:nvSpPr>
          <p:spPr>
            <a:xfrm>
              <a:off x="11570438" y="5443189"/>
              <a:ext cx="306906" cy="296824"/>
            </a:xfrm>
            <a:prstGeom prst="plus">
              <a:avLst>
                <a:gd name="adj" fmla="val 3963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3966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6073D1-08FB-4BAD-9153-26298B9301FB}"/>
              </a:ext>
            </a:extLst>
          </p:cNvPr>
          <p:cNvSpPr txBox="1"/>
          <p:nvPr/>
        </p:nvSpPr>
        <p:spPr>
          <a:xfrm>
            <a:off x="742950" y="712157"/>
            <a:ext cx="10032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Over time</a:t>
            </a:r>
            <a:endParaRPr lang="en-GB" sz="6000" dirty="0">
              <a:solidFill>
                <a:schemeClr val="bg1"/>
              </a:solidFill>
              <a:latin typeface="Barlow Condensed SemiBold" panose="00000706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06E106-861F-4CBA-A57C-D174709F3C74}"/>
              </a:ext>
            </a:extLst>
          </p:cNvPr>
          <p:cNvGrpSpPr/>
          <p:nvPr/>
        </p:nvGrpSpPr>
        <p:grpSpPr>
          <a:xfrm>
            <a:off x="9270423" y="-1381022"/>
            <a:ext cx="4124120" cy="3897641"/>
            <a:chOff x="9270423" y="-1381022"/>
            <a:chExt cx="4124120" cy="3897641"/>
          </a:xfrm>
        </p:grpSpPr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572BA4B-575A-40FF-AFC0-01C1D7729569}"/>
                </a:ext>
              </a:extLst>
            </p:cNvPr>
            <p:cNvSpPr/>
            <p:nvPr/>
          </p:nvSpPr>
          <p:spPr>
            <a:xfrm rot="11211669">
              <a:off x="9270423" y="-1381022"/>
              <a:ext cx="4124120" cy="3897641"/>
            </a:xfrm>
            <a:custGeom>
              <a:avLst/>
              <a:gdLst>
                <a:gd name="connsiteX0" fmla="*/ 606599 w 1419694"/>
                <a:gd name="connsiteY0" fmla="*/ 23842 h 1934447"/>
                <a:gd name="connsiteX1" fmla="*/ 1410163 w 1419694"/>
                <a:gd name="connsiteY1" fmla="*/ 919770 h 1934447"/>
                <a:gd name="connsiteX2" fmla="*/ 24708 w 1419694"/>
                <a:gd name="connsiteY2" fmla="*/ 1917297 h 1934447"/>
                <a:gd name="connsiteX3" fmla="*/ 606599 w 1419694"/>
                <a:gd name="connsiteY3" fmla="*/ 23842 h 1934447"/>
                <a:gd name="connsiteX0" fmla="*/ 824730 w 4161535"/>
                <a:gd name="connsiteY0" fmla="*/ 72620 h 1969799"/>
                <a:gd name="connsiteX1" fmla="*/ 4159058 w 4161535"/>
                <a:gd name="connsiteY1" fmla="*/ 543676 h 1969799"/>
                <a:gd name="connsiteX2" fmla="*/ 242839 w 4161535"/>
                <a:gd name="connsiteY2" fmla="*/ 1966075 h 1969799"/>
                <a:gd name="connsiteX3" fmla="*/ 824730 w 4161535"/>
                <a:gd name="connsiteY3" fmla="*/ 72620 h 1969799"/>
                <a:gd name="connsiteX0" fmla="*/ 904718 w 4130787"/>
                <a:gd name="connsiteY0" fmla="*/ 16886 h 3917522"/>
                <a:gd name="connsiteX1" fmla="*/ 4128210 w 4130787"/>
                <a:gd name="connsiteY1" fmla="*/ 2427578 h 3917522"/>
                <a:gd name="connsiteX2" fmla="*/ 211991 w 4130787"/>
                <a:gd name="connsiteY2" fmla="*/ 3849977 h 3917522"/>
                <a:gd name="connsiteX3" fmla="*/ 904718 w 4130787"/>
                <a:gd name="connsiteY3" fmla="*/ 16886 h 3917522"/>
                <a:gd name="connsiteX0" fmla="*/ 832808 w 4058416"/>
                <a:gd name="connsiteY0" fmla="*/ 608385 h 4509021"/>
                <a:gd name="connsiteX1" fmla="*/ 4056300 w 4058416"/>
                <a:gd name="connsiteY1" fmla="*/ 3019077 h 4509021"/>
                <a:gd name="connsiteX2" fmla="*/ 140081 w 4058416"/>
                <a:gd name="connsiteY2" fmla="*/ 4441476 h 4509021"/>
                <a:gd name="connsiteX3" fmla="*/ 832808 w 4058416"/>
                <a:gd name="connsiteY3" fmla="*/ 608385 h 4509021"/>
                <a:gd name="connsiteX0" fmla="*/ 831278 w 4056874"/>
                <a:gd name="connsiteY0" fmla="*/ 575814 h 4476450"/>
                <a:gd name="connsiteX1" fmla="*/ 4054770 w 4056874"/>
                <a:gd name="connsiteY1" fmla="*/ 2986506 h 4476450"/>
                <a:gd name="connsiteX2" fmla="*/ 138551 w 4056874"/>
                <a:gd name="connsiteY2" fmla="*/ 4408905 h 4476450"/>
                <a:gd name="connsiteX3" fmla="*/ 831278 w 4056874"/>
                <a:gd name="connsiteY3" fmla="*/ 575814 h 4476450"/>
                <a:gd name="connsiteX0" fmla="*/ 831278 w 4054770"/>
                <a:gd name="connsiteY0" fmla="*/ 575814 h 4476450"/>
                <a:gd name="connsiteX1" fmla="*/ 4054770 w 4054770"/>
                <a:gd name="connsiteY1" fmla="*/ 2986506 h 4476450"/>
                <a:gd name="connsiteX2" fmla="*/ 138551 w 4054770"/>
                <a:gd name="connsiteY2" fmla="*/ 4408905 h 4476450"/>
                <a:gd name="connsiteX3" fmla="*/ 831278 w 4054770"/>
                <a:gd name="connsiteY3" fmla="*/ 575814 h 4476450"/>
                <a:gd name="connsiteX0" fmla="*/ 831278 w 4054770"/>
                <a:gd name="connsiteY0" fmla="*/ 575814 h 4476450"/>
                <a:gd name="connsiteX1" fmla="*/ 4054770 w 4054770"/>
                <a:gd name="connsiteY1" fmla="*/ 2986506 h 4476450"/>
                <a:gd name="connsiteX2" fmla="*/ 138551 w 4054770"/>
                <a:gd name="connsiteY2" fmla="*/ 4408905 h 4476450"/>
                <a:gd name="connsiteX3" fmla="*/ 831278 w 4054770"/>
                <a:gd name="connsiteY3" fmla="*/ 575814 h 4476450"/>
                <a:gd name="connsiteX0" fmla="*/ 880860 w 4104352"/>
                <a:gd name="connsiteY0" fmla="*/ 0 h 3900636"/>
                <a:gd name="connsiteX1" fmla="*/ 4104352 w 4104352"/>
                <a:gd name="connsiteY1" fmla="*/ 2410692 h 3900636"/>
                <a:gd name="connsiteX2" fmla="*/ 188133 w 4104352"/>
                <a:gd name="connsiteY2" fmla="*/ 3833091 h 3900636"/>
                <a:gd name="connsiteX3" fmla="*/ 880860 w 4104352"/>
                <a:gd name="connsiteY3" fmla="*/ 0 h 3900636"/>
                <a:gd name="connsiteX0" fmla="*/ 880860 w 4104352"/>
                <a:gd name="connsiteY0" fmla="*/ 0 h 3900636"/>
                <a:gd name="connsiteX1" fmla="*/ 4104352 w 4104352"/>
                <a:gd name="connsiteY1" fmla="*/ 2410692 h 3900636"/>
                <a:gd name="connsiteX2" fmla="*/ 188133 w 4104352"/>
                <a:gd name="connsiteY2" fmla="*/ 3833091 h 3900636"/>
                <a:gd name="connsiteX3" fmla="*/ 880860 w 4104352"/>
                <a:gd name="connsiteY3" fmla="*/ 0 h 3900636"/>
                <a:gd name="connsiteX0" fmla="*/ 882155 w 4124120"/>
                <a:gd name="connsiteY0" fmla="*/ 0 h 3899877"/>
                <a:gd name="connsiteX1" fmla="*/ 4124120 w 4124120"/>
                <a:gd name="connsiteY1" fmla="*/ 2401456 h 3899877"/>
                <a:gd name="connsiteX2" fmla="*/ 189428 w 4124120"/>
                <a:gd name="connsiteY2" fmla="*/ 3833091 h 3899877"/>
                <a:gd name="connsiteX3" fmla="*/ 882155 w 4124120"/>
                <a:gd name="connsiteY3" fmla="*/ 0 h 3899877"/>
                <a:gd name="connsiteX0" fmla="*/ 882155 w 4124120"/>
                <a:gd name="connsiteY0" fmla="*/ 0 h 3897641"/>
                <a:gd name="connsiteX1" fmla="*/ 4124120 w 4124120"/>
                <a:gd name="connsiteY1" fmla="*/ 2373747 h 3897641"/>
                <a:gd name="connsiteX2" fmla="*/ 189428 w 4124120"/>
                <a:gd name="connsiteY2" fmla="*/ 3833091 h 3897641"/>
                <a:gd name="connsiteX3" fmla="*/ 882155 w 4124120"/>
                <a:gd name="connsiteY3" fmla="*/ 0 h 389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4120" h="3897641">
                  <a:moveTo>
                    <a:pt x="882155" y="0"/>
                  </a:moveTo>
                  <a:cubicBezTo>
                    <a:pt x="1008385" y="2201334"/>
                    <a:pt x="3786993" y="2390681"/>
                    <a:pt x="4124120" y="2373747"/>
                  </a:cubicBezTo>
                  <a:cubicBezTo>
                    <a:pt x="4027138" y="2689323"/>
                    <a:pt x="729755" y="4228715"/>
                    <a:pt x="189428" y="3833091"/>
                  </a:cubicBezTo>
                  <a:cubicBezTo>
                    <a:pt x="-350899" y="3437467"/>
                    <a:pt x="386470" y="126230"/>
                    <a:pt x="882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11FE2C8-84A5-4E1F-867C-79426DD7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61969" y="217112"/>
              <a:ext cx="789354" cy="458085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5503DCDB-320F-47C5-8BC1-9D8EF459F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72273C1-672B-4B3F-97E1-4669EE999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1352" y="3639943"/>
            <a:ext cx="638175" cy="657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B15C10B4-71B6-4802-9F9D-273BA09351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3740" y="3639943"/>
            <a:ext cx="638175" cy="657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D65BA3A9-AA28-48C6-88CF-C2CBC4875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6128" y="3648898"/>
            <a:ext cx="638175" cy="657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372B10C3-CB5D-4239-8553-422B12C8AA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8516" y="3648898"/>
            <a:ext cx="638175" cy="657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344820C-0541-433C-8FDA-5F4613186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0904" y="3648898"/>
            <a:ext cx="638175" cy="657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EE917A0-0CF9-4DC3-B080-CCC727405F26}"/>
              </a:ext>
            </a:extLst>
          </p:cNvPr>
          <p:cNvSpPr txBox="1"/>
          <p:nvPr/>
        </p:nvSpPr>
        <p:spPr>
          <a:xfrm>
            <a:off x="3041352" y="1835261"/>
            <a:ext cx="9219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Open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Find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Evaluate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Change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Build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9ED5F31-9A23-4422-9282-28F4649D6186}"/>
              </a:ext>
            </a:extLst>
          </p:cNvPr>
          <p:cNvSpPr txBox="1"/>
          <p:nvPr/>
        </p:nvSpPr>
        <p:spPr>
          <a:xfrm>
            <a:off x="4503740" y="1835261"/>
            <a:ext cx="9219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Open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Find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Evaluate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Change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Build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635F26F-B6E7-4749-8232-5142614D28D0}"/>
              </a:ext>
            </a:extLst>
          </p:cNvPr>
          <p:cNvSpPr txBox="1"/>
          <p:nvPr/>
        </p:nvSpPr>
        <p:spPr>
          <a:xfrm>
            <a:off x="5944455" y="1835261"/>
            <a:ext cx="9219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Open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Find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Evaluate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Change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Build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9A416FC-DDA2-4831-AB7C-A3D1E9A404A4}"/>
              </a:ext>
            </a:extLst>
          </p:cNvPr>
          <p:cNvSpPr txBox="1"/>
          <p:nvPr/>
        </p:nvSpPr>
        <p:spPr>
          <a:xfrm>
            <a:off x="7385170" y="1835261"/>
            <a:ext cx="9219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Open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Find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Evaluate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Change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Build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C18A222-FCBC-4321-A96E-16911E4309C7}"/>
              </a:ext>
            </a:extLst>
          </p:cNvPr>
          <p:cNvSpPr txBox="1"/>
          <p:nvPr/>
        </p:nvSpPr>
        <p:spPr>
          <a:xfrm>
            <a:off x="8800231" y="1835261"/>
            <a:ext cx="9219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Open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Find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Evaluate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Change</a:t>
            </a:r>
          </a:p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Build</a:t>
            </a: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041E3C03-93BC-4227-A854-7B95CF8A27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302" y="2121759"/>
            <a:ext cx="790635" cy="8142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4EF3E9F5-DA61-4E83-833B-C70FDCDE37FF}"/>
              </a:ext>
            </a:extLst>
          </p:cNvPr>
          <p:cNvGrpSpPr/>
          <p:nvPr/>
        </p:nvGrpSpPr>
        <p:grpSpPr>
          <a:xfrm>
            <a:off x="1615029" y="4412192"/>
            <a:ext cx="7628031" cy="1616876"/>
            <a:chOff x="1615029" y="4412192"/>
            <a:chExt cx="7628031" cy="1616876"/>
          </a:xfrm>
        </p:grpSpPr>
        <p:pic>
          <p:nvPicPr>
            <p:cNvPr id="11" name="Picture 10" descr="Graphical user interface, icon&#10;&#10;Description automatically generated">
              <a:extLst>
                <a:ext uri="{FF2B5EF4-FFF2-40B4-BE49-F238E27FC236}">
                  <a16:creationId xmlns:a16="http://schemas.microsoft.com/office/drawing/2014/main" id="{3F49E002-9F37-4AF1-8F45-C2A35CC58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886" y="5247015"/>
              <a:ext cx="838154" cy="782053"/>
            </a:xfrm>
            <a:prstGeom prst="rect">
              <a:avLst/>
            </a:prstGeom>
          </p:spPr>
        </p:pic>
        <p:pic>
          <p:nvPicPr>
            <p:cNvPr id="80" name="Picture 79" descr="Icon&#10;&#10;Description automatically generated">
              <a:extLst>
                <a:ext uri="{FF2B5EF4-FFF2-40B4-BE49-F238E27FC236}">
                  <a16:creationId xmlns:a16="http://schemas.microsoft.com/office/drawing/2014/main" id="{639F06DA-7BA6-4B00-A063-30F540D93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029" y="5315617"/>
              <a:ext cx="695908" cy="695908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460506F-7B9B-44F0-83D8-E778BA79D2EB}"/>
                </a:ext>
              </a:extLst>
            </p:cNvPr>
            <p:cNvCxnSpPr>
              <a:cxnSpLocks/>
            </p:cNvCxnSpPr>
            <p:nvPr/>
          </p:nvCxnSpPr>
          <p:spPr>
            <a:xfrm>
              <a:off x="3329959" y="5025117"/>
              <a:ext cx="5913101" cy="0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B74CEF3-FF57-4596-BE5E-E7D2BE0A857E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39" y="4412192"/>
              <a:ext cx="0" cy="612925"/>
            </a:xfrm>
            <a:prstGeom prst="line">
              <a:avLst/>
            </a:prstGeom>
            <a:ln w="60325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30D8907-2803-42EA-82B8-91A6BC0E43A7}"/>
                </a:ext>
              </a:extLst>
            </p:cNvPr>
            <p:cNvCxnSpPr>
              <a:cxnSpLocks/>
            </p:cNvCxnSpPr>
            <p:nvPr/>
          </p:nvCxnSpPr>
          <p:spPr>
            <a:xfrm>
              <a:off x="4822827" y="4412192"/>
              <a:ext cx="0" cy="612925"/>
            </a:xfrm>
            <a:prstGeom prst="line">
              <a:avLst/>
            </a:prstGeom>
            <a:ln w="60325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F301249-874D-4449-93C0-375269008CAD}"/>
                </a:ext>
              </a:extLst>
            </p:cNvPr>
            <p:cNvCxnSpPr>
              <a:cxnSpLocks/>
            </p:cNvCxnSpPr>
            <p:nvPr/>
          </p:nvCxnSpPr>
          <p:spPr>
            <a:xfrm>
              <a:off x="6285215" y="4412192"/>
              <a:ext cx="0" cy="612925"/>
            </a:xfrm>
            <a:prstGeom prst="line">
              <a:avLst/>
            </a:prstGeom>
            <a:ln w="60325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184C70C-40CB-469C-B80B-9975A7E11EC6}"/>
                </a:ext>
              </a:extLst>
            </p:cNvPr>
            <p:cNvCxnSpPr>
              <a:cxnSpLocks/>
            </p:cNvCxnSpPr>
            <p:nvPr/>
          </p:nvCxnSpPr>
          <p:spPr>
            <a:xfrm>
              <a:off x="7747603" y="4412192"/>
              <a:ext cx="0" cy="612925"/>
            </a:xfrm>
            <a:prstGeom prst="line">
              <a:avLst/>
            </a:prstGeom>
            <a:ln w="60325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474C326-D322-4713-BFD1-AC5192B9A408}"/>
                </a:ext>
              </a:extLst>
            </p:cNvPr>
            <p:cNvCxnSpPr>
              <a:cxnSpLocks/>
            </p:cNvCxnSpPr>
            <p:nvPr/>
          </p:nvCxnSpPr>
          <p:spPr>
            <a:xfrm>
              <a:off x="9209991" y="4412192"/>
              <a:ext cx="0" cy="612925"/>
            </a:xfrm>
            <a:prstGeom prst="line">
              <a:avLst/>
            </a:prstGeom>
            <a:ln w="60325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Picture 95" descr="Icon&#10;&#10;Description automatically generated">
            <a:extLst>
              <a:ext uri="{FF2B5EF4-FFF2-40B4-BE49-F238E27FC236}">
                <a16:creationId xmlns:a16="http://schemas.microsoft.com/office/drawing/2014/main" id="{393A26B4-7D3B-4408-A655-70A7A31B9C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41" y="3280797"/>
            <a:ext cx="1165845" cy="1258206"/>
          </a:xfrm>
          <a:prstGeom prst="rect">
            <a:avLst/>
          </a:prstGeom>
        </p:spPr>
      </p:pic>
      <p:pic>
        <p:nvPicPr>
          <p:cNvPr id="98" name="Picture 97" descr="Icon&#10;&#10;Description automatically generated">
            <a:extLst>
              <a:ext uri="{FF2B5EF4-FFF2-40B4-BE49-F238E27FC236}">
                <a16:creationId xmlns:a16="http://schemas.microsoft.com/office/drawing/2014/main" id="{492EB528-4FF2-4605-8AB9-B2358E3BFF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34" y="3333384"/>
            <a:ext cx="1165845" cy="12582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2270AC7-CFF4-40CF-80FE-E31CA60FF537}"/>
              </a:ext>
            </a:extLst>
          </p:cNvPr>
          <p:cNvSpPr txBox="1"/>
          <p:nvPr/>
        </p:nvSpPr>
        <p:spPr>
          <a:xfrm>
            <a:off x="6689757" y="5403160"/>
            <a:ext cx="921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12621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69576-3055-487D-8247-196614828335}"/>
              </a:ext>
            </a:extLst>
          </p:cNvPr>
          <p:cNvGrpSpPr/>
          <p:nvPr/>
        </p:nvGrpSpPr>
        <p:grpSpPr>
          <a:xfrm>
            <a:off x="-120316" y="-254000"/>
            <a:ext cx="12416590" cy="7292474"/>
            <a:chOff x="-120316" y="-254000"/>
            <a:chExt cx="12416590" cy="72924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55CE32-A6A7-463A-B18C-9EB64BADCA7B}"/>
                </a:ext>
              </a:extLst>
            </p:cNvPr>
            <p:cNvSpPr/>
            <p:nvPr/>
          </p:nvSpPr>
          <p:spPr>
            <a:xfrm>
              <a:off x="-120316" y="-254000"/>
              <a:ext cx="12416590" cy="729247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89600" y="0"/>
              <a:ext cx="6502400" cy="4783015"/>
              <a:chOff x="5689600" y="0"/>
              <a:chExt cx="6502400" cy="478301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61969" y="217112"/>
                <a:ext cx="789354" cy="458085"/>
              </a:xfrm>
              <a:prstGeom prst="rect">
                <a:avLst/>
              </a:prstGeom>
            </p:spPr>
          </p:pic>
          <p:sp>
            <p:nvSpPr>
              <p:cNvPr id="5" name="Arc 4"/>
              <p:cNvSpPr/>
              <p:nvPr/>
            </p:nvSpPr>
            <p:spPr>
              <a:xfrm>
                <a:off x="5689600" y="0"/>
                <a:ext cx="6502400" cy="4783015"/>
              </a:xfrm>
              <a:prstGeom prst="arc">
                <a:avLst/>
              </a:prstGeom>
              <a:ln w="9525">
                <a:solidFill>
                  <a:srgbClr val="CD7F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930DA2-2A6D-4E29-9AD9-FED801B65929}"/>
              </a:ext>
            </a:extLst>
          </p:cNvPr>
          <p:cNvSpPr txBox="1"/>
          <p:nvPr/>
        </p:nvSpPr>
        <p:spPr>
          <a:xfrm>
            <a:off x="7572014" y="0"/>
            <a:ext cx="3585681" cy="6369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9600" dirty="0">
                <a:solidFill>
                  <a:srgbClr val="954EC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4</a:t>
            </a:r>
            <a:endParaRPr lang="en-DK" sz="49600" dirty="0">
              <a:solidFill>
                <a:srgbClr val="954ECA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4FB41-1D8C-40AE-A9E4-7A3FD413CD80}"/>
              </a:ext>
            </a:extLst>
          </p:cNvPr>
          <p:cNvSpPr txBox="1"/>
          <p:nvPr/>
        </p:nvSpPr>
        <p:spPr>
          <a:xfrm>
            <a:off x="784860" y="700597"/>
            <a:ext cx="830448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Some numbers</a:t>
            </a:r>
            <a:b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</a:br>
            <a:r>
              <a:rPr lang="en-GB" sz="40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(the bragging part)	  </a:t>
            </a:r>
            <a:endParaRPr lang="en-GB" sz="4000" dirty="0">
              <a:solidFill>
                <a:srgbClr val="DFAE7D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4D06BD-843B-4F23-AAAB-A6FC35218F64}"/>
              </a:ext>
            </a:extLst>
          </p:cNvPr>
          <p:cNvGrpSpPr/>
          <p:nvPr/>
        </p:nvGrpSpPr>
        <p:grpSpPr>
          <a:xfrm>
            <a:off x="9270423" y="-1381022"/>
            <a:ext cx="4124120" cy="3897641"/>
            <a:chOff x="9270423" y="-1381022"/>
            <a:chExt cx="4124120" cy="3897641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91FB25B1-AE90-4699-A4C5-F88D17FF4C91}"/>
                </a:ext>
              </a:extLst>
            </p:cNvPr>
            <p:cNvSpPr/>
            <p:nvPr/>
          </p:nvSpPr>
          <p:spPr>
            <a:xfrm rot="11211669">
              <a:off x="9270423" y="-1381022"/>
              <a:ext cx="4124120" cy="3897641"/>
            </a:xfrm>
            <a:custGeom>
              <a:avLst/>
              <a:gdLst>
                <a:gd name="connsiteX0" fmla="*/ 606599 w 1419694"/>
                <a:gd name="connsiteY0" fmla="*/ 23842 h 1934447"/>
                <a:gd name="connsiteX1" fmla="*/ 1410163 w 1419694"/>
                <a:gd name="connsiteY1" fmla="*/ 919770 h 1934447"/>
                <a:gd name="connsiteX2" fmla="*/ 24708 w 1419694"/>
                <a:gd name="connsiteY2" fmla="*/ 1917297 h 1934447"/>
                <a:gd name="connsiteX3" fmla="*/ 606599 w 1419694"/>
                <a:gd name="connsiteY3" fmla="*/ 23842 h 1934447"/>
                <a:gd name="connsiteX0" fmla="*/ 824730 w 4161535"/>
                <a:gd name="connsiteY0" fmla="*/ 72620 h 1969799"/>
                <a:gd name="connsiteX1" fmla="*/ 4159058 w 4161535"/>
                <a:gd name="connsiteY1" fmla="*/ 543676 h 1969799"/>
                <a:gd name="connsiteX2" fmla="*/ 242839 w 4161535"/>
                <a:gd name="connsiteY2" fmla="*/ 1966075 h 1969799"/>
                <a:gd name="connsiteX3" fmla="*/ 824730 w 4161535"/>
                <a:gd name="connsiteY3" fmla="*/ 72620 h 1969799"/>
                <a:gd name="connsiteX0" fmla="*/ 904718 w 4130787"/>
                <a:gd name="connsiteY0" fmla="*/ 16886 h 3917522"/>
                <a:gd name="connsiteX1" fmla="*/ 4128210 w 4130787"/>
                <a:gd name="connsiteY1" fmla="*/ 2427578 h 3917522"/>
                <a:gd name="connsiteX2" fmla="*/ 211991 w 4130787"/>
                <a:gd name="connsiteY2" fmla="*/ 3849977 h 3917522"/>
                <a:gd name="connsiteX3" fmla="*/ 904718 w 4130787"/>
                <a:gd name="connsiteY3" fmla="*/ 16886 h 3917522"/>
                <a:gd name="connsiteX0" fmla="*/ 832808 w 4058416"/>
                <a:gd name="connsiteY0" fmla="*/ 608385 h 4509021"/>
                <a:gd name="connsiteX1" fmla="*/ 4056300 w 4058416"/>
                <a:gd name="connsiteY1" fmla="*/ 3019077 h 4509021"/>
                <a:gd name="connsiteX2" fmla="*/ 140081 w 4058416"/>
                <a:gd name="connsiteY2" fmla="*/ 4441476 h 4509021"/>
                <a:gd name="connsiteX3" fmla="*/ 832808 w 4058416"/>
                <a:gd name="connsiteY3" fmla="*/ 608385 h 4509021"/>
                <a:gd name="connsiteX0" fmla="*/ 831278 w 4056874"/>
                <a:gd name="connsiteY0" fmla="*/ 575814 h 4476450"/>
                <a:gd name="connsiteX1" fmla="*/ 4054770 w 4056874"/>
                <a:gd name="connsiteY1" fmla="*/ 2986506 h 4476450"/>
                <a:gd name="connsiteX2" fmla="*/ 138551 w 4056874"/>
                <a:gd name="connsiteY2" fmla="*/ 4408905 h 4476450"/>
                <a:gd name="connsiteX3" fmla="*/ 831278 w 4056874"/>
                <a:gd name="connsiteY3" fmla="*/ 575814 h 4476450"/>
                <a:gd name="connsiteX0" fmla="*/ 831278 w 4054770"/>
                <a:gd name="connsiteY0" fmla="*/ 575814 h 4476450"/>
                <a:gd name="connsiteX1" fmla="*/ 4054770 w 4054770"/>
                <a:gd name="connsiteY1" fmla="*/ 2986506 h 4476450"/>
                <a:gd name="connsiteX2" fmla="*/ 138551 w 4054770"/>
                <a:gd name="connsiteY2" fmla="*/ 4408905 h 4476450"/>
                <a:gd name="connsiteX3" fmla="*/ 831278 w 4054770"/>
                <a:gd name="connsiteY3" fmla="*/ 575814 h 4476450"/>
                <a:gd name="connsiteX0" fmla="*/ 831278 w 4054770"/>
                <a:gd name="connsiteY0" fmla="*/ 575814 h 4476450"/>
                <a:gd name="connsiteX1" fmla="*/ 4054770 w 4054770"/>
                <a:gd name="connsiteY1" fmla="*/ 2986506 h 4476450"/>
                <a:gd name="connsiteX2" fmla="*/ 138551 w 4054770"/>
                <a:gd name="connsiteY2" fmla="*/ 4408905 h 4476450"/>
                <a:gd name="connsiteX3" fmla="*/ 831278 w 4054770"/>
                <a:gd name="connsiteY3" fmla="*/ 575814 h 4476450"/>
                <a:gd name="connsiteX0" fmla="*/ 880860 w 4104352"/>
                <a:gd name="connsiteY0" fmla="*/ 0 h 3900636"/>
                <a:gd name="connsiteX1" fmla="*/ 4104352 w 4104352"/>
                <a:gd name="connsiteY1" fmla="*/ 2410692 h 3900636"/>
                <a:gd name="connsiteX2" fmla="*/ 188133 w 4104352"/>
                <a:gd name="connsiteY2" fmla="*/ 3833091 h 3900636"/>
                <a:gd name="connsiteX3" fmla="*/ 880860 w 4104352"/>
                <a:gd name="connsiteY3" fmla="*/ 0 h 3900636"/>
                <a:gd name="connsiteX0" fmla="*/ 880860 w 4104352"/>
                <a:gd name="connsiteY0" fmla="*/ 0 h 3900636"/>
                <a:gd name="connsiteX1" fmla="*/ 4104352 w 4104352"/>
                <a:gd name="connsiteY1" fmla="*/ 2410692 h 3900636"/>
                <a:gd name="connsiteX2" fmla="*/ 188133 w 4104352"/>
                <a:gd name="connsiteY2" fmla="*/ 3833091 h 3900636"/>
                <a:gd name="connsiteX3" fmla="*/ 880860 w 4104352"/>
                <a:gd name="connsiteY3" fmla="*/ 0 h 3900636"/>
                <a:gd name="connsiteX0" fmla="*/ 882155 w 4124120"/>
                <a:gd name="connsiteY0" fmla="*/ 0 h 3899877"/>
                <a:gd name="connsiteX1" fmla="*/ 4124120 w 4124120"/>
                <a:gd name="connsiteY1" fmla="*/ 2401456 h 3899877"/>
                <a:gd name="connsiteX2" fmla="*/ 189428 w 4124120"/>
                <a:gd name="connsiteY2" fmla="*/ 3833091 h 3899877"/>
                <a:gd name="connsiteX3" fmla="*/ 882155 w 4124120"/>
                <a:gd name="connsiteY3" fmla="*/ 0 h 3899877"/>
                <a:gd name="connsiteX0" fmla="*/ 882155 w 4124120"/>
                <a:gd name="connsiteY0" fmla="*/ 0 h 3897641"/>
                <a:gd name="connsiteX1" fmla="*/ 4124120 w 4124120"/>
                <a:gd name="connsiteY1" fmla="*/ 2373747 h 3897641"/>
                <a:gd name="connsiteX2" fmla="*/ 189428 w 4124120"/>
                <a:gd name="connsiteY2" fmla="*/ 3833091 h 3897641"/>
                <a:gd name="connsiteX3" fmla="*/ 882155 w 4124120"/>
                <a:gd name="connsiteY3" fmla="*/ 0 h 389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4120" h="3897641">
                  <a:moveTo>
                    <a:pt x="882155" y="0"/>
                  </a:moveTo>
                  <a:cubicBezTo>
                    <a:pt x="1008385" y="2201334"/>
                    <a:pt x="3786993" y="2390681"/>
                    <a:pt x="4124120" y="2373747"/>
                  </a:cubicBezTo>
                  <a:cubicBezTo>
                    <a:pt x="4027138" y="2689323"/>
                    <a:pt x="729755" y="4228715"/>
                    <a:pt x="189428" y="3833091"/>
                  </a:cubicBezTo>
                  <a:cubicBezTo>
                    <a:pt x="-350899" y="3437467"/>
                    <a:pt x="386470" y="126230"/>
                    <a:pt x="882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F8F9CC-A540-4FFF-AA9C-15273A3D7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61969" y="217112"/>
              <a:ext cx="789354" cy="45808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0CB43DC-13E3-4D65-A76C-95E40F9C996D}"/>
              </a:ext>
            </a:extLst>
          </p:cNvPr>
          <p:cNvSpPr txBox="1"/>
          <p:nvPr/>
        </p:nvSpPr>
        <p:spPr>
          <a:xfrm>
            <a:off x="2243282" y="715188"/>
            <a:ext cx="9224817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have </a:t>
            </a:r>
            <a:r>
              <a:rPr lang="en-US" sz="24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one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Flare project, with </a:t>
            </a:r>
            <a:r>
              <a:rPr lang="en-US" sz="24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one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target, and </a:t>
            </a:r>
            <a:r>
              <a:rPr lang="en-US" sz="24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one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value tag.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assume that it takes the same time to set a value in Flare as it does in Target Control. So that is left out of the math.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Also left out of the math</a:t>
            </a:r>
          </a:p>
          <a:p>
            <a:pPr marL="914400" lvl="1" indent="-457200">
              <a:spcAft>
                <a:spcPts val="600"/>
              </a:spcAft>
              <a:buFont typeface="Barlow Condensed ExtraLight" panose="00000306000000000000" pitchFamily="2" charset="0"/>
              <a:buChar char="—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any type of error</a:t>
            </a:r>
          </a:p>
          <a:p>
            <a:pPr marL="914400" lvl="1" indent="-457200">
              <a:spcAft>
                <a:spcPts val="600"/>
              </a:spcAft>
              <a:buFont typeface="Barlow Condensed ExtraLight" panose="00000306000000000000" pitchFamily="2" charset="0"/>
              <a:buChar char="—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any manual action</a:t>
            </a:r>
          </a:p>
          <a:p>
            <a:pPr marL="914400" lvl="1" indent="-457200">
              <a:spcAft>
                <a:spcPts val="600"/>
              </a:spcAft>
              <a:buFont typeface="Barlow Condensed ExtraLight" panose="00000306000000000000" pitchFamily="2" charset="0"/>
              <a:buChar char="—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any open/close of an incorrect project / target</a:t>
            </a:r>
          </a:p>
          <a:p>
            <a:pPr marL="914400" lvl="1" indent="-457200">
              <a:spcAft>
                <a:spcPts val="600"/>
              </a:spcAft>
              <a:buFont typeface="Barlow Condensed ExtraLight" panose="00000306000000000000" pitchFamily="2" charset="0"/>
              <a:buChar char="—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wait time to output is done and maybe redo things</a:t>
            </a:r>
          </a:p>
          <a:p>
            <a:pPr marL="914400" lvl="1" indent="-457200">
              <a:spcAft>
                <a:spcPts val="600"/>
              </a:spcAft>
              <a:buFont typeface="Barlow Condensed ExtraLight" panose="00000306000000000000" pitchFamily="2" charset="0"/>
              <a:buChar char="—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shift between opening / closing  projects</a:t>
            </a:r>
            <a:endParaRPr lang="en-DK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301AF-D693-4CE2-9D0A-9419FC78BF13}"/>
              </a:ext>
            </a:extLst>
          </p:cNvPr>
          <p:cNvSpPr txBox="1"/>
          <p:nvPr/>
        </p:nvSpPr>
        <p:spPr>
          <a:xfrm>
            <a:off x="279399" y="510590"/>
            <a:ext cx="17860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0" b="1" dirty="0">
                <a:solidFill>
                  <a:schemeClr val="bg1"/>
                </a:solidFill>
                <a:latin typeface="Adobe Garamond Pro" panose="02020502060506020403" pitchFamily="18" charset="0"/>
              </a:rPr>
              <a:t>∑</a:t>
            </a:r>
            <a:endParaRPr lang="en-DK" sz="200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47CA15B-79F7-4C97-AD4C-B0B7EB9E3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6C0FB-15B4-4E99-AEA8-A59B310C4E79}"/>
              </a:ext>
            </a:extLst>
          </p:cNvPr>
          <p:cNvCxnSpPr>
            <a:cxnSpLocks/>
          </p:cNvCxnSpPr>
          <p:nvPr/>
        </p:nvCxnSpPr>
        <p:spPr>
          <a:xfrm>
            <a:off x="4097240" y="1185561"/>
            <a:ext cx="5673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DAC60A-E4FD-4BF8-BF7F-65314D797F86}"/>
              </a:ext>
            </a:extLst>
          </p:cNvPr>
          <p:cNvCxnSpPr>
            <a:cxnSpLocks/>
          </p:cNvCxnSpPr>
          <p:nvPr/>
        </p:nvCxnSpPr>
        <p:spPr>
          <a:xfrm>
            <a:off x="7500197" y="1185561"/>
            <a:ext cx="5673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55E7FC-CFD1-4952-B39D-C8161D0A8CDD}"/>
              </a:ext>
            </a:extLst>
          </p:cNvPr>
          <p:cNvCxnSpPr>
            <a:cxnSpLocks/>
          </p:cNvCxnSpPr>
          <p:nvPr/>
        </p:nvCxnSpPr>
        <p:spPr>
          <a:xfrm>
            <a:off x="9954030" y="1185561"/>
            <a:ext cx="5673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7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85E30A-5761-4086-89C5-33D4CEEE2B45}"/>
              </a:ext>
            </a:extLst>
          </p:cNvPr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" name="Group 2"/>
          <p:cNvGrpSpPr/>
          <p:nvPr/>
        </p:nvGrpSpPr>
        <p:grpSpPr>
          <a:xfrm>
            <a:off x="5689600" y="0"/>
            <a:ext cx="6502400" cy="4783015"/>
            <a:chOff x="5689600" y="0"/>
            <a:chExt cx="6502400" cy="47830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61969" y="217112"/>
              <a:ext cx="789354" cy="458085"/>
            </a:xfrm>
            <a:prstGeom prst="rect">
              <a:avLst/>
            </a:prstGeom>
          </p:spPr>
        </p:pic>
        <p:sp>
          <p:nvSpPr>
            <p:cNvPr id="5" name="Arc 4"/>
            <p:cNvSpPr/>
            <p:nvPr/>
          </p:nvSpPr>
          <p:spPr>
            <a:xfrm>
              <a:off x="5689600" y="0"/>
              <a:ext cx="6502400" cy="4783015"/>
            </a:xfrm>
            <a:prstGeom prst="arc">
              <a:avLst/>
            </a:prstGeom>
            <a:ln w="9525">
              <a:solidFill>
                <a:srgbClr val="CD7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3579" y="1223961"/>
          <a:ext cx="9145591" cy="14268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6513">
                  <a:extLst>
                    <a:ext uri="{9D8B030D-6E8A-4147-A177-3AD203B41FA5}">
                      <a16:colId xmlns:a16="http://schemas.microsoft.com/office/drawing/2014/main" val="3578605542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val="1352764238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val="3657070265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val="1536413980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val="2462426043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val="4081164264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val="1525626011"/>
                    </a:ext>
                  </a:extLst>
                </a:gridCol>
              </a:tblGrid>
              <a:tr h="475612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seconds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499482"/>
                  </a:ext>
                </a:extLst>
              </a:tr>
              <a:tr h="475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# project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# target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# condition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Open Flare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Open target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Find condition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Total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1076"/>
                  </a:ext>
                </a:extLst>
              </a:tr>
              <a:tr h="475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1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1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1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25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10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10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45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41667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23580" y="3507306"/>
          <a:ext cx="9207500" cy="95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50">
                  <a:extLst>
                    <a:ext uri="{9D8B030D-6E8A-4147-A177-3AD203B41FA5}">
                      <a16:colId xmlns:a16="http://schemas.microsoft.com/office/drawing/2014/main" val="357860554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1083811781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1093443522"/>
                    </a:ext>
                  </a:extLst>
                </a:gridCol>
                <a:gridCol w="1855536">
                  <a:extLst>
                    <a:ext uri="{9D8B030D-6E8A-4147-A177-3AD203B41FA5}">
                      <a16:colId xmlns:a16="http://schemas.microsoft.com/office/drawing/2014/main" val="3060198790"/>
                    </a:ext>
                  </a:extLst>
                </a:gridCol>
                <a:gridCol w="2367214">
                  <a:extLst>
                    <a:ext uri="{9D8B030D-6E8A-4147-A177-3AD203B41FA5}">
                      <a16:colId xmlns:a16="http://schemas.microsoft.com/office/drawing/2014/main" val="2119194635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1536413980"/>
                    </a:ext>
                  </a:extLst>
                </a:gridCol>
              </a:tblGrid>
              <a:tr h="475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# projects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CD7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# targets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CD7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# conditions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CD7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Barlow Condensed Light" panose="00000406000000000000" pitchFamily="2" charset="0"/>
                        </a:rPr>
                        <a:t># variables</a:t>
                      </a:r>
                      <a:endParaRPr lang="en-GB" sz="1800" dirty="0">
                        <a:solidFill>
                          <a:schemeClr val="bg1"/>
                        </a:solidFill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bg1"/>
                        </a:solidFill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Seconds / time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CD7F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1076"/>
                  </a:ext>
                </a:extLst>
              </a:tr>
              <a:tr h="475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12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DFAE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658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DFAE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23.500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DFAE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Barlow Condensed Light" panose="00000406000000000000" pitchFamily="2" charset="0"/>
                        </a:rPr>
                        <a:t>302.886</a:t>
                      </a:r>
                      <a:endParaRPr lang="en-GB" sz="1800" dirty="0">
                        <a:solidFill>
                          <a:schemeClr val="bg1"/>
                        </a:solidFill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bg1"/>
                        </a:solidFill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~78</a:t>
                      </a:r>
                      <a:r>
                        <a:rPr lang="en-US" sz="1800" baseline="0" dirty="0">
                          <a:latin typeface="Barlow Condensed Light" panose="00000406000000000000" pitchFamily="2" charset="0"/>
                        </a:rPr>
                        <a:t> </a:t>
                      </a:r>
                      <a:r>
                        <a:rPr lang="en-US" sz="1800" b="1" dirty="0">
                          <a:latin typeface="Barlow Condensed Light" panose="00000406000000000000" pitchFamily="2" charset="0"/>
                        </a:rPr>
                        <a:t>read &amp; write</a:t>
                      </a:r>
                      <a:endParaRPr lang="en-GB" sz="1800" b="1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DFA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16678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282179" y="3506674"/>
          <a:ext cx="1398587" cy="95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87">
                  <a:extLst>
                    <a:ext uri="{9D8B030D-6E8A-4147-A177-3AD203B41FA5}">
                      <a16:colId xmlns:a16="http://schemas.microsoft.com/office/drawing/2014/main" val="3060198790"/>
                    </a:ext>
                  </a:extLst>
                </a:gridCol>
              </a:tblGrid>
              <a:tr h="475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# variables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CD7F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1076"/>
                  </a:ext>
                </a:extLst>
              </a:tr>
              <a:tr h="475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89.452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DFA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16678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680766" y="3506674"/>
          <a:ext cx="1398587" cy="95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87">
                  <a:extLst>
                    <a:ext uri="{9D8B030D-6E8A-4147-A177-3AD203B41FA5}">
                      <a16:colId xmlns:a16="http://schemas.microsoft.com/office/drawing/2014/main" val="3060198790"/>
                    </a:ext>
                  </a:extLst>
                </a:gridCol>
              </a:tblGrid>
              <a:tr h="475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# output</a:t>
                      </a:r>
                      <a:r>
                        <a:rPr lang="en-US" sz="1800" baseline="0" dirty="0">
                          <a:latin typeface="Barlow Condensed Light" panose="00000406000000000000" pitchFamily="2" charset="0"/>
                        </a:rPr>
                        <a:t> names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CD7F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1076"/>
                  </a:ext>
                </a:extLst>
              </a:tr>
              <a:tr h="475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758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DFA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16678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8084909" y="3501464"/>
          <a:ext cx="1398587" cy="95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87">
                  <a:extLst>
                    <a:ext uri="{9D8B030D-6E8A-4147-A177-3AD203B41FA5}">
                      <a16:colId xmlns:a16="http://schemas.microsoft.com/office/drawing/2014/main" val="3060198790"/>
                    </a:ext>
                  </a:extLst>
                </a:gridCol>
              </a:tblGrid>
              <a:tr h="475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# PDF Options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CD7F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1076"/>
                  </a:ext>
                </a:extLst>
              </a:tr>
              <a:tr h="475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rlow Condensed Light" panose="00000406000000000000" pitchFamily="2" charset="0"/>
                        </a:rPr>
                        <a:t>12.236</a:t>
                      </a:r>
                      <a:endParaRPr lang="en-GB" sz="1800" dirty="0">
                        <a:latin typeface="Barlow Condensed Light" panose="00000406000000000000" pitchFamily="2" charset="0"/>
                      </a:endParaRPr>
                    </a:p>
                  </a:txBody>
                  <a:tcPr>
                    <a:solidFill>
                      <a:srgbClr val="DFA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16678"/>
                  </a:ext>
                </a:extLst>
              </a:tr>
            </a:tbl>
          </a:graphicData>
        </a:graphic>
      </p:graphicFrame>
      <p:sp>
        <p:nvSpPr>
          <p:cNvPr id="17" name="Plus 16"/>
          <p:cNvSpPr/>
          <p:nvPr/>
        </p:nvSpPr>
        <p:spPr>
          <a:xfrm>
            <a:off x="5018146" y="3718253"/>
            <a:ext cx="528066" cy="528066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lus 31"/>
          <p:cNvSpPr/>
          <p:nvPr/>
        </p:nvSpPr>
        <p:spPr>
          <a:xfrm>
            <a:off x="6435783" y="3717046"/>
            <a:ext cx="528066" cy="528066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lus 32"/>
          <p:cNvSpPr/>
          <p:nvPr/>
        </p:nvSpPr>
        <p:spPr>
          <a:xfrm>
            <a:off x="7834370" y="3703216"/>
            <a:ext cx="528066" cy="528066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890BE15B-7B57-4AED-BD60-C1D33734E5B1}"/>
              </a:ext>
            </a:extLst>
          </p:cNvPr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F7E2AC-F918-4CE0-A54D-5116DAC768F1}"/>
              </a:ext>
            </a:extLst>
          </p:cNvPr>
          <p:cNvGrpSpPr/>
          <p:nvPr/>
        </p:nvGrpSpPr>
        <p:grpSpPr>
          <a:xfrm>
            <a:off x="9270423" y="-1381022"/>
            <a:ext cx="4124120" cy="3897641"/>
            <a:chOff x="9270423" y="-1381022"/>
            <a:chExt cx="4124120" cy="3897641"/>
          </a:xfrm>
        </p:grpSpPr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BC8BDBD-B4AC-46CE-B892-15B4494ED90B}"/>
                </a:ext>
              </a:extLst>
            </p:cNvPr>
            <p:cNvSpPr/>
            <p:nvPr/>
          </p:nvSpPr>
          <p:spPr>
            <a:xfrm rot="11211669">
              <a:off x="9270423" y="-1381022"/>
              <a:ext cx="4124120" cy="3897641"/>
            </a:xfrm>
            <a:custGeom>
              <a:avLst/>
              <a:gdLst>
                <a:gd name="connsiteX0" fmla="*/ 606599 w 1419694"/>
                <a:gd name="connsiteY0" fmla="*/ 23842 h 1934447"/>
                <a:gd name="connsiteX1" fmla="*/ 1410163 w 1419694"/>
                <a:gd name="connsiteY1" fmla="*/ 919770 h 1934447"/>
                <a:gd name="connsiteX2" fmla="*/ 24708 w 1419694"/>
                <a:gd name="connsiteY2" fmla="*/ 1917297 h 1934447"/>
                <a:gd name="connsiteX3" fmla="*/ 606599 w 1419694"/>
                <a:gd name="connsiteY3" fmla="*/ 23842 h 1934447"/>
                <a:gd name="connsiteX0" fmla="*/ 824730 w 4161535"/>
                <a:gd name="connsiteY0" fmla="*/ 72620 h 1969799"/>
                <a:gd name="connsiteX1" fmla="*/ 4159058 w 4161535"/>
                <a:gd name="connsiteY1" fmla="*/ 543676 h 1969799"/>
                <a:gd name="connsiteX2" fmla="*/ 242839 w 4161535"/>
                <a:gd name="connsiteY2" fmla="*/ 1966075 h 1969799"/>
                <a:gd name="connsiteX3" fmla="*/ 824730 w 4161535"/>
                <a:gd name="connsiteY3" fmla="*/ 72620 h 1969799"/>
                <a:gd name="connsiteX0" fmla="*/ 904718 w 4130787"/>
                <a:gd name="connsiteY0" fmla="*/ 16886 h 3917522"/>
                <a:gd name="connsiteX1" fmla="*/ 4128210 w 4130787"/>
                <a:gd name="connsiteY1" fmla="*/ 2427578 h 3917522"/>
                <a:gd name="connsiteX2" fmla="*/ 211991 w 4130787"/>
                <a:gd name="connsiteY2" fmla="*/ 3849977 h 3917522"/>
                <a:gd name="connsiteX3" fmla="*/ 904718 w 4130787"/>
                <a:gd name="connsiteY3" fmla="*/ 16886 h 3917522"/>
                <a:gd name="connsiteX0" fmla="*/ 832808 w 4058416"/>
                <a:gd name="connsiteY0" fmla="*/ 608385 h 4509021"/>
                <a:gd name="connsiteX1" fmla="*/ 4056300 w 4058416"/>
                <a:gd name="connsiteY1" fmla="*/ 3019077 h 4509021"/>
                <a:gd name="connsiteX2" fmla="*/ 140081 w 4058416"/>
                <a:gd name="connsiteY2" fmla="*/ 4441476 h 4509021"/>
                <a:gd name="connsiteX3" fmla="*/ 832808 w 4058416"/>
                <a:gd name="connsiteY3" fmla="*/ 608385 h 4509021"/>
                <a:gd name="connsiteX0" fmla="*/ 831278 w 4056874"/>
                <a:gd name="connsiteY0" fmla="*/ 575814 h 4476450"/>
                <a:gd name="connsiteX1" fmla="*/ 4054770 w 4056874"/>
                <a:gd name="connsiteY1" fmla="*/ 2986506 h 4476450"/>
                <a:gd name="connsiteX2" fmla="*/ 138551 w 4056874"/>
                <a:gd name="connsiteY2" fmla="*/ 4408905 h 4476450"/>
                <a:gd name="connsiteX3" fmla="*/ 831278 w 4056874"/>
                <a:gd name="connsiteY3" fmla="*/ 575814 h 4476450"/>
                <a:gd name="connsiteX0" fmla="*/ 831278 w 4054770"/>
                <a:gd name="connsiteY0" fmla="*/ 575814 h 4476450"/>
                <a:gd name="connsiteX1" fmla="*/ 4054770 w 4054770"/>
                <a:gd name="connsiteY1" fmla="*/ 2986506 h 4476450"/>
                <a:gd name="connsiteX2" fmla="*/ 138551 w 4054770"/>
                <a:gd name="connsiteY2" fmla="*/ 4408905 h 4476450"/>
                <a:gd name="connsiteX3" fmla="*/ 831278 w 4054770"/>
                <a:gd name="connsiteY3" fmla="*/ 575814 h 4476450"/>
                <a:gd name="connsiteX0" fmla="*/ 831278 w 4054770"/>
                <a:gd name="connsiteY0" fmla="*/ 575814 h 4476450"/>
                <a:gd name="connsiteX1" fmla="*/ 4054770 w 4054770"/>
                <a:gd name="connsiteY1" fmla="*/ 2986506 h 4476450"/>
                <a:gd name="connsiteX2" fmla="*/ 138551 w 4054770"/>
                <a:gd name="connsiteY2" fmla="*/ 4408905 h 4476450"/>
                <a:gd name="connsiteX3" fmla="*/ 831278 w 4054770"/>
                <a:gd name="connsiteY3" fmla="*/ 575814 h 4476450"/>
                <a:gd name="connsiteX0" fmla="*/ 880860 w 4104352"/>
                <a:gd name="connsiteY0" fmla="*/ 0 h 3900636"/>
                <a:gd name="connsiteX1" fmla="*/ 4104352 w 4104352"/>
                <a:gd name="connsiteY1" fmla="*/ 2410692 h 3900636"/>
                <a:gd name="connsiteX2" fmla="*/ 188133 w 4104352"/>
                <a:gd name="connsiteY2" fmla="*/ 3833091 h 3900636"/>
                <a:gd name="connsiteX3" fmla="*/ 880860 w 4104352"/>
                <a:gd name="connsiteY3" fmla="*/ 0 h 3900636"/>
                <a:gd name="connsiteX0" fmla="*/ 880860 w 4104352"/>
                <a:gd name="connsiteY0" fmla="*/ 0 h 3900636"/>
                <a:gd name="connsiteX1" fmla="*/ 4104352 w 4104352"/>
                <a:gd name="connsiteY1" fmla="*/ 2410692 h 3900636"/>
                <a:gd name="connsiteX2" fmla="*/ 188133 w 4104352"/>
                <a:gd name="connsiteY2" fmla="*/ 3833091 h 3900636"/>
                <a:gd name="connsiteX3" fmla="*/ 880860 w 4104352"/>
                <a:gd name="connsiteY3" fmla="*/ 0 h 3900636"/>
                <a:gd name="connsiteX0" fmla="*/ 882155 w 4124120"/>
                <a:gd name="connsiteY0" fmla="*/ 0 h 3899877"/>
                <a:gd name="connsiteX1" fmla="*/ 4124120 w 4124120"/>
                <a:gd name="connsiteY1" fmla="*/ 2401456 h 3899877"/>
                <a:gd name="connsiteX2" fmla="*/ 189428 w 4124120"/>
                <a:gd name="connsiteY2" fmla="*/ 3833091 h 3899877"/>
                <a:gd name="connsiteX3" fmla="*/ 882155 w 4124120"/>
                <a:gd name="connsiteY3" fmla="*/ 0 h 3899877"/>
                <a:gd name="connsiteX0" fmla="*/ 882155 w 4124120"/>
                <a:gd name="connsiteY0" fmla="*/ 0 h 3897641"/>
                <a:gd name="connsiteX1" fmla="*/ 4124120 w 4124120"/>
                <a:gd name="connsiteY1" fmla="*/ 2373747 h 3897641"/>
                <a:gd name="connsiteX2" fmla="*/ 189428 w 4124120"/>
                <a:gd name="connsiteY2" fmla="*/ 3833091 h 3897641"/>
                <a:gd name="connsiteX3" fmla="*/ 882155 w 4124120"/>
                <a:gd name="connsiteY3" fmla="*/ 0 h 389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4120" h="3897641">
                  <a:moveTo>
                    <a:pt x="882155" y="0"/>
                  </a:moveTo>
                  <a:cubicBezTo>
                    <a:pt x="1008385" y="2201334"/>
                    <a:pt x="3786993" y="2390681"/>
                    <a:pt x="4124120" y="2373747"/>
                  </a:cubicBezTo>
                  <a:cubicBezTo>
                    <a:pt x="4027138" y="2689323"/>
                    <a:pt x="729755" y="4228715"/>
                    <a:pt x="189428" y="3833091"/>
                  </a:cubicBezTo>
                  <a:cubicBezTo>
                    <a:pt x="-350899" y="3437467"/>
                    <a:pt x="386470" y="126230"/>
                    <a:pt x="882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A4268E4-E97A-4E4B-8179-44EC62B2F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61969" y="217112"/>
              <a:ext cx="789354" cy="458085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CC2F773-D8CA-4E3F-BF6E-A78B1081C972}"/>
              </a:ext>
            </a:extLst>
          </p:cNvPr>
          <p:cNvSpPr txBox="1"/>
          <p:nvPr/>
        </p:nvSpPr>
        <p:spPr>
          <a:xfrm>
            <a:off x="159758" y="217112"/>
            <a:ext cx="1786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6000" b="1" dirty="0">
                <a:solidFill>
                  <a:schemeClr val="bg1"/>
                </a:solidFill>
                <a:latin typeface="Adobe Garamond Pro" panose="02020502060506020403" pitchFamily="18" charset="0"/>
              </a:rPr>
              <a:t>∑</a:t>
            </a:r>
            <a:endParaRPr lang="en-DK" sz="60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14814-34F9-4052-9087-E7A163094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7" y="1775887"/>
            <a:ext cx="762000" cy="790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01B3CD-6898-4014-B5B4-2291D2F218A8}"/>
              </a:ext>
            </a:extLst>
          </p:cNvPr>
          <p:cNvSpPr txBox="1"/>
          <p:nvPr/>
        </p:nvSpPr>
        <p:spPr>
          <a:xfrm>
            <a:off x="7380059" y="4685128"/>
            <a:ext cx="379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Barlow Condensed Light" panose="00000406000000000000" pitchFamily="2" charset="0"/>
              </a:rPr>
              <a:t>You will see this shortly!</a:t>
            </a:r>
            <a:endParaRPr lang="en-DK" sz="2800" dirty="0">
              <a:latin typeface="Barlow Condensed Light" panose="00000406000000000000" pitchFamily="2" charset="0"/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64A3F81-3A42-42C7-B4A3-6F88F3637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271200"/>
            <a:ext cx="429768" cy="42976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22454570-09E1-4CAD-8559-64FFEEE670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7" y="3531099"/>
            <a:ext cx="872299" cy="872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2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69576-3055-487D-8247-196614828335}"/>
              </a:ext>
            </a:extLst>
          </p:cNvPr>
          <p:cNvGrpSpPr/>
          <p:nvPr/>
        </p:nvGrpSpPr>
        <p:grpSpPr>
          <a:xfrm>
            <a:off x="-120316" y="-241300"/>
            <a:ext cx="12416590" cy="7279774"/>
            <a:chOff x="-120316" y="-241300"/>
            <a:chExt cx="12416590" cy="72797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55CE32-A6A7-463A-B18C-9EB64BADCA7B}"/>
                </a:ext>
              </a:extLst>
            </p:cNvPr>
            <p:cNvSpPr/>
            <p:nvPr/>
          </p:nvSpPr>
          <p:spPr>
            <a:xfrm>
              <a:off x="-120316" y="-241300"/>
              <a:ext cx="12416590" cy="727977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89600" y="0"/>
              <a:ext cx="6502400" cy="4783015"/>
              <a:chOff x="5689600" y="0"/>
              <a:chExt cx="6502400" cy="478301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61969" y="217112"/>
                <a:ext cx="789354" cy="458085"/>
              </a:xfrm>
              <a:prstGeom prst="rect">
                <a:avLst/>
              </a:prstGeom>
            </p:spPr>
          </p:pic>
          <p:sp>
            <p:nvSpPr>
              <p:cNvPr id="5" name="Arc 4"/>
              <p:cNvSpPr/>
              <p:nvPr/>
            </p:nvSpPr>
            <p:spPr>
              <a:xfrm>
                <a:off x="5689600" y="0"/>
                <a:ext cx="6502400" cy="4783015"/>
              </a:xfrm>
              <a:prstGeom prst="arc">
                <a:avLst/>
              </a:prstGeom>
              <a:ln w="9525">
                <a:solidFill>
                  <a:srgbClr val="CD7F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930DA2-2A6D-4E29-9AD9-FED801B65929}"/>
              </a:ext>
            </a:extLst>
          </p:cNvPr>
          <p:cNvSpPr txBox="1"/>
          <p:nvPr/>
        </p:nvSpPr>
        <p:spPr>
          <a:xfrm>
            <a:off x="7572014" y="0"/>
            <a:ext cx="3585681" cy="6369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9600" dirty="0">
                <a:solidFill>
                  <a:srgbClr val="D28B45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5</a:t>
            </a:r>
            <a:endParaRPr lang="en-DK" sz="49600" dirty="0">
              <a:solidFill>
                <a:srgbClr val="D28B45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4FB41-1D8C-40AE-A9E4-7A3FD413CD80}"/>
              </a:ext>
            </a:extLst>
          </p:cNvPr>
          <p:cNvSpPr txBox="1"/>
          <p:nvPr/>
        </p:nvSpPr>
        <p:spPr>
          <a:xfrm rot="16200000">
            <a:off x="5028645" y="2645087"/>
            <a:ext cx="44900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Benefits</a:t>
            </a:r>
            <a:endParaRPr lang="en-GB" sz="8800" dirty="0">
              <a:solidFill>
                <a:srgbClr val="DFAE7D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0DAB8E-0EE9-4BD2-A58F-CCEDE327F02F}"/>
              </a:ext>
            </a:extLst>
          </p:cNvPr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3C4976C-4A37-4E1A-B91B-488265BB6595}"/>
              </a:ext>
            </a:extLst>
          </p:cNvPr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48641" y="486025"/>
            <a:ext cx="116433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sz="24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So …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Better control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Far fewer errors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Improved consistency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Huge return of investment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Quicker to change many values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Reduce manual </a:t>
            </a:r>
            <a:r>
              <a:rPr lang="en-US" sz="2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labour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 a cinch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Works with Flare version 8 and later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Time for other exciting assignments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Obscenely faster than the alternative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Easy comparison and overview across projects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Largely reduced post-editing after e.g. translation</a:t>
            </a:r>
          </a:p>
          <a:p>
            <a:pPr marL="13320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Useful for translation, different markets, product types, etc.</a:t>
            </a: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F8C19E06-ED01-417B-851D-30654013288A}"/>
              </a:ext>
            </a:extLst>
          </p:cNvPr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B2BA2-8EC7-41E5-878D-0406BDA1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AFB6131-DB4E-4A15-B775-93DA9BA345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EC9BCC7-FFA6-4873-A8C2-8461EC822DA4}"/>
              </a:ext>
            </a:extLst>
          </p:cNvPr>
          <p:cNvSpPr/>
          <p:nvPr/>
        </p:nvSpPr>
        <p:spPr>
          <a:xfrm>
            <a:off x="1417204" y="940019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EE1C1F-F84C-4C36-AC8F-F8E4B9F66129}"/>
              </a:ext>
            </a:extLst>
          </p:cNvPr>
          <p:cNvSpPr/>
          <p:nvPr/>
        </p:nvSpPr>
        <p:spPr>
          <a:xfrm>
            <a:off x="1417204" y="1305572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2288FF-374A-4EC7-87E1-85F5B1F25A64}"/>
              </a:ext>
            </a:extLst>
          </p:cNvPr>
          <p:cNvSpPr/>
          <p:nvPr/>
        </p:nvSpPr>
        <p:spPr>
          <a:xfrm>
            <a:off x="1417204" y="1671125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707A2E-43F8-4D66-A620-6947B84F5543}"/>
              </a:ext>
            </a:extLst>
          </p:cNvPr>
          <p:cNvSpPr/>
          <p:nvPr/>
        </p:nvSpPr>
        <p:spPr>
          <a:xfrm>
            <a:off x="1417204" y="2036678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8A0AFB-2486-4292-A1E1-0D17227FFF29}"/>
              </a:ext>
            </a:extLst>
          </p:cNvPr>
          <p:cNvSpPr/>
          <p:nvPr/>
        </p:nvSpPr>
        <p:spPr>
          <a:xfrm>
            <a:off x="1417204" y="2402231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4D9986-20D5-462E-A218-B3706A7BAA27}"/>
              </a:ext>
            </a:extLst>
          </p:cNvPr>
          <p:cNvSpPr/>
          <p:nvPr/>
        </p:nvSpPr>
        <p:spPr>
          <a:xfrm>
            <a:off x="1417204" y="2767784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F76492-7C84-4708-82DF-AA77FC4F65D8}"/>
              </a:ext>
            </a:extLst>
          </p:cNvPr>
          <p:cNvSpPr/>
          <p:nvPr/>
        </p:nvSpPr>
        <p:spPr>
          <a:xfrm>
            <a:off x="1417204" y="3133337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EBCC00-ECC4-4AD6-8F42-7B65B6297647}"/>
              </a:ext>
            </a:extLst>
          </p:cNvPr>
          <p:cNvSpPr/>
          <p:nvPr/>
        </p:nvSpPr>
        <p:spPr>
          <a:xfrm>
            <a:off x="1417204" y="3498890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2122C8-A626-4BF1-9BF6-39F9BA5EBC56}"/>
              </a:ext>
            </a:extLst>
          </p:cNvPr>
          <p:cNvSpPr/>
          <p:nvPr/>
        </p:nvSpPr>
        <p:spPr>
          <a:xfrm>
            <a:off x="1417204" y="3864443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683CB3-6A3F-4F9E-8A83-96342C4F31BB}"/>
              </a:ext>
            </a:extLst>
          </p:cNvPr>
          <p:cNvSpPr/>
          <p:nvPr/>
        </p:nvSpPr>
        <p:spPr>
          <a:xfrm>
            <a:off x="1417204" y="4229996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959206-BB6E-4670-A0C2-592B1F9C0919}"/>
              </a:ext>
            </a:extLst>
          </p:cNvPr>
          <p:cNvSpPr/>
          <p:nvPr/>
        </p:nvSpPr>
        <p:spPr>
          <a:xfrm>
            <a:off x="1417204" y="4595549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D0FBE0-8EDF-4230-AAC6-A01B11C888C7}"/>
              </a:ext>
            </a:extLst>
          </p:cNvPr>
          <p:cNvSpPr/>
          <p:nvPr/>
        </p:nvSpPr>
        <p:spPr>
          <a:xfrm>
            <a:off x="1417204" y="4961105"/>
            <a:ext cx="277792" cy="277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E57BB-E0BB-49B6-8FFD-69B0F4207ADB}"/>
              </a:ext>
            </a:extLst>
          </p:cNvPr>
          <p:cNvSpPr txBox="1"/>
          <p:nvPr/>
        </p:nvSpPr>
        <p:spPr>
          <a:xfrm>
            <a:off x="7551420" y="3360340"/>
            <a:ext cx="393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Ah, Free your time</a:t>
            </a:r>
            <a:endParaRPr lang="en-DK" sz="2800" b="1" dirty="0">
              <a:solidFill>
                <a:srgbClr val="FFFF00"/>
              </a:solidFill>
              <a:latin typeface="Poppins ExtraBold" panose="00000900000000000000" pitchFamily="2" charset="0"/>
              <a:ea typeface="Adobe Gothic Std B" panose="020B0800000000000000" pitchFamily="34" charset="-128"/>
              <a:cs typeface="Poppi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69576-3055-487D-8247-196614828335}"/>
              </a:ext>
            </a:extLst>
          </p:cNvPr>
          <p:cNvGrpSpPr/>
          <p:nvPr/>
        </p:nvGrpSpPr>
        <p:grpSpPr>
          <a:xfrm>
            <a:off x="-120316" y="-241300"/>
            <a:ext cx="12416590" cy="7279774"/>
            <a:chOff x="-120316" y="-241300"/>
            <a:chExt cx="12416590" cy="72797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55CE32-A6A7-463A-B18C-9EB64BADCA7B}"/>
                </a:ext>
              </a:extLst>
            </p:cNvPr>
            <p:cNvSpPr/>
            <p:nvPr/>
          </p:nvSpPr>
          <p:spPr>
            <a:xfrm>
              <a:off x="-120316" y="-241300"/>
              <a:ext cx="12416590" cy="727977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89600" y="0"/>
              <a:ext cx="6502400" cy="4783015"/>
              <a:chOff x="5689600" y="0"/>
              <a:chExt cx="6502400" cy="478301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61969" y="217112"/>
                <a:ext cx="789354" cy="458085"/>
              </a:xfrm>
              <a:prstGeom prst="rect">
                <a:avLst/>
              </a:prstGeom>
            </p:spPr>
          </p:pic>
          <p:sp>
            <p:nvSpPr>
              <p:cNvPr id="5" name="Arc 4"/>
              <p:cNvSpPr/>
              <p:nvPr/>
            </p:nvSpPr>
            <p:spPr>
              <a:xfrm>
                <a:off x="5689600" y="0"/>
                <a:ext cx="6502400" cy="4783015"/>
              </a:xfrm>
              <a:prstGeom prst="arc">
                <a:avLst/>
              </a:prstGeom>
              <a:ln w="9525">
                <a:solidFill>
                  <a:srgbClr val="CD7F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930DA2-2A6D-4E29-9AD9-FED801B65929}"/>
              </a:ext>
            </a:extLst>
          </p:cNvPr>
          <p:cNvSpPr txBox="1"/>
          <p:nvPr/>
        </p:nvSpPr>
        <p:spPr>
          <a:xfrm>
            <a:off x="7572014" y="0"/>
            <a:ext cx="3585681" cy="6369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9600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6</a:t>
            </a:r>
            <a:endParaRPr lang="en-DK" sz="49600" dirty="0">
              <a:solidFill>
                <a:srgbClr val="FF0000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4FB41-1D8C-40AE-A9E4-7A3FD413CD80}"/>
              </a:ext>
            </a:extLst>
          </p:cNvPr>
          <p:cNvSpPr txBox="1"/>
          <p:nvPr/>
        </p:nvSpPr>
        <p:spPr>
          <a:xfrm>
            <a:off x="368301" y="1882322"/>
            <a:ext cx="7315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GB" sz="8800" dirty="0" err="1">
                <a:solidFill>
                  <a:srgbClr val="DFAE7D"/>
                </a:solidFill>
                <a:latin typeface="Barlow Condensed SemiBold" panose="00000706000000000000" pitchFamily="2" charset="0"/>
              </a:rPr>
              <a:t>Ooops</a:t>
            </a:r>
            <a: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 – </a:t>
            </a:r>
            <a:b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</a:br>
            <a: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almost forgot</a:t>
            </a:r>
            <a:endParaRPr lang="en-GB" sz="8800" dirty="0">
              <a:solidFill>
                <a:srgbClr val="DFAE7D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1052513"/>
            <a:ext cx="9803826" cy="4860925"/>
          </a:xfrm>
        </p:spPr>
        <p:txBody>
          <a:bodyPr anchor="t" anchorCtr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It’s targets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So of course Target Control can</a:t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8000" dirty="0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build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 </a:t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all your targets, across all your projects.</a:t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 Without opening Flare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E22EF-3E14-46ED-9167-FE36A4C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5985142-367F-4780-96AA-8F4CF1F64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731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69576-3055-487D-8247-196614828335}"/>
              </a:ext>
            </a:extLst>
          </p:cNvPr>
          <p:cNvGrpSpPr/>
          <p:nvPr/>
        </p:nvGrpSpPr>
        <p:grpSpPr>
          <a:xfrm>
            <a:off x="-120316" y="-139700"/>
            <a:ext cx="12416590" cy="7178174"/>
            <a:chOff x="-120316" y="-139700"/>
            <a:chExt cx="12416590" cy="71781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55CE32-A6A7-463A-B18C-9EB64BADCA7B}"/>
                </a:ext>
              </a:extLst>
            </p:cNvPr>
            <p:cNvSpPr/>
            <p:nvPr/>
          </p:nvSpPr>
          <p:spPr>
            <a:xfrm>
              <a:off x="-120316" y="-139700"/>
              <a:ext cx="12416590" cy="717817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89600" y="0"/>
              <a:ext cx="6502400" cy="4783015"/>
              <a:chOff x="5689600" y="0"/>
              <a:chExt cx="6502400" cy="478301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61969" y="217112"/>
                <a:ext cx="789354" cy="458085"/>
              </a:xfrm>
              <a:prstGeom prst="rect">
                <a:avLst/>
              </a:prstGeom>
            </p:spPr>
          </p:pic>
          <p:sp>
            <p:nvSpPr>
              <p:cNvPr id="5" name="Arc 4"/>
              <p:cNvSpPr/>
              <p:nvPr/>
            </p:nvSpPr>
            <p:spPr>
              <a:xfrm>
                <a:off x="5689600" y="0"/>
                <a:ext cx="6502400" cy="4783015"/>
              </a:xfrm>
              <a:prstGeom prst="arc">
                <a:avLst/>
              </a:prstGeom>
              <a:ln w="9525">
                <a:solidFill>
                  <a:srgbClr val="CD7F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930DA2-2A6D-4E29-9AD9-FED801B65929}"/>
              </a:ext>
            </a:extLst>
          </p:cNvPr>
          <p:cNvSpPr txBox="1"/>
          <p:nvPr/>
        </p:nvSpPr>
        <p:spPr>
          <a:xfrm>
            <a:off x="7572014" y="0"/>
            <a:ext cx="3585681" cy="6369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96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7</a:t>
            </a:r>
            <a:endParaRPr lang="en-DK" sz="49600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4FB41-1D8C-40AE-A9E4-7A3FD413CD80}"/>
              </a:ext>
            </a:extLst>
          </p:cNvPr>
          <p:cNvSpPr txBox="1"/>
          <p:nvPr/>
        </p:nvSpPr>
        <p:spPr>
          <a:xfrm>
            <a:off x="2196544" y="4661401"/>
            <a:ext cx="56266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Let’s see it</a:t>
            </a:r>
            <a:endParaRPr lang="en-GB" sz="8800" dirty="0">
              <a:solidFill>
                <a:srgbClr val="DFAE7D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6D34F4B-1663-4D54-B5BA-5B306D6E2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97" y="1229079"/>
            <a:ext cx="2063543" cy="20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69576-3055-487D-8247-196614828335}"/>
              </a:ext>
            </a:extLst>
          </p:cNvPr>
          <p:cNvGrpSpPr/>
          <p:nvPr/>
        </p:nvGrpSpPr>
        <p:grpSpPr>
          <a:xfrm>
            <a:off x="-120316" y="-241300"/>
            <a:ext cx="12416590" cy="7279774"/>
            <a:chOff x="-120316" y="-241300"/>
            <a:chExt cx="12416590" cy="72797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55CE32-A6A7-463A-B18C-9EB64BADCA7B}"/>
                </a:ext>
              </a:extLst>
            </p:cNvPr>
            <p:cNvSpPr/>
            <p:nvPr/>
          </p:nvSpPr>
          <p:spPr>
            <a:xfrm>
              <a:off x="-120316" y="-241300"/>
              <a:ext cx="12416590" cy="727977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89600" y="0"/>
              <a:ext cx="6502400" cy="4783015"/>
              <a:chOff x="5689600" y="0"/>
              <a:chExt cx="6502400" cy="478301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61969" y="217112"/>
                <a:ext cx="789354" cy="458085"/>
              </a:xfrm>
              <a:prstGeom prst="rect">
                <a:avLst/>
              </a:prstGeom>
            </p:spPr>
          </p:pic>
          <p:sp>
            <p:nvSpPr>
              <p:cNvPr id="5" name="Arc 4"/>
              <p:cNvSpPr/>
              <p:nvPr/>
            </p:nvSpPr>
            <p:spPr>
              <a:xfrm>
                <a:off x="5689600" y="0"/>
                <a:ext cx="6502400" cy="4783015"/>
              </a:xfrm>
              <a:prstGeom prst="arc">
                <a:avLst/>
              </a:prstGeom>
              <a:ln w="9525">
                <a:solidFill>
                  <a:srgbClr val="CD7F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930DA2-2A6D-4E29-9AD9-FED801B65929}"/>
              </a:ext>
            </a:extLst>
          </p:cNvPr>
          <p:cNvSpPr txBox="1"/>
          <p:nvPr/>
        </p:nvSpPr>
        <p:spPr>
          <a:xfrm>
            <a:off x="7572014" y="0"/>
            <a:ext cx="3585681" cy="6369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8</a:t>
            </a:r>
            <a:endParaRPr lang="en-DK" sz="49600" dirty="0">
              <a:solidFill>
                <a:schemeClr val="accent6">
                  <a:lumMod val="60000"/>
                  <a:lumOff val="40000"/>
                </a:schemeClr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4FB41-1D8C-40AE-A9E4-7A3FD413CD80}"/>
              </a:ext>
            </a:extLst>
          </p:cNvPr>
          <p:cNvSpPr txBox="1"/>
          <p:nvPr/>
        </p:nvSpPr>
        <p:spPr>
          <a:xfrm>
            <a:off x="514349" y="1025072"/>
            <a:ext cx="43307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Roadmap</a:t>
            </a:r>
            <a:endParaRPr lang="en-GB" sz="8800" dirty="0">
              <a:solidFill>
                <a:srgbClr val="DFAE7D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926" y="1052514"/>
            <a:ext cx="10732169" cy="3454982"/>
          </a:xfrm>
        </p:spPr>
        <p:txBody>
          <a:bodyPr anchor="t" anchorCtr="0">
            <a:no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We have a plan</a:t>
            </a: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To further </a:t>
            </a:r>
            <a:r>
              <a:rPr lang="en-GB" sz="2800" dirty="0">
                <a:solidFill>
                  <a:schemeClr val="bg1"/>
                </a:solidFill>
                <a:latin typeface="Poppins SemiBold" panose="00000700000000000000" pitchFamily="2" charset="0"/>
                <a:ea typeface="Adobe Gothic Std B" panose="020B0800000000000000" pitchFamily="34" charset="-128"/>
                <a:cs typeface="Poppins SemiBold" panose="00000700000000000000" pitchFamily="2" charset="0"/>
              </a:rPr>
              <a:t>develop</a:t>
            </a: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 on Target Control</a:t>
            </a:r>
            <a:b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You are quite welcome to chip in with suggestions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E22EF-3E14-46ED-9167-FE36A4C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5985142-367F-4780-96AA-8F4CF1F64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544" y="1145820"/>
            <a:ext cx="8658807" cy="3454982"/>
          </a:xfrm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6600" dirty="0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The TBRO concept</a:t>
            </a: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We develop productive tools which will work across all of your Flare projects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E22EF-3E14-46ED-9167-FE36A4C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5985142-367F-4780-96AA-8F4CF1F64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544" y="1145820"/>
            <a:ext cx="8658807" cy="3454982"/>
          </a:xfrm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6600" dirty="0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If you need …</a:t>
            </a: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something done, then we are ready to discuss and develop – for </a:t>
            </a:r>
            <a:r>
              <a:rPr lang="en-GB" sz="2800" dirty="0">
                <a:solidFill>
                  <a:schemeClr val="bg1"/>
                </a:solidFill>
                <a:latin typeface="Poppins Black" panose="00000A00000000000000" pitchFamily="2" charset="0"/>
                <a:ea typeface="Adobe Gothic Std B" panose="020B0800000000000000" pitchFamily="34" charset="-128"/>
                <a:cs typeface="Poppins Black" panose="00000A00000000000000" pitchFamily="2" charset="0"/>
              </a:rPr>
              <a:t>you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E22EF-3E14-46ED-9167-FE36A4C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5985142-367F-4780-96AA-8F4CF1F64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69576-3055-487D-8247-196614828335}"/>
              </a:ext>
            </a:extLst>
          </p:cNvPr>
          <p:cNvGrpSpPr/>
          <p:nvPr/>
        </p:nvGrpSpPr>
        <p:grpSpPr>
          <a:xfrm>
            <a:off x="-120316" y="-241300"/>
            <a:ext cx="12416590" cy="7279774"/>
            <a:chOff x="-120316" y="-241300"/>
            <a:chExt cx="12416590" cy="72797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55CE32-A6A7-463A-B18C-9EB64BADCA7B}"/>
                </a:ext>
              </a:extLst>
            </p:cNvPr>
            <p:cNvSpPr/>
            <p:nvPr/>
          </p:nvSpPr>
          <p:spPr>
            <a:xfrm>
              <a:off x="-120316" y="-241300"/>
              <a:ext cx="12416590" cy="727977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89600" y="0"/>
              <a:ext cx="6502400" cy="4783015"/>
              <a:chOff x="5689600" y="0"/>
              <a:chExt cx="6502400" cy="478301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61969" y="217112"/>
                <a:ext cx="789354" cy="458085"/>
              </a:xfrm>
              <a:prstGeom prst="rect">
                <a:avLst/>
              </a:prstGeom>
            </p:spPr>
          </p:pic>
          <p:sp>
            <p:nvSpPr>
              <p:cNvPr id="5" name="Arc 4"/>
              <p:cNvSpPr/>
              <p:nvPr/>
            </p:nvSpPr>
            <p:spPr>
              <a:xfrm>
                <a:off x="5689600" y="0"/>
                <a:ext cx="6502400" cy="4783015"/>
              </a:xfrm>
              <a:prstGeom prst="arc">
                <a:avLst/>
              </a:prstGeom>
              <a:ln w="9525">
                <a:solidFill>
                  <a:srgbClr val="CD7F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930DA2-2A6D-4E29-9AD9-FED801B65929}"/>
              </a:ext>
            </a:extLst>
          </p:cNvPr>
          <p:cNvSpPr txBox="1"/>
          <p:nvPr/>
        </p:nvSpPr>
        <p:spPr>
          <a:xfrm>
            <a:off x="7147959" y="0"/>
            <a:ext cx="3585681" cy="6369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9600" dirty="0">
                <a:solidFill>
                  <a:srgbClr val="D28B45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9</a:t>
            </a:r>
            <a:endParaRPr lang="en-DK" sz="49600" dirty="0">
              <a:solidFill>
                <a:srgbClr val="D28B45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4FB41-1D8C-40AE-A9E4-7A3FD413CD80}"/>
              </a:ext>
            </a:extLst>
          </p:cNvPr>
          <p:cNvSpPr txBox="1"/>
          <p:nvPr/>
        </p:nvSpPr>
        <p:spPr>
          <a:xfrm>
            <a:off x="4048124" y="1425122"/>
            <a:ext cx="4330701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Pricing</a:t>
            </a:r>
          </a:p>
          <a:p>
            <a:pPr algn="r">
              <a:buSzPct val="100000"/>
            </a:pPr>
            <a: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and a bit</a:t>
            </a:r>
            <a:endParaRPr lang="en-GB" sz="8800" dirty="0">
              <a:solidFill>
                <a:srgbClr val="DFAE7D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E22EF-3E14-46ED-9167-FE36A4C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5985142-367F-4780-96AA-8F4CF1F64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902D9A-9F40-47D6-B200-238348453512}"/>
              </a:ext>
            </a:extLst>
          </p:cNvPr>
          <p:cNvSpPr txBox="1">
            <a:spLocks/>
          </p:cNvSpPr>
          <p:nvPr/>
        </p:nvSpPr>
        <p:spPr>
          <a:xfrm>
            <a:off x="0" y="1052513"/>
            <a:ext cx="11725154" cy="48609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Check out these on TBRO.dk</a:t>
            </a:r>
            <a:endParaRPr lang="en-GB" dirty="0">
              <a:solidFill>
                <a:schemeClr val="bg1"/>
              </a:solidFill>
              <a:latin typeface="Poppins" panose="00000500000000000000" pitchFamily="2" charset="0"/>
              <a:ea typeface="Adobe Gothic Std B" panose="020B0800000000000000" pitchFamily="34" charset="-128"/>
              <a:cs typeface="Poppins" panose="00000500000000000000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05097FE-559A-465B-9B4D-054E0B975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847" y="2678419"/>
            <a:ext cx="1671836" cy="165907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4FA69A8-6E62-41E4-9379-73C502E715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8213" y="2678419"/>
            <a:ext cx="1671836" cy="16590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79EBCBA-8D92-4A42-8072-D914AB293F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12530" y="2678419"/>
            <a:ext cx="1671836" cy="165907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8CA9FFD-1859-49E7-BB96-CFE527143D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03896" y="2704316"/>
            <a:ext cx="1684598" cy="155697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8EEED48-5AE0-4254-9BB7-8D654BB36F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62341" y="2704316"/>
            <a:ext cx="1684598" cy="155697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5ABBB89-264B-4492-9A18-657607B2CE1C}"/>
              </a:ext>
            </a:extLst>
          </p:cNvPr>
          <p:cNvSpPr txBox="1">
            <a:spLocks/>
          </p:cNvSpPr>
          <p:nvPr/>
        </p:nvSpPr>
        <p:spPr>
          <a:xfrm>
            <a:off x="623656" y="4499233"/>
            <a:ext cx="1371399" cy="668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40000" algn="r"/>
                <a:tab pos="2160000" algn="l"/>
              </a:tabLst>
            </a:pP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10 facts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C3FDFB-E114-4721-AA80-5F8F6BF4E0E1}"/>
              </a:ext>
            </a:extLst>
          </p:cNvPr>
          <p:cNvSpPr txBox="1">
            <a:spLocks/>
          </p:cNvSpPr>
          <p:nvPr/>
        </p:nvSpPr>
        <p:spPr>
          <a:xfrm>
            <a:off x="2457345" y="4481911"/>
            <a:ext cx="1371399" cy="668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40000" algn="r"/>
                <a:tab pos="2160000" algn="l"/>
              </a:tabLst>
            </a:pP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ROI tool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81530EF-8211-4501-AA99-F2BC809E80E8}"/>
              </a:ext>
            </a:extLst>
          </p:cNvPr>
          <p:cNvSpPr txBox="1">
            <a:spLocks/>
          </p:cNvSpPr>
          <p:nvPr/>
        </p:nvSpPr>
        <p:spPr>
          <a:xfrm>
            <a:off x="4263290" y="4481911"/>
            <a:ext cx="1485734" cy="668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40000" algn="r"/>
                <a:tab pos="2160000" algn="l"/>
              </a:tabLst>
            </a:pP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Download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D630A5D-09A3-4AFB-8CDA-DBE51DF8CA08}"/>
              </a:ext>
            </a:extLst>
          </p:cNvPr>
          <p:cNvSpPr txBox="1">
            <a:spLocks/>
          </p:cNvSpPr>
          <p:nvPr/>
        </p:nvSpPr>
        <p:spPr>
          <a:xfrm>
            <a:off x="6106333" y="4520011"/>
            <a:ext cx="1371399" cy="668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40000" algn="r"/>
                <a:tab pos="2160000" algn="l"/>
              </a:tabLst>
            </a:pP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Video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1C188EE-8A3D-450E-948A-D471D5270979}"/>
              </a:ext>
            </a:extLst>
          </p:cNvPr>
          <p:cNvSpPr txBox="1">
            <a:spLocks/>
          </p:cNvSpPr>
          <p:nvPr/>
        </p:nvSpPr>
        <p:spPr>
          <a:xfrm>
            <a:off x="7994621" y="4558111"/>
            <a:ext cx="1371399" cy="668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40000" algn="r"/>
                <a:tab pos="2160000" algn="l"/>
              </a:tabLst>
            </a:pP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Demo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6EDA6E2-2E48-4E99-A7F4-E1674A95DC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20786" y="2704316"/>
            <a:ext cx="1684598" cy="155697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27E9A933-50CB-4F0D-88D0-CD269422CB97}"/>
              </a:ext>
            </a:extLst>
          </p:cNvPr>
          <p:cNvSpPr txBox="1">
            <a:spLocks/>
          </p:cNvSpPr>
          <p:nvPr/>
        </p:nvSpPr>
        <p:spPr>
          <a:xfrm>
            <a:off x="9879541" y="4558111"/>
            <a:ext cx="1371399" cy="668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40000" algn="r"/>
                <a:tab pos="2160000" algn="l"/>
              </a:tabLst>
            </a:pP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Pricing</a:t>
            </a:r>
          </a:p>
        </p:txBody>
      </p:sp>
    </p:spTree>
    <p:extLst>
      <p:ext uri="{BB962C8B-B14F-4D97-AF65-F5344CB8AC3E}">
        <p14:creationId xmlns:p14="http://schemas.microsoft.com/office/powerpoint/2010/main" val="32692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4" y="1052514"/>
            <a:ext cx="8269861" cy="1084262"/>
          </a:xfrm>
        </p:spPr>
        <p:txBody>
          <a:bodyPr anchor="t" anchorCtr="0">
            <a:noAutofit/>
          </a:bodyPr>
          <a:lstStyle/>
          <a:p>
            <a:pPr algn="l">
              <a:tabLst>
                <a:tab pos="1440000" algn="r"/>
                <a:tab pos="2160000" algn="l"/>
              </a:tabLst>
            </a:pPr>
            <a:r>
              <a:rPr lang="en-GB" dirty="0">
                <a:solidFill>
                  <a:schemeClr val="bg1"/>
                </a:solidFill>
                <a:latin typeface="Poppins Medium" panose="00000600000000000000" pitchFamily="2" charset="0"/>
                <a:ea typeface="Adobe Gothic Std B" panose="020B0800000000000000" pitchFamily="34" charset="-128"/>
                <a:cs typeface="Poppins Medium" panose="00000600000000000000" pitchFamily="2" charset="0"/>
              </a:rPr>
              <a:t>License</a:t>
            </a:r>
            <a:endParaRPr lang="en-GB" sz="3600" dirty="0">
              <a:solidFill>
                <a:schemeClr val="bg1"/>
              </a:solidFill>
              <a:latin typeface="Poppins Medium" panose="00000600000000000000" pitchFamily="2" charset="0"/>
              <a:ea typeface="Adobe Gothic Std B" panose="020B0800000000000000" pitchFamily="34" charset="-128"/>
              <a:cs typeface="Poppins Medium" panose="00000600000000000000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E22EF-3E14-46ED-9167-FE36A4C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5985142-367F-4780-96AA-8F4CF1F64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6575FBD-AA00-442A-8A60-007016F0F42E}"/>
              </a:ext>
            </a:extLst>
          </p:cNvPr>
          <p:cNvSpPr txBox="1">
            <a:spLocks/>
          </p:cNvSpPr>
          <p:nvPr/>
        </p:nvSpPr>
        <p:spPr>
          <a:xfrm>
            <a:off x="1235074" y="2736381"/>
            <a:ext cx="6814037" cy="16591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440000" algn="r"/>
                <a:tab pos="2160000" algn="l"/>
              </a:tabLst>
            </a:pPr>
            <a:r>
              <a:rPr lang="en-GB" sz="7200" dirty="0">
                <a:solidFill>
                  <a:schemeClr val="bg1"/>
                </a:solidFill>
                <a:latin typeface="Poppins Black" panose="00000A00000000000000" pitchFamily="2" charset="0"/>
                <a:ea typeface="Adobe Gothic Std B" panose="020B0800000000000000" pitchFamily="34" charset="-128"/>
                <a:cs typeface="Poppins Black" panose="00000A00000000000000" pitchFamily="2" charset="0"/>
              </a:rPr>
              <a:t>95 USD </a:t>
            </a: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/ user /month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1800" i="1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(1.140 USD billed annually)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ea typeface="Adobe Gothic Std B" panose="020B0800000000000000" pitchFamily="34" charset="-128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F6F57-6B6E-4E39-BD0B-B76BD9BA17B0}"/>
              </a:ext>
            </a:extLst>
          </p:cNvPr>
          <p:cNvSpPr txBox="1"/>
          <p:nvPr/>
        </p:nvSpPr>
        <p:spPr>
          <a:xfrm>
            <a:off x="1299375" y="5825255"/>
            <a:ext cx="4124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Prices are subject to change. </a:t>
            </a:r>
            <a:br>
              <a:rPr lang="en-US" sz="1800" i="1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US" sz="1800" i="1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Tax and VAT included</a:t>
            </a:r>
            <a:endParaRPr lang="en-DK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A278CD-DC8D-4BAB-9594-07072F69F38F}"/>
              </a:ext>
            </a:extLst>
          </p:cNvPr>
          <p:cNvSpPr txBox="1">
            <a:spLocks/>
          </p:cNvSpPr>
          <p:nvPr/>
        </p:nvSpPr>
        <p:spPr>
          <a:xfrm>
            <a:off x="1299376" y="4797525"/>
            <a:ext cx="3744215" cy="8103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440000" algn="r"/>
                <a:tab pos="2160000" algn="l"/>
              </a:tabLst>
            </a:pP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For more licenses please contact us for a discount.</a:t>
            </a:r>
            <a:b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endParaRPr lang="en-GB" sz="2000" dirty="0">
              <a:solidFill>
                <a:schemeClr val="bg1"/>
              </a:solidFill>
              <a:latin typeface="Poppins" panose="00000500000000000000" pitchFamily="2" charset="0"/>
              <a:ea typeface="Adobe Gothic Std B" panose="020B0800000000000000" pitchFamily="34" charset="-128"/>
              <a:cs typeface="Poppins" panose="000005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CCA412F-91E1-41AD-9290-75FC7D41DC92}"/>
              </a:ext>
            </a:extLst>
          </p:cNvPr>
          <p:cNvSpPr txBox="1">
            <a:spLocks/>
          </p:cNvSpPr>
          <p:nvPr/>
        </p:nvSpPr>
        <p:spPr>
          <a:xfrm>
            <a:off x="6839340" y="2627245"/>
            <a:ext cx="4378758" cy="2532583"/>
          </a:xfrm>
          <a:prstGeom prst="rect">
            <a:avLst/>
          </a:prstGeom>
          <a:solidFill>
            <a:srgbClr val="814D14"/>
          </a:solidFill>
        </p:spPr>
        <p:txBody>
          <a:bodyPr vert="horz" lIns="91440" tIns="21600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1440000" algn="r"/>
                <a:tab pos="2160000" algn="l"/>
              </a:tabLst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Introduction offer</a:t>
            </a:r>
          </a:p>
          <a:p>
            <a:pPr>
              <a:lnSpc>
                <a:spcPct val="100000"/>
              </a:lnSpc>
              <a:tabLst>
                <a:tab pos="1440000" algn="r"/>
                <a:tab pos="2160000" algn="l"/>
              </a:tabLst>
            </a:pPr>
            <a:r>
              <a:rPr lang="en-GB" dirty="0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150 USD </a:t>
            </a:r>
          </a:p>
          <a:p>
            <a:pPr>
              <a:lnSpc>
                <a:spcPct val="100000"/>
              </a:lnSpc>
              <a:tabLst>
                <a:tab pos="1440000" algn="r"/>
                <a:tab pos="2160000" algn="l"/>
              </a:tabLst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off each license</a:t>
            </a:r>
            <a:b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Valid until 2021-03-01</a:t>
            </a:r>
            <a:endParaRPr lang="en-GB" sz="2400" dirty="0">
              <a:solidFill>
                <a:schemeClr val="bg1"/>
              </a:solidFill>
              <a:latin typeface="Poppins SemiBold" panose="00000700000000000000" pitchFamily="2" charset="0"/>
              <a:ea typeface="Adobe Gothic Std B" panose="020B0800000000000000" pitchFamily="34" charset="-128"/>
              <a:cs typeface="Poppins SemiBold" panose="00000700000000000000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6530E38-A8E9-4E96-A8DF-56B3EDDC6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3603" y="724607"/>
            <a:ext cx="1684598" cy="15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8" y="4817661"/>
            <a:ext cx="5164885" cy="8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59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77" y="5318734"/>
            <a:ext cx="2894263" cy="4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55CE32-A6A7-463A-B18C-9EB64BADCA7B}"/>
              </a:ext>
            </a:extLst>
          </p:cNvPr>
          <p:cNvSpPr/>
          <p:nvPr/>
        </p:nvSpPr>
        <p:spPr>
          <a:xfrm>
            <a:off x="-120316" y="-279400"/>
            <a:ext cx="12416590" cy="73178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646" y="-45733"/>
            <a:ext cx="789354" cy="458085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>
            <a:off x="5789691" y="-279400"/>
            <a:ext cx="6502400" cy="4783015"/>
          </a:xfrm>
          <a:prstGeom prst="arc">
            <a:avLst/>
          </a:prstGeom>
          <a:ln w="9525">
            <a:solidFill>
              <a:srgbClr val="CD7F32"/>
            </a:solidFill>
          </a:ln>
          <a:effectLst>
            <a:outerShdw dist="596900" dir="18900000" sx="200000" sy="200000" algn="b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30DA2-2A6D-4E29-9AD9-FED801B65929}"/>
              </a:ext>
            </a:extLst>
          </p:cNvPr>
          <p:cNvSpPr txBox="1"/>
          <p:nvPr/>
        </p:nvSpPr>
        <p:spPr>
          <a:xfrm>
            <a:off x="8825697" y="1207672"/>
            <a:ext cx="3585681" cy="45385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9600" dirty="0">
                <a:solidFill>
                  <a:srgbClr val="00B0F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</a:t>
            </a:r>
            <a:endParaRPr lang="en-DK" sz="49600" dirty="0">
              <a:solidFill>
                <a:srgbClr val="00B0F0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4FB41-1D8C-40AE-A9E4-7A3FD413CD80}"/>
              </a:ext>
            </a:extLst>
          </p:cNvPr>
          <p:cNvSpPr txBox="1"/>
          <p:nvPr/>
        </p:nvSpPr>
        <p:spPr>
          <a:xfrm>
            <a:off x="-220407" y="867515"/>
            <a:ext cx="91612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9000"/>
              </a:lnSpc>
              <a:buSzPct val="100000"/>
            </a:pPr>
            <a:r>
              <a:rPr lang="en-GB" sz="80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The indication</a:t>
            </a:r>
            <a:br>
              <a:rPr lang="en-GB" sz="8000" dirty="0">
                <a:solidFill>
                  <a:srgbClr val="DFAE7D"/>
                </a:solidFill>
                <a:latin typeface="Barlow Condensed SemiBold" panose="00000706000000000000" pitchFamily="2" charset="0"/>
              </a:rPr>
            </a:br>
            <a:r>
              <a:rPr lang="en-GB" sz="80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The reason</a:t>
            </a:r>
            <a:br>
              <a:rPr lang="en-GB" sz="8000" dirty="0">
                <a:solidFill>
                  <a:srgbClr val="DFAE7D"/>
                </a:solidFill>
                <a:latin typeface="Barlow Condensed SemiBold" panose="00000706000000000000" pitchFamily="2" charset="0"/>
              </a:rPr>
            </a:br>
            <a:r>
              <a:rPr lang="en-GB" sz="80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The idea</a:t>
            </a:r>
          </a:p>
          <a:p>
            <a:pPr algn="r">
              <a:lnSpc>
                <a:spcPts val="9000"/>
              </a:lnSpc>
              <a:buSzPct val="100000"/>
            </a:pPr>
            <a:r>
              <a:rPr lang="en-GB" sz="80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The task</a:t>
            </a:r>
          </a:p>
        </p:txBody>
      </p:sp>
    </p:spTree>
    <p:extLst>
      <p:ext uri="{BB962C8B-B14F-4D97-AF65-F5344CB8AC3E}">
        <p14:creationId xmlns:p14="http://schemas.microsoft.com/office/powerpoint/2010/main" val="38477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91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1052513"/>
            <a:ext cx="9803826" cy="4860925"/>
          </a:xfrm>
        </p:spPr>
        <p:txBody>
          <a:bodyPr anchor="t" anchorCtr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The indication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When you repeat yourself.</a:t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Ask yourself: “</a:t>
            </a:r>
            <a:r>
              <a:rPr lang="en-GB" sz="3600" i="1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do I really have to?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”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E22EF-3E14-46ED-9167-FE36A4C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B12B87B-CFE4-47E3-82B3-D0D9FD2C2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A5B12D-E337-4D27-8382-98BF599C3F8E}"/>
              </a:ext>
            </a:extLst>
          </p:cNvPr>
          <p:cNvCxnSpPr/>
          <p:nvPr/>
        </p:nvCxnSpPr>
        <p:spPr>
          <a:xfrm>
            <a:off x="5590572" y="2986269"/>
            <a:ext cx="14931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1052513"/>
            <a:ext cx="9803826" cy="4860925"/>
          </a:xfrm>
        </p:spPr>
        <p:txBody>
          <a:bodyPr anchor="t" anchorCtr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The reason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The same Flare target files, across several Flare projects.</a:t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Their content is often not the same.</a:t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There are manual changes ahead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E22EF-3E14-46ED-9167-FE36A4C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4711173-5DC5-4009-9482-43741DE34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7ABAE7-6BF7-4A79-B70D-64A7176511D1}"/>
              </a:ext>
            </a:extLst>
          </p:cNvPr>
          <p:cNvCxnSpPr>
            <a:cxnSpLocks/>
          </p:cNvCxnSpPr>
          <p:nvPr/>
        </p:nvCxnSpPr>
        <p:spPr>
          <a:xfrm>
            <a:off x="7060556" y="4484346"/>
            <a:ext cx="30557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74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1052513"/>
            <a:ext cx="9803826" cy="4860925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The idea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Control your all target files </a:t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across all Flare projects.</a:t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 Without opening Flare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E22EF-3E14-46ED-9167-FE36A4C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E5411EE-B0A2-479E-A99E-051338857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727760-B0F5-435E-9D81-FE06BF24C40F}"/>
              </a:ext>
            </a:extLst>
          </p:cNvPr>
          <p:cNvCxnSpPr>
            <a:cxnSpLocks/>
          </p:cNvCxnSpPr>
          <p:nvPr/>
        </p:nvCxnSpPr>
        <p:spPr>
          <a:xfrm>
            <a:off x="3692324" y="4901034"/>
            <a:ext cx="498868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6F8623-B28C-4AAB-A2CC-DF7B754A2ECB}"/>
              </a:ext>
            </a:extLst>
          </p:cNvPr>
          <p:cNvCxnSpPr>
            <a:cxnSpLocks/>
          </p:cNvCxnSpPr>
          <p:nvPr/>
        </p:nvCxnSpPr>
        <p:spPr>
          <a:xfrm>
            <a:off x="6050212" y="3132036"/>
            <a:ext cx="5242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6B6B12-5B7F-492B-978B-55ED940D583E}"/>
              </a:ext>
            </a:extLst>
          </p:cNvPr>
          <p:cNvCxnSpPr>
            <a:cxnSpLocks/>
          </p:cNvCxnSpPr>
          <p:nvPr/>
        </p:nvCxnSpPr>
        <p:spPr>
          <a:xfrm>
            <a:off x="5045144" y="3654826"/>
            <a:ext cx="5242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55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1052513"/>
            <a:ext cx="9803826" cy="4860925"/>
          </a:xfrm>
        </p:spPr>
        <p:txBody>
          <a:bodyPr anchor="t" anchorCtr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The task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To make it happen</a:t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 </a:t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So we developed Target Control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4593EE50-862A-47B9-AEB8-7CAD7D021356}"/>
              </a:ext>
            </a:extLst>
          </p:cNvPr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1E268-B0E0-4F74-B8C4-22CDC1E46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C63B7CD-A280-4061-9323-B3C526CD8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94BD24-A82B-474C-A393-58AD4DC730B0}"/>
              </a:ext>
            </a:extLst>
          </p:cNvPr>
          <p:cNvCxnSpPr>
            <a:cxnSpLocks/>
          </p:cNvCxnSpPr>
          <p:nvPr/>
        </p:nvCxnSpPr>
        <p:spPr>
          <a:xfrm>
            <a:off x="6474692" y="4616611"/>
            <a:ext cx="33522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82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69576-3055-487D-8247-196614828335}"/>
              </a:ext>
            </a:extLst>
          </p:cNvPr>
          <p:cNvGrpSpPr/>
          <p:nvPr/>
        </p:nvGrpSpPr>
        <p:grpSpPr>
          <a:xfrm>
            <a:off x="-120316" y="-152400"/>
            <a:ext cx="12416590" cy="7190874"/>
            <a:chOff x="-120316" y="-152400"/>
            <a:chExt cx="12416590" cy="71908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55CE32-A6A7-463A-B18C-9EB64BADCA7B}"/>
                </a:ext>
              </a:extLst>
            </p:cNvPr>
            <p:cNvSpPr/>
            <p:nvPr/>
          </p:nvSpPr>
          <p:spPr>
            <a:xfrm>
              <a:off x="-120316" y="-152400"/>
              <a:ext cx="12416590" cy="719087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89600" y="0"/>
              <a:ext cx="6502400" cy="4783015"/>
              <a:chOff x="5689600" y="0"/>
              <a:chExt cx="6502400" cy="478301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61969" y="217112"/>
                <a:ext cx="789354" cy="458085"/>
              </a:xfrm>
              <a:prstGeom prst="rect">
                <a:avLst/>
              </a:prstGeom>
            </p:spPr>
          </p:pic>
          <p:sp>
            <p:nvSpPr>
              <p:cNvPr id="5" name="Arc 4"/>
              <p:cNvSpPr/>
              <p:nvPr/>
            </p:nvSpPr>
            <p:spPr>
              <a:xfrm>
                <a:off x="5689600" y="0"/>
                <a:ext cx="6502400" cy="4783015"/>
              </a:xfrm>
              <a:prstGeom prst="arc">
                <a:avLst/>
              </a:prstGeom>
              <a:ln w="9525">
                <a:solidFill>
                  <a:srgbClr val="CD7F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930DA2-2A6D-4E29-9AD9-FED801B65929}"/>
              </a:ext>
            </a:extLst>
          </p:cNvPr>
          <p:cNvSpPr txBox="1"/>
          <p:nvPr/>
        </p:nvSpPr>
        <p:spPr>
          <a:xfrm>
            <a:off x="7572014" y="0"/>
            <a:ext cx="3585681" cy="6369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9600" dirty="0">
                <a:solidFill>
                  <a:srgbClr val="FFFF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2</a:t>
            </a:r>
            <a:endParaRPr lang="en-DK" sz="49600" dirty="0">
              <a:solidFill>
                <a:srgbClr val="FFFF00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4FB41-1D8C-40AE-A9E4-7A3FD413CD80}"/>
              </a:ext>
            </a:extLst>
          </p:cNvPr>
          <p:cNvSpPr txBox="1"/>
          <p:nvPr/>
        </p:nvSpPr>
        <p:spPr>
          <a:xfrm>
            <a:off x="876300" y="4617915"/>
            <a:ext cx="67086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GB" sz="8800" dirty="0">
                <a:solidFill>
                  <a:srgbClr val="DFAE7D"/>
                </a:solidFill>
                <a:latin typeface="Barlow Condensed SemiBold" panose="00000706000000000000" pitchFamily="2" charset="0"/>
              </a:rPr>
              <a:t>What happens</a:t>
            </a:r>
            <a:endParaRPr lang="en-GB" sz="8800" dirty="0">
              <a:solidFill>
                <a:srgbClr val="DFAE7D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9700" y="-88900"/>
            <a:ext cx="12420600" cy="7086600"/>
          </a:xfrm>
          <a:prstGeom prst="rect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8"/>
          <p:cNvSpPr/>
          <p:nvPr/>
        </p:nvSpPr>
        <p:spPr>
          <a:xfrm>
            <a:off x="-902277" y="4507495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1052513"/>
            <a:ext cx="9803826" cy="4860925"/>
          </a:xfrm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Poppins ExtraBold" panose="00000900000000000000" pitchFamily="2" charset="0"/>
                <a:ea typeface="Adobe Gothic Std B" panose="020B0800000000000000" pitchFamily="34" charset="-128"/>
                <a:cs typeface="Poppins ExtraBold" panose="00000900000000000000" pitchFamily="2" charset="0"/>
              </a:rPr>
              <a:t>What it does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Stores your target values in a data source and writes them to Flare target files. </a:t>
            </a:r>
            <a:b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</a:b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ea typeface="Adobe Gothic Std B" panose="020B0800000000000000" pitchFamily="34" charset="-128"/>
              <a:cs typeface="Poppins" panose="00000500000000000000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 rot="10800000">
            <a:off x="-27708" y="2102693"/>
            <a:ext cx="6502400" cy="4783015"/>
          </a:xfrm>
          <a:prstGeom prst="arc">
            <a:avLst/>
          </a:prstGeom>
          <a:ln w="38100">
            <a:solidFill>
              <a:srgbClr val="CD7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91FB25B1-AE90-4699-A4C5-F88D17FF4C91}"/>
              </a:ext>
            </a:extLst>
          </p:cNvPr>
          <p:cNvSpPr/>
          <p:nvPr/>
        </p:nvSpPr>
        <p:spPr>
          <a:xfrm rot="11211669">
            <a:off x="9270423" y="-1381022"/>
            <a:ext cx="4124120" cy="3897641"/>
          </a:xfrm>
          <a:custGeom>
            <a:avLst/>
            <a:gdLst>
              <a:gd name="connsiteX0" fmla="*/ 606599 w 1419694"/>
              <a:gd name="connsiteY0" fmla="*/ 23842 h 1934447"/>
              <a:gd name="connsiteX1" fmla="*/ 1410163 w 1419694"/>
              <a:gd name="connsiteY1" fmla="*/ 919770 h 1934447"/>
              <a:gd name="connsiteX2" fmla="*/ 24708 w 1419694"/>
              <a:gd name="connsiteY2" fmla="*/ 1917297 h 1934447"/>
              <a:gd name="connsiteX3" fmla="*/ 606599 w 1419694"/>
              <a:gd name="connsiteY3" fmla="*/ 23842 h 1934447"/>
              <a:gd name="connsiteX0" fmla="*/ 824730 w 4161535"/>
              <a:gd name="connsiteY0" fmla="*/ 72620 h 1969799"/>
              <a:gd name="connsiteX1" fmla="*/ 4159058 w 4161535"/>
              <a:gd name="connsiteY1" fmla="*/ 543676 h 1969799"/>
              <a:gd name="connsiteX2" fmla="*/ 242839 w 4161535"/>
              <a:gd name="connsiteY2" fmla="*/ 1966075 h 1969799"/>
              <a:gd name="connsiteX3" fmla="*/ 824730 w 4161535"/>
              <a:gd name="connsiteY3" fmla="*/ 72620 h 1969799"/>
              <a:gd name="connsiteX0" fmla="*/ 904718 w 4130787"/>
              <a:gd name="connsiteY0" fmla="*/ 16886 h 3917522"/>
              <a:gd name="connsiteX1" fmla="*/ 4128210 w 4130787"/>
              <a:gd name="connsiteY1" fmla="*/ 2427578 h 3917522"/>
              <a:gd name="connsiteX2" fmla="*/ 211991 w 4130787"/>
              <a:gd name="connsiteY2" fmla="*/ 3849977 h 3917522"/>
              <a:gd name="connsiteX3" fmla="*/ 904718 w 4130787"/>
              <a:gd name="connsiteY3" fmla="*/ 16886 h 3917522"/>
              <a:gd name="connsiteX0" fmla="*/ 832808 w 4058416"/>
              <a:gd name="connsiteY0" fmla="*/ 608385 h 4509021"/>
              <a:gd name="connsiteX1" fmla="*/ 4056300 w 4058416"/>
              <a:gd name="connsiteY1" fmla="*/ 3019077 h 4509021"/>
              <a:gd name="connsiteX2" fmla="*/ 140081 w 4058416"/>
              <a:gd name="connsiteY2" fmla="*/ 4441476 h 4509021"/>
              <a:gd name="connsiteX3" fmla="*/ 832808 w 4058416"/>
              <a:gd name="connsiteY3" fmla="*/ 608385 h 4509021"/>
              <a:gd name="connsiteX0" fmla="*/ 831278 w 4056874"/>
              <a:gd name="connsiteY0" fmla="*/ 575814 h 4476450"/>
              <a:gd name="connsiteX1" fmla="*/ 4054770 w 4056874"/>
              <a:gd name="connsiteY1" fmla="*/ 2986506 h 4476450"/>
              <a:gd name="connsiteX2" fmla="*/ 138551 w 4056874"/>
              <a:gd name="connsiteY2" fmla="*/ 4408905 h 4476450"/>
              <a:gd name="connsiteX3" fmla="*/ 831278 w 4056874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31278 w 4054770"/>
              <a:gd name="connsiteY0" fmla="*/ 575814 h 4476450"/>
              <a:gd name="connsiteX1" fmla="*/ 4054770 w 4054770"/>
              <a:gd name="connsiteY1" fmla="*/ 2986506 h 4476450"/>
              <a:gd name="connsiteX2" fmla="*/ 138551 w 4054770"/>
              <a:gd name="connsiteY2" fmla="*/ 4408905 h 4476450"/>
              <a:gd name="connsiteX3" fmla="*/ 831278 w 4054770"/>
              <a:gd name="connsiteY3" fmla="*/ 575814 h 4476450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0860 w 4104352"/>
              <a:gd name="connsiteY0" fmla="*/ 0 h 3900636"/>
              <a:gd name="connsiteX1" fmla="*/ 4104352 w 4104352"/>
              <a:gd name="connsiteY1" fmla="*/ 2410692 h 3900636"/>
              <a:gd name="connsiteX2" fmla="*/ 188133 w 4104352"/>
              <a:gd name="connsiteY2" fmla="*/ 3833091 h 3900636"/>
              <a:gd name="connsiteX3" fmla="*/ 880860 w 4104352"/>
              <a:gd name="connsiteY3" fmla="*/ 0 h 3900636"/>
              <a:gd name="connsiteX0" fmla="*/ 882155 w 4124120"/>
              <a:gd name="connsiteY0" fmla="*/ 0 h 3899877"/>
              <a:gd name="connsiteX1" fmla="*/ 4124120 w 4124120"/>
              <a:gd name="connsiteY1" fmla="*/ 2401456 h 3899877"/>
              <a:gd name="connsiteX2" fmla="*/ 189428 w 4124120"/>
              <a:gd name="connsiteY2" fmla="*/ 3833091 h 3899877"/>
              <a:gd name="connsiteX3" fmla="*/ 882155 w 4124120"/>
              <a:gd name="connsiteY3" fmla="*/ 0 h 3899877"/>
              <a:gd name="connsiteX0" fmla="*/ 882155 w 4124120"/>
              <a:gd name="connsiteY0" fmla="*/ 0 h 3897641"/>
              <a:gd name="connsiteX1" fmla="*/ 4124120 w 4124120"/>
              <a:gd name="connsiteY1" fmla="*/ 2373747 h 3897641"/>
              <a:gd name="connsiteX2" fmla="*/ 189428 w 4124120"/>
              <a:gd name="connsiteY2" fmla="*/ 3833091 h 3897641"/>
              <a:gd name="connsiteX3" fmla="*/ 882155 w 4124120"/>
              <a:gd name="connsiteY3" fmla="*/ 0 h 38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120" h="3897641">
                <a:moveTo>
                  <a:pt x="882155" y="0"/>
                </a:moveTo>
                <a:cubicBezTo>
                  <a:pt x="1008385" y="2201334"/>
                  <a:pt x="3786993" y="2390681"/>
                  <a:pt x="4124120" y="2373747"/>
                </a:cubicBezTo>
                <a:cubicBezTo>
                  <a:pt x="4027138" y="2689323"/>
                  <a:pt x="729755" y="4228715"/>
                  <a:pt x="189428" y="3833091"/>
                </a:cubicBezTo>
                <a:cubicBezTo>
                  <a:pt x="-350899" y="3437467"/>
                  <a:pt x="386470" y="126230"/>
                  <a:pt x="882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F8F9CC-A540-4FFF-AA9C-15273A3D7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69" y="217112"/>
            <a:ext cx="789354" cy="45808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D0FA25A-BB11-4B24-9B33-62CCE5379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6272784"/>
            <a:ext cx="429768" cy="4297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F3FA0C-E568-49A0-96C9-65F84026E5C7}"/>
              </a:ext>
            </a:extLst>
          </p:cNvPr>
          <p:cNvCxnSpPr>
            <a:cxnSpLocks/>
          </p:cNvCxnSpPr>
          <p:nvPr/>
        </p:nvCxnSpPr>
        <p:spPr>
          <a:xfrm>
            <a:off x="8171528" y="3280579"/>
            <a:ext cx="27086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E3D327-7440-4056-AA63-0A3CA2416AA3}"/>
              </a:ext>
            </a:extLst>
          </p:cNvPr>
          <p:cNvCxnSpPr>
            <a:cxnSpLocks/>
          </p:cNvCxnSpPr>
          <p:nvPr/>
        </p:nvCxnSpPr>
        <p:spPr>
          <a:xfrm>
            <a:off x="3080596" y="4173759"/>
            <a:ext cx="13062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dCap_PPT_Wide_Them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Cap_PPT_Wide_Theme" id="{4BE46CB6-F45E-4391-B446-03CE91E00655}" vid="{D323B9B2-0754-43CB-A515-E216360AADB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MadCap Flar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 MadCap Central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  MadCap D2H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  MadCap Lingo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  MadCap Contributor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  MadCap Mimic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  MadCap Captur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MadCap_PPT_Wide_Theme</Template>
  <TotalTime>7560</TotalTime>
  <Words>391</Words>
  <Application>Microsoft Office PowerPoint</Application>
  <PresentationFormat>Widescreen</PresentationFormat>
  <Paragraphs>160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58" baseType="lpstr">
      <vt:lpstr>Adobe Garamond Pro</vt:lpstr>
      <vt:lpstr>Adobe Gothic Std B</vt:lpstr>
      <vt:lpstr>Arial</vt:lpstr>
      <vt:lpstr>Barlow Condensed</vt:lpstr>
      <vt:lpstr>Barlow Condensed ExtraLight</vt:lpstr>
      <vt:lpstr>Barlow Condensed Light</vt:lpstr>
      <vt:lpstr>Barlow Condensed SemiBold</vt:lpstr>
      <vt:lpstr>Calibri</vt:lpstr>
      <vt:lpstr>Calibri Light</vt:lpstr>
      <vt:lpstr>Poppins</vt:lpstr>
      <vt:lpstr>Poppins Black</vt:lpstr>
      <vt:lpstr>Poppins ExtraBold</vt:lpstr>
      <vt:lpstr>Poppins Medium</vt:lpstr>
      <vt:lpstr>Poppins SemiBold</vt:lpstr>
      <vt:lpstr>Roboto</vt:lpstr>
      <vt:lpstr>Roboto Bold</vt:lpstr>
      <vt:lpstr>Roboto Light</vt:lpstr>
      <vt:lpstr>Roboto Medium</vt:lpstr>
      <vt:lpstr>Wingdings</vt:lpstr>
      <vt:lpstr>MadCap_PPT_Wide_Theme</vt:lpstr>
      <vt:lpstr>2 MadCap Flare</vt:lpstr>
      <vt:lpstr>3 MadCap Central</vt:lpstr>
      <vt:lpstr>4  MadCap D2H</vt:lpstr>
      <vt:lpstr>5  MadCap Lingo</vt:lpstr>
      <vt:lpstr>6  MadCap Contributor</vt:lpstr>
      <vt:lpstr>8  MadCap Mimic</vt:lpstr>
      <vt:lpstr>9  MadCap Capture</vt:lpstr>
      <vt:lpstr>Office Theme</vt:lpstr>
      <vt:lpstr>PowerPoint Presentation</vt:lpstr>
      <vt:lpstr>PowerPoint Presentation</vt:lpstr>
      <vt:lpstr>PowerPoint Presentation</vt:lpstr>
      <vt:lpstr>The indication  When you repeat yourself.  Ask yourself: “do I really have to?”</vt:lpstr>
      <vt:lpstr>The reason  The same Flare target files, across several Flare projects.  Their content is often not the same.  There are manual changes ahead</vt:lpstr>
      <vt:lpstr>The idea  Control your all target files  across all Flare projects.   Without opening Flare</vt:lpstr>
      <vt:lpstr>The task  To make it happen    So we developed Target Control</vt:lpstr>
      <vt:lpstr>PowerPoint Presentation</vt:lpstr>
      <vt:lpstr>What it does Stores your target values in a data source and writes them to Flare target files.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targets  So of course Target Control can  build  all your targets, across all your projects.   Without opening Flare</vt:lpstr>
      <vt:lpstr>PowerPoint Presentation</vt:lpstr>
      <vt:lpstr>PowerPoint Presentation</vt:lpstr>
      <vt:lpstr>We have a plan  To further develop on Target Control   You are quite welcome to chip in with suggestions</vt:lpstr>
      <vt:lpstr>The TBRO concept  We develop productive tools which will work across all of your Flare projects</vt:lpstr>
      <vt:lpstr>If you need …  something done, then we are ready to discuss and develop – for you</vt:lpstr>
      <vt:lpstr>PowerPoint Presentation</vt:lpstr>
      <vt:lpstr>PowerPoint Presentation</vt:lpstr>
      <vt:lpstr>License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Gardner</dc:creator>
  <cp:lastModifiedBy>Marisa Delao</cp:lastModifiedBy>
  <cp:revision>70</cp:revision>
  <dcterms:created xsi:type="dcterms:W3CDTF">2017-07-26T19:37:21Z</dcterms:created>
  <dcterms:modified xsi:type="dcterms:W3CDTF">2021-01-13T20:40:20Z</dcterms:modified>
</cp:coreProperties>
</file>